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1042" r:id="rId2"/>
    <p:sldId id="1043" r:id="rId3"/>
    <p:sldId id="1044" r:id="rId4"/>
    <p:sldId id="1045" r:id="rId5"/>
    <p:sldId id="1046" r:id="rId6"/>
    <p:sldId id="1047" r:id="rId7"/>
    <p:sldId id="1048" r:id="rId8"/>
    <p:sldId id="1188" r:id="rId9"/>
    <p:sldId id="1190" r:id="rId10"/>
    <p:sldId id="1189" r:id="rId11"/>
    <p:sldId id="1050" r:id="rId12"/>
    <p:sldId id="1051" r:id="rId13"/>
    <p:sldId id="1197" r:id="rId14"/>
    <p:sldId id="1198" r:id="rId15"/>
    <p:sldId id="1200" r:id="rId16"/>
    <p:sldId id="1199" r:id="rId17"/>
    <p:sldId id="1201" r:id="rId18"/>
    <p:sldId id="1202" r:id="rId19"/>
    <p:sldId id="1052" r:id="rId20"/>
    <p:sldId id="1053" r:id="rId21"/>
    <p:sldId id="1054" r:id="rId22"/>
    <p:sldId id="1055" r:id="rId23"/>
    <p:sldId id="1056" r:id="rId24"/>
    <p:sldId id="1057" r:id="rId25"/>
    <p:sldId id="1058" r:id="rId26"/>
    <p:sldId id="1059" r:id="rId27"/>
    <p:sldId id="1060" r:id="rId28"/>
    <p:sldId id="1061" r:id="rId29"/>
    <p:sldId id="1062" r:id="rId30"/>
    <p:sldId id="1063" r:id="rId31"/>
    <p:sldId id="1064" r:id="rId32"/>
    <p:sldId id="1065" r:id="rId33"/>
    <p:sldId id="1066" r:id="rId34"/>
    <p:sldId id="1067" r:id="rId35"/>
    <p:sldId id="1068" r:id="rId36"/>
    <p:sldId id="1069" r:id="rId37"/>
    <p:sldId id="1070" r:id="rId38"/>
    <p:sldId id="1071" r:id="rId39"/>
    <p:sldId id="1072" r:id="rId40"/>
    <p:sldId id="1073" r:id="rId41"/>
    <p:sldId id="1074" r:id="rId42"/>
    <p:sldId id="1075" r:id="rId43"/>
    <p:sldId id="1076" r:id="rId44"/>
    <p:sldId id="1077" r:id="rId45"/>
    <p:sldId id="1078" r:id="rId46"/>
    <p:sldId id="1079" r:id="rId47"/>
    <p:sldId id="1080" r:id="rId48"/>
    <p:sldId id="1081" r:id="rId49"/>
    <p:sldId id="1082" r:id="rId50"/>
    <p:sldId id="1204" r:id="rId51"/>
    <p:sldId id="1083" r:id="rId52"/>
    <p:sldId id="1084" r:id="rId53"/>
    <p:sldId id="1085" r:id="rId54"/>
    <p:sldId id="1086" r:id="rId55"/>
    <p:sldId id="1087" r:id="rId56"/>
    <p:sldId id="1088" r:id="rId57"/>
    <p:sldId id="1089" r:id="rId58"/>
    <p:sldId id="1091" r:id="rId59"/>
    <p:sldId id="1092" r:id="rId60"/>
    <p:sldId id="1093" r:id="rId61"/>
    <p:sldId id="1094" r:id="rId62"/>
    <p:sldId id="1095" r:id="rId63"/>
    <p:sldId id="1203" r:id="rId64"/>
    <p:sldId id="1096" r:id="rId65"/>
    <p:sldId id="1097" r:id="rId66"/>
    <p:sldId id="1098" r:id="rId67"/>
    <p:sldId id="1099" r:id="rId68"/>
    <p:sldId id="1100" r:id="rId69"/>
    <p:sldId id="1101" r:id="rId70"/>
    <p:sldId id="1102" r:id="rId71"/>
    <p:sldId id="1104" r:id="rId72"/>
    <p:sldId id="1105" r:id="rId73"/>
    <p:sldId id="1106" r:id="rId74"/>
    <p:sldId id="1108" r:id="rId75"/>
    <p:sldId id="1107" r:id="rId76"/>
    <p:sldId id="1109" r:id="rId77"/>
    <p:sldId id="1110" r:id="rId78"/>
    <p:sldId id="1111" r:id="rId79"/>
    <p:sldId id="1112" r:id="rId80"/>
    <p:sldId id="1113" r:id="rId81"/>
    <p:sldId id="1114" r:id="rId82"/>
    <p:sldId id="1117" r:id="rId83"/>
    <p:sldId id="1118" r:id="rId84"/>
    <p:sldId id="1119" r:id="rId85"/>
    <p:sldId id="1120" r:id="rId86"/>
    <p:sldId id="1121" r:id="rId87"/>
    <p:sldId id="1122" r:id="rId88"/>
    <p:sldId id="1123" r:id="rId89"/>
    <p:sldId id="1124" r:id="rId90"/>
    <p:sldId id="1125" r:id="rId91"/>
    <p:sldId id="1126" r:id="rId92"/>
    <p:sldId id="1127" r:id="rId93"/>
    <p:sldId id="1128" r:id="rId94"/>
    <p:sldId id="1129" r:id="rId95"/>
    <p:sldId id="1130" r:id="rId96"/>
    <p:sldId id="1131" r:id="rId97"/>
    <p:sldId id="1132" r:id="rId98"/>
    <p:sldId id="1133" r:id="rId99"/>
    <p:sldId id="1134" r:id="rId100"/>
    <p:sldId id="1135" r:id="rId101"/>
    <p:sldId id="1136" r:id="rId102"/>
    <p:sldId id="1137" r:id="rId103"/>
    <p:sldId id="1138" r:id="rId104"/>
    <p:sldId id="1139" r:id="rId105"/>
    <p:sldId id="1140" r:id="rId106"/>
    <p:sldId id="1141" r:id="rId107"/>
    <p:sldId id="1142" r:id="rId108"/>
    <p:sldId id="1143" r:id="rId109"/>
    <p:sldId id="1144" r:id="rId110"/>
    <p:sldId id="1145" r:id="rId111"/>
    <p:sldId id="1146" r:id="rId112"/>
    <p:sldId id="1147" r:id="rId113"/>
    <p:sldId id="1148" r:id="rId114"/>
    <p:sldId id="1149" r:id="rId115"/>
    <p:sldId id="1150" r:id="rId116"/>
    <p:sldId id="1151" r:id="rId117"/>
    <p:sldId id="1152" r:id="rId118"/>
    <p:sldId id="1205" r:id="rId119"/>
    <p:sldId id="1153" r:id="rId120"/>
    <p:sldId id="1154" r:id="rId121"/>
    <p:sldId id="1155" r:id="rId122"/>
    <p:sldId id="1156" r:id="rId123"/>
    <p:sldId id="1158" r:id="rId124"/>
    <p:sldId id="1157" r:id="rId125"/>
    <p:sldId id="1159" r:id="rId126"/>
    <p:sldId id="1160" r:id="rId127"/>
    <p:sldId id="1161" r:id="rId128"/>
    <p:sldId id="1162" r:id="rId129"/>
    <p:sldId id="1163" r:id="rId130"/>
    <p:sldId id="1164" r:id="rId131"/>
    <p:sldId id="1165" r:id="rId132"/>
    <p:sldId id="1166" r:id="rId133"/>
    <p:sldId id="1167" r:id="rId134"/>
    <p:sldId id="1168" r:id="rId135"/>
    <p:sldId id="1169" r:id="rId136"/>
    <p:sldId id="1170" r:id="rId137"/>
    <p:sldId id="1171" r:id="rId138"/>
    <p:sldId id="1172" r:id="rId139"/>
    <p:sldId id="1173" r:id="rId140"/>
    <p:sldId id="1174" r:id="rId141"/>
    <p:sldId id="1175" r:id="rId142"/>
    <p:sldId id="1176" r:id="rId143"/>
    <p:sldId id="1177" r:id="rId144"/>
    <p:sldId id="1178" r:id="rId145"/>
    <p:sldId id="1179" r:id="rId146"/>
    <p:sldId id="1180" r:id="rId147"/>
    <p:sldId id="1181" r:id="rId148"/>
    <p:sldId id="1182" r:id="rId149"/>
    <p:sldId id="1183" r:id="rId150"/>
    <p:sldId id="1184" r:id="rId151"/>
    <p:sldId id="1206"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FF"/>
    <a:srgbClr val="0000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74269" autoAdjust="0"/>
  </p:normalViewPr>
  <p:slideViewPr>
    <p:cSldViewPr snapToGrid="0">
      <p:cViewPr varScale="1">
        <p:scale>
          <a:sx n="84" d="100"/>
          <a:sy n="84" d="100"/>
        </p:scale>
        <p:origin x="-154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8D876-B2F8-473C-B87F-71971283F3EB}" type="datetimeFigureOut">
              <a:rPr lang="zh-CN" altLang="en-US" smtClean="0"/>
              <a:t>2019/10/14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28AC2-F9B1-418D-A21C-9C89F975ACC6}" type="slidenum">
              <a:rPr lang="zh-CN" altLang="en-US" smtClean="0"/>
              <a:t>‹#›</a:t>
            </a:fld>
            <a:endParaRPr lang="zh-CN" altLang="en-US"/>
          </a:p>
        </p:txBody>
      </p:sp>
    </p:spTree>
    <p:extLst>
      <p:ext uri="{BB962C8B-B14F-4D97-AF65-F5344CB8AC3E}">
        <p14:creationId xmlns:p14="http://schemas.microsoft.com/office/powerpoint/2010/main" val="746500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a:t>
            </a:fld>
            <a:endParaRPr lang="zh-CN" altLang="en-US"/>
          </a:p>
        </p:txBody>
      </p:sp>
    </p:spTree>
    <p:extLst>
      <p:ext uri="{BB962C8B-B14F-4D97-AF65-F5344CB8AC3E}">
        <p14:creationId xmlns:p14="http://schemas.microsoft.com/office/powerpoint/2010/main" val="1066009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46</a:t>
            </a:fld>
            <a:endParaRPr lang="zh-CN" altLang="en-US"/>
          </a:p>
        </p:txBody>
      </p:sp>
    </p:spTree>
    <p:extLst>
      <p:ext uri="{BB962C8B-B14F-4D97-AF65-F5344CB8AC3E}">
        <p14:creationId xmlns:p14="http://schemas.microsoft.com/office/powerpoint/2010/main" val="4013841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61</a:t>
            </a:fld>
            <a:endParaRPr lang="zh-CN" altLang="en-US"/>
          </a:p>
        </p:txBody>
      </p:sp>
    </p:spTree>
    <p:extLst>
      <p:ext uri="{BB962C8B-B14F-4D97-AF65-F5344CB8AC3E}">
        <p14:creationId xmlns:p14="http://schemas.microsoft.com/office/powerpoint/2010/main" val="1217442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到大连的最短路径长度为</a:t>
            </a:r>
            <a:r>
              <a:rPr lang="en-US" altLang="zh-CN" dirty="0" smtClean="0"/>
              <a:t>865</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68</a:t>
            </a:fld>
            <a:endParaRPr lang="zh-CN" altLang="en-US"/>
          </a:p>
        </p:txBody>
      </p:sp>
    </p:spTree>
    <p:extLst>
      <p:ext uri="{BB962C8B-B14F-4D97-AF65-F5344CB8AC3E}">
        <p14:creationId xmlns:p14="http://schemas.microsoft.com/office/powerpoint/2010/main" val="467479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70</a:t>
            </a:fld>
            <a:endParaRPr lang="en-US"/>
          </a:p>
        </p:txBody>
      </p:sp>
    </p:spTree>
    <p:extLst>
      <p:ext uri="{BB962C8B-B14F-4D97-AF65-F5344CB8AC3E}">
        <p14:creationId xmlns:p14="http://schemas.microsoft.com/office/powerpoint/2010/main" val="1718235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72</a:t>
            </a:fld>
            <a:endParaRPr lang="zh-CN" altLang="en-US"/>
          </a:p>
        </p:txBody>
      </p:sp>
    </p:spTree>
    <p:extLst>
      <p:ext uri="{BB962C8B-B14F-4D97-AF65-F5344CB8AC3E}">
        <p14:creationId xmlns:p14="http://schemas.microsoft.com/office/powerpoint/2010/main" val="150745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84C7023-1648-4F51-874D-1B6680E39D27}" type="slidenum">
              <a:rPr lang="en-US" smtClean="0"/>
              <a:pPr>
                <a:defRPr/>
              </a:pPr>
              <a:t>73</a:t>
            </a:fld>
            <a:endParaRPr lang="en-US"/>
          </a:p>
        </p:txBody>
      </p:sp>
    </p:spTree>
    <p:extLst>
      <p:ext uri="{BB962C8B-B14F-4D97-AF65-F5344CB8AC3E}">
        <p14:creationId xmlns:p14="http://schemas.microsoft.com/office/powerpoint/2010/main" val="3708680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到大连的最短路径长度为</a:t>
            </a:r>
            <a:r>
              <a:rPr lang="en-US" altLang="zh-CN" dirty="0" smtClean="0"/>
              <a:t>865</a:t>
            </a:r>
            <a:r>
              <a:rPr lang="zh-CN" altLang="en-US" dirty="0" smtClean="0"/>
              <a:t>，贪心算法得到的路径长度为：</a:t>
            </a:r>
            <a:r>
              <a:rPr lang="en-US" altLang="zh-CN" dirty="0" smtClean="0"/>
              <a:t>242+263+365=870</a:t>
            </a:r>
            <a:endParaRPr lang="en-US" dirty="0" smtClean="0"/>
          </a:p>
        </p:txBody>
      </p:sp>
      <p:sp>
        <p:nvSpPr>
          <p:cNvPr id="4" name="灯片编号占位符 3"/>
          <p:cNvSpPr>
            <a:spLocks noGrp="1"/>
          </p:cNvSpPr>
          <p:nvPr>
            <p:ph type="sldNum" sz="quarter" idx="10"/>
          </p:nvPr>
        </p:nvSpPr>
        <p:spPr/>
        <p:txBody>
          <a:bodyPr/>
          <a:lstStyle/>
          <a:p>
            <a:fld id="{F3B28AC2-F9B1-418D-A21C-9C89F975ACC6}" type="slidenum">
              <a:rPr lang="zh-CN" altLang="en-US" smtClean="0"/>
              <a:t>76</a:t>
            </a:fld>
            <a:endParaRPr lang="zh-CN" altLang="en-US"/>
          </a:p>
        </p:txBody>
      </p:sp>
    </p:spTree>
    <p:extLst>
      <p:ext uri="{BB962C8B-B14F-4D97-AF65-F5344CB8AC3E}">
        <p14:creationId xmlns:p14="http://schemas.microsoft.com/office/powerpoint/2010/main" val="3906490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720725"/>
            <a:ext cx="6400800" cy="3600450"/>
          </a:xfrm>
          <a:ln/>
        </p:spPr>
      </p:sp>
      <p:sp>
        <p:nvSpPr>
          <p:cNvPr id="47107" name="Notes Placeholder 2"/>
          <p:cNvSpPr>
            <a:spLocks noGrp="1"/>
          </p:cNvSpPr>
          <p:nvPr>
            <p:ph type="body" idx="1"/>
          </p:nvPr>
        </p:nvSpPr>
        <p:spPr>
          <a:noFill/>
          <a:ln/>
        </p:spPr>
        <p:txBody>
          <a:bodyPr/>
          <a:lstStyle/>
          <a:p>
            <a:endParaRPr lang="en-US" dirty="0">
              <a:latin typeface="Arial" charset="0"/>
            </a:endParaRPr>
          </a:p>
        </p:txBody>
      </p:sp>
      <p:sp>
        <p:nvSpPr>
          <p:cNvPr id="47108" name="Slide Number Placeholder 3"/>
          <p:cNvSpPr>
            <a:spLocks noGrp="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1F0E0FD6-A987-4E1A-BCF4-7669DC860F72}"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78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5446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01A524C-0FE5-4D64-AE7F-8C8CC01270F0}" type="slidenum">
              <a:rPr lang="en-US" smtClean="0">
                <a:latin typeface="Arial" charset="0"/>
              </a:rPr>
              <a:pPr/>
              <a:t>79</a:t>
            </a:fld>
            <a:endParaRPr lang="en-US">
              <a:latin typeface="Arial" charset="0"/>
            </a:endParaRPr>
          </a:p>
        </p:txBody>
      </p:sp>
      <p:sp>
        <p:nvSpPr>
          <p:cNvPr id="53251" name="Rectangle 2"/>
          <p:cNvSpPr>
            <a:spLocks noGrp="1" noRot="1" noChangeAspect="1" noChangeArrowheads="1" noTextEdit="1"/>
          </p:cNvSpPr>
          <p:nvPr>
            <p:ph type="sldImg"/>
          </p:nvPr>
        </p:nvSpPr>
        <p:spPr>
          <a:xfrm>
            <a:off x="457200" y="720725"/>
            <a:ext cx="6400800" cy="3600450"/>
          </a:xfrm>
          <a:ln/>
        </p:spPr>
      </p:sp>
      <p:sp>
        <p:nvSpPr>
          <p:cNvPr id="53252"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4112296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81</a:t>
            </a:fld>
            <a:endParaRPr lang="zh-CN" altLang="en-US"/>
          </a:p>
        </p:txBody>
      </p:sp>
    </p:spTree>
    <p:extLst>
      <p:ext uri="{BB962C8B-B14F-4D97-AF65-F5344CB8AC3E}">
        <p14:creationId xmlns:p14="http://schemas.microsoft.com/office/powerpoint/2010/main" val="173093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之前，人工智能</a:t>
            </a:r>
            <a:r>
              <a:rPr lang="en-US" altLang="zh-CN" dirty="0"/>
              <a:t>--</a:t>
            </a:r>
            <a:r>
              <a:rPr lang="zh-CN" altLang="en-US" dirty="0"/>
              <a:t>使用计算机模拟或实现像人一样思考、行动的系统。人</a:t>
            </a:r>
            <a:r>
              <a:rPr lang="en-US" altLang="zh-CN" dirty="0"/>
              <a:t>--</a:t>
            </a:r>
            <a:r>
              <a:rPr lang="zh-CN" altLang="en-US" dirty="0"/>
              <a:t>生物</a:t>
            </a:r>
            <a:r>
              <a:rPr lang="en-US" altLang="zh-CN" dirty="0"/>
              <a:t>/</a:t>
            </a:r>
            <a:r>
              <a:rPr lang="zh-CN" altLang="en-US" dirty="0"/>
              <a:t>机器：解决问题的能力。怎么使机器具有这样的能力是本章要介绍的内容</a:t>
            </a:r>
            <a:r>
              <a:rPr lang="en-US" altLang="zh-CN" dirty="0"/>
              <a:t>—</a:t>
            </a:r>
            <a:r>
              <a:rPr lang="zh-CN" altLang="en-US" dirty="0"/>
              <a:t>“搜索与问题求解”。</a:t>
            </a:r>
          </a:p>
        </p:txBody>
      </p:sp>
      <p:sp>
        <p:nvSpPr>
          <p:cNvPr id="4" name="灯片编号占位符 3"/>
          <p:cNvSpPr>
            <a:spLocks noGrp="1"/>
          </p:cNvSpPr>
          <p:nvPr>
            <p:ph type="sldNum" sz="quarter" idx="10"/>
          </p:nvPr>
        </p:nvSpPr>
        <p:spPr/>
        <p:txBody>
          <a:bodyPr/>
          <a:lstStyle/>
          <a:p>
            <a:fld id="{F3B28AC2-F9B1-418D-A21C-9C89F975ACC6}" type="slidenum">
              <a:rPr lang="zh-CN" altLang="en-US" smtClean="0"/>
              <a:t>2</a:t>
            </a:fld>
            <a:endParaRPr lang="zh-CN" altLang="en-US"/>
          </a:p>
        </p:txBody>
      </p:sp>
    </p:spTree>
    <p:extLst>
      <p:ext uri="{BB962C8B-B14F-4D97-AF65-F5344CB8AC3E}">
        <p14:creationId xmlns:p14="http://schemas.microsoft.com/office/powerpoint/2010/main" val="3060982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82</a:t>
            </a:fld>
            <a:endParaRPr lang="zh-CN" altLang="en-US"/>
          </a:p>
        </p:txBody>
      </p:sp>
    </p:spTree>
    <p:extLst>
      <p:ext uri="{BB962C8B-B14F-4D97-AF65-F5344CB8AC3E}">
        <p14:creationId xmlns:p14="http://schemas.microsoft.com/office/powerpoint/2010/main" val="2201622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83</a:t>
            </a:fld>
            <a:endParaRPr lang="zh-CN" altLang="en-US"/>
          </a:p>
        </p:txBody>
      </p:sp>
    </p:spTree>
    <p:extLst>
      <p:ext uri="{BB962C8B-B14F-4D97-AF65-F5344CB8AC3E}">
        <p14:creationId xmlns:p14="http://schemas.microsoft.com/office/powerpoint/2010/main" val="211351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86</a:t>
            </a:fld>
            <a:endParaRPr lang="zh-CN" altLang="en-US"/>
          </a:p>
        </p:txBody>
      </p:sp>
    </p:spTree>
    <p:extLst>
      <p:ext uri="{BB962C8B-B14F-4D97-AF65-F5344CB8AC3E}">
        <p14:creationId xmlns:p14="http://schemas.microsoft.com/office/powerpoint/2010/main" val="7819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90</a:t>
            </a:fld>
            <a:endParaRPr lang="zh-CN" altLang="en-US"/>
          </a:p>
        </p:txBody>
      </p:sp>
    </p:spTree>
    <p:extLst>
      <p:ext uri="{BB962C8B-B14F-4D97-AF65-F5344CB8AC3E}">
        <p14:creationId xmlns:p14="http://schemas.microsoft.com/office/powerpoint/2010/main" val="2702233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91</a:t>
            </a:fld>
            <a:endParaRPr lang="zh-CN" altLang="en-US"/>
          </a:p>
        </p:txBody>
      </p:sp>
    </p:spTree>
    <p:extLst>
      <p:ext uri="{BB962C8B-B14F-4D97-AF65-F5344CB8AC3E}">
        <p14:creationId xmlns:p14="http://schemas.microsoft.com/office/powerpoint/2010/main" val="2146907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92</a:t>
            </a:fld>
            <a:endParaRPr lang="zh-CN" altLang="en-US"/>
          </a:p>
        </p:txBody>
      </p:sp>
    </p:spTree>
    <p:extLst>
      <p:ext uri="{BB962C8B-B14F-4D97-AF65-F5344CB8AC3E}">
        <p14:creationId xmlns:p14="http://schemas.microsoft.com/office/powerpoint/2010/main" val="3148163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93</a:t>
            </a:fld>
            <a:endParaRPr lang="zh-CN" altLang="en-US"/>
          </a:p>
        </p:txBody>
      </p:sp>
    </p:spTree>
    <p:extLst>
      <p:ext uri="{BB962C8B-B14F-4D97-AF65-F5344CB8AC3E}">
        <p14:creationId xmlns:p14="http://schemas.microsoft.com/office/powerpoint/2010/main" val="1171152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94</a:t>
            </a:fld>
            <a:endParaRPr lang="zh-CN" altLang="en-US"/>
          </a:p>
        </p:txBody>
      </p:sp>
    </p:spTree>
    <p:extLst>
      <p:ext uri="{BB962C8B-B14F-4D97-AF65-F5344CB8AC3E}">
        <p14:creationId xmlns:p14="http://schemas.microsoft.com/office/powerpoint/2010/main" val="153747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95</a:t>
            </a:fld>
            <a:endParaRPr lang="zh-CN" altLang="en-US"/>
          </a:p>
        </p:txBody>
      </p:sp>
    </p:spTree>
    <p:extLst>
      <p:ext uri="{BB962C8B-B14F-4D97-AF65-F5344CB8AC3E}">
        <p14:creationId xmlns:p14="http://schemas.microsoft.com/office/powerpoint/2010/main" val="1645878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96</a:t>
            </a:fld>
            <a:endParaRPr lang="zh-CN" altLang="en-US"/>
          </a:p>
        </p:txBody>
      </p:sp>
    </p:spTree>
    <p:extLst>
      <p:ext uri="{BB962C8B-B14F-4D97-AF65-F5344CB8AC3E}">
        <p14:creationId xmlns:p14="http://schemas.microsoft.com/office/powerpoint/2010/main" val="3662935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3</a:t>
            </a:fld>
            <a:endParaRPr lang="zh-CN" altLang="en-US"/>
          </a:p>
        </p:txBody>
      </p:sp>
    </p:spTree>
    <p:extLst>
      <p:ext uri="{BB962C8B-B14F-4D97-AF65-F5344CB8AC3E}">
        <p14:creationId xmlns:p14="http://schemas.microsoft.com/office/powerpoint/2010/main" val="3737608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97</a:t>
            </a:fld>
            <a:endParaRPr lang="zh-CN" altLang="en-US"/>
          </a:p>
        </p:txBody>
      </p:sp>
    </p:spTree>
    <p:extLst>
      <p:ext uri="{BB962C8B-B14F-4D97-AF65-F5344CB8AC3E}">
        <p14:creationId xmlns:p14="http://schemas.microsoft.com/office/powerpoint/2010/main" val="3395577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98</a:t>
            </a:fld>
            <a:endParaRPr lang="zh-CN" altLang="en-US"/>
          </a:p>
        </p:txBody>
      </p:sp>
    </p:spTree>
    <p:extLst>
      <p:ext uri="{BB962C8B-B14F-4D97-AF65-F5344CB8AC3E}">
        <p14:creationId xmlns:p14="http://schemas.microsoft.com/office/powerpoint/2010/main" val="2371850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99</a:t>
            </a:fld>
            <a:endParaRPr lang="zh-CN" altLang="en-US"/>
          </a:p>
        </p:txBody>
      </p:sp>
    </p:spTree>
    <p:extLst>
      <p:ext uri="{BB962C8B-B14F-4D97-AF65-F5344CB8AC3E}">
        <p14:creationId xmlns:p14="http://schemas.microsoft.com/office/powerpoint/2010/main" val="1261362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100</a:t>
            </a:fld>
            <a:endParaRPr lang="zh-CN" altLang="en-US"/>
          </a:p>
        </p:txBody>
      </p:sp>
    </p:spTree>
    <p:extLst>
      <p:ext uri="{BB962C8B-B14F-4D97-AF65-F5344CB8AC3E}">
        <p14:creationId xmlns:p14="http://schemas.microsoft.com/office/powerpoint/2010/main" val="195109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dirty="0">
                <a:latin typeface="Arial" charset="0"/>
              </a:rPr>
              <a:t>Semi-lattice: x &lt;= y &lt;-&gt; x = x ^ </a:t>
            </a:r>
            <a:r>
              <a:rPr lang="en-US" dirty="0" smtClean="0">
                <a:latin typeface="Arial" charset="0"/>
              </a:rPr>
              <a:t>y</a:t>
            </a:r>
          </a:p>
          <a:p>
            <a:r>
              <a:rPr lang="zh-CN" altLang="en-US" dirty="0" smtClean="0">
                <a:latin typeface="Arial" charset="0"/>
              </a:rPr>
              <a:t>平凡启发式函数，占优</a:t>
            </a:r>
            <a:endParaRPr lang="en-US" dirty="0">
              <a:latin typeface="Arial" charset="0"/>
            </a:endParaRPr>
          </a:p>
        </p:txBody>
      </p:sp>
      <p:sp>
        <p:nvSpPr>
          <p:cNvPr id="55300" name="Slide Number Placeholder 3"/>
          <p:cNvSpPr>
            <a:spLocks noGrp="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A2E49D97-3088-46C0-A5CF-C692DC2682E9}"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71890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102</a:t>
            </a:fld>
            <a:endParaRPr lang="zh-CN" altLang="en-US"/>
          </a:p>
        </p:txBody>
      </p:sp>
    </p:spTree>
    <p:extLst>
      <p:ext uri="{BB962C8B-B14F-4D97-AF65-F5344CB8AC3E}">
        <p14:creationId xmlns:p14="http://schemas.microsoft.com/office/powerpoint/2010/main" val="4048608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103</a:t>
            </a:fld>
            <a:endParaRPr lang="zh-CN" altLang="en-US"/>
          </a:p>
        </p:txBody>
      </p:sp>
    </p:spTree>
    <p:extLst>
      <p:ext uri="{BB962C8B-B14F-4D97-AF65-F5344CB8AC3E}">
        <p14:creationId xmlns:p14="http://schemas.microsoft.com/office/powerpoint/2010/main" val="2689129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104</a:t>
            </a:fld>
            <a:endParaRPr lang="zh-CN" altLang="en-US"/>
          </a:p>
        </p:txBody>
      </p:sp>
    </p:spTree>
    <p:extLst>
      <p:ext uri="{BB962C8B-B14F-4D97-AF65-F5344CB8AC3E}">
        <p14:creationId xmlns:p14="http://schemas.microsoft.com/office/powerpoint/2010/main" val="579777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106</a:t>
            </a:fld>
            <a:endParaRPr lang="zh-CN" altLang="en-US"/>
          </a:p>
        </p:txBody>
      </p:sp>
    </p:spTree>
    <p:extLst>
      <p:ext uri="{BB962C8B-B14F-4D97-AF65-F5344CB8AC3E}">
        <p14:creationId xmlns:p14="http://schemas.microsoft.com/office/powerpoint/2010/main" val="161426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107</a:t>
            </a:fld>
            <a:endParaRPr lang="zh-CN" altLang="en-US"/>
          </a:p>
        </p:txBody>
      </p:sp>
    </p:spTree>
    <p:extLst>
      <p:ext uri="{BB962C8B-B14F-4D97-AF65-F5344CB8AC3E}">
        <p14:creationId xmlns:p14="http://schemas.microsoft.com/office/powerpoint/2010/main" val="109694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eaLnBrk="1" hangingPunct="1"/>
            <a:fld id="{645A203D-C36E-4BBE-A949-13292D0E19B9}" type="slidenum">
              <a:rPr lang="en-US" altLang="zh-CN" sz="1200" b="0">
                <a:solidFill>
                  <a:schemeClr val="tx1"/>
                </a:solidFill>
                <a:latin typeface="Times New Roman" panose="02020603050405020304" pitchFamily="18" charset="0"/>
                <a:ea typeface="宋体" panose="02010600030101010101" pitchFamily="2" charset="-122"/>
              </a:rPr>
              <a:pPr eaLnBrk="1" hangingPunct="1"/>
              <a:t>25</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本原问题：指那种不能（或不需要）再进行分解或变换，且可以直接解答的子问题</a:t>
            </a:r>
            <a:r>
              <a:rPr lang="zh-CN" altLang="en-US" dirty="0" smtClean="0"/>
              <a:t>。本源问题可以作为终止规约的限制条件</a:t>
            </a:r>
            <a:endParaRPr lang="en-US" altLang="zh-CN" dirty="0"/>
          </a:p>
        </p:txBody>
      </p:sp>
    </p:spTree>
    <p:extLst>
      <p:ext uri="{BB962C8B-B14F-4D97-AF65-F5344CB8AC3E}">
        <p14:creationId xmlns:p14="http://schemas.microsoft.com/office/powerpoint/2010/main" val="2974178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109</a:t>
            </a:fld>
            <a:endParaRPr lang="zh-CN" altLang="en-US"/>
          </a:p>
        </p:txBody>
      </p:sp>
    </p:spTree>
    <p:extLst>
      <p:ext uri="{BB962C8B-B14F-4D97-AF65-F5344CB8AC3E}">
        <p14:creationId xmlns:p14="http://schemas.microsoft.com/office/powerpoint/2010/main" val="84405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110</a:t>
            </a:fld>
            <a:endParaRPr lang="zh-CN" altLang="en-US"/>
          </a:p>
        </p:txBody>
      </p:sp>
    </p:spTree>
    <p:extLst>
      <p:ext uri="{BB962C8B-B14F-4D97-AF65-F5344CB8AC3E}">
        <p14:creationId xmlns:p14="http://schemas.microsoft.com/office/powerpoint/2010/main" val="3653233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118</a:t>
            </a:fld>
            <a:endParaRPr lang="zh-CN" altLang="en-US"/>
          </a:p>
        </p:txBody>
      </p:sp>
    </p:spTree>
    <p:extLst>
      <p:ext uri="{BB962C8B-B14F-4D97-AF65-F5344CB8AC3E}">
        <p14:creationId xmlns:p14="http://schemas.microsoft.com/office/powerpoint/2010/main" val="13232819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有两棵解树，分别用红色箭头（左边）和绿色箭头（右边）标出</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123</a:t>
            </a:fld>
            <a:endParaRPr lang="zh-CN" altLang="en-US"/>
          </a:p>
        </p:txBody>
      </p:sp>
    </p:spTree>
    <p:extLst>
      <p:ext uri="{BB962C8B-B14F-4D97-AF65-F5344CB8AC3E}">
        <p14:creationId xmlns:p14="http://schemas.microsoft.com/office/powerpoint/2010/main" val="2994317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eaLnBrk="1" hangingPunct="1"/>
            <a:fld id="{A204ECB3-6A91-42C2-99DD-201A6763B4B1}" type="slidenum">
              <a:rPr lang="en-US" altLang="zh-CN" sz="1200" b="0">
                <a:solidFill>
                  <a:schemeClr val="tx1"/>
                </a:solidFill>
                <a:latin typeface="Times New Roman" panose="02020603050405020304" pitchFamily="18" charset="0"/>
                <a:ea typeface="宋体" panose="02010600030101010101" pitchFamily="2" charset="-122"/>
              </a:rPr>
              <a:pPr eaLnBrk="1" hangingPunct="1"/>
              <a:t>125</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r>
              <a:rPr lang="zh-CN" altLang="en-US" dirty="0"/>
              <a:t>与节点</a:t>
            </a:r>
            <a:r>
              <a:rPr lang="zh-CN" altLang="en-US" dirty="0">
                <a:latin typeface="Arial" panose="020B0604020202020204" pitchFamily="34" charset="0"/>
              </a:rPr>
              <a:t>”</a:t>
            </a:r>
            <a:r>
              <a:rPr lang="en-US" altLang="zh-CN" dirty="0"/>
              <a:t>n3</a:t>
            </a:r>
            <a:r>
              <a:rPr lang="zh-CN" altLang="en-US" dirty="0"/>
              <a:t>、</a:t>
            </a:r>
            <a:r>
              <a:rPr lang="en-US" altLang="zh-CN" dirty="0"/>
              <a:t>n6</a:t>
            </a:r>
            <a:r>
              <a:rPr lang="zh-CN" altLang="en-US" dirty="0"/>
              <a:t>的代价采用的是</a:t>
            </a:r>
            <a:r>
              <a:rPr lang="zh-CN" altLang="en-US" b="1" dirty="0">
                <a:latin typeface="Arial" panose="020B0604020202020204" pitchFamily="34" charset="0"/>
              </a:rPr>
              <a:t>“</a:t>
            </a:r>
            <a:r>
              <a:rPr lang="zh-CN" altLang="en-US" b="1" dirty="0"/>
              <a:t>和代价法</a:t>
            </a:r>
            <a:r>
              <a:rPr lang="zh-CN" altLang="en-US" b="1" dirty="0">
                <a:latin typeface="Arial" panose="020B0604020202020204" pitchFamily="34" charset="0"/>
              </a:rPr>
              <a:t>”</a:t>
            </a:r>
            <a:r>
              <a:rPr lang="zh-CN" altLang="en-US" dirty="0"/>
              <a:t>。</a:t>
            </a:r>
          </a:p>
          <a:p>
            <a:pPr eaLnBrk="1" hangingPunct="1"/>
            <a:r>
              <a:rPr lang="en-US" altLang="zh-CN" dirty="0"/>
              <a:t>n7</a:t>
            </a:r>
            <a:r>
              <a:rPr lang="zh-CN" altLang="en-US" dirty="0"/>
              <a:t>、</a:t>
            </a:r>
            <a:r>
              <a:rPr lang="en-US" altLang="zh-CN" dirty="0"/>
              <a:t>n8</a:t>
            </a:r>
            <a:r>
              <a:rPr lang="zh-CN" altLang="en-US" dirty="0"/>
              <a:t>节点是终止节点，所以</a:t>
            </a:r>
            <a:r>
              <a:rPr kumimoji="1" lang="en-US" altLang="zh-CN" sz="2500" dirty="0">
                <a:solidFill>
                  <a:schemeClr val="hlink"/>
                </a:solidFill>
                <a:latin typeface="Tahoma" panose="020B0604030504040204" pitchFamily="34" charset="0"/>
              </a:rPr>
              <a:t>h(n7)=0</a:t>
            </a:r>
            <a:r>
              <a:rPr kumimoji="1" lang="zh-CN" altLang="en-US" sz="2500" dirty="0">
                <a:solidFill>
                  <a:schemeClr val="hlink"/>
                </a:solidFill>
                <a:latin typeface="Tahoma" panose="020B0604030504040204" pitchFamily="34" charset="0"/>
              </a:rPr>
              <a:t>，</a:t>
            </a:r>
            <a:r>
              <a:rPr kumimoji="1" lang="zh-CN" altLang="en-US" sz="2500" dirty="0">
                <a:latin typeface="Tahoma" panose="020B0604030504040204" pitchFamily="34" charset="0"/>
              </a:rPr>
              <a:t> </a:t>
            </a:r>
            <a:r>
              <a:rPr kumimoji="1" lang="en-US" altLang="zh-CN" sz="2500" dirty="0">
                <a:solidFill>
                  <a:schemeClr val="hlink"/>
                </a:solidFill>
                <a:latin typeface="Tahoma" panose="020B0604030504040204" pitchFamily="34" charset="0"/>
              </a:rPr>
              <a:t>h(n8)=0</a:t>
            </a:r>
            <a:r>
              <a:rPr kumimoji="1" lang="zh-CN" altLang="en-US" sz="2500" dirty="0">
                <a:solidFill>
                  <a:schemeClr val="hlink"/>
                </a:solidFill>
                <a:latin typeface="Tahoma" panose="020B0604030504040204" pitchFamily="34" charset="0"/>
              </a:rPr>
              <a:t>；</a:t>
            </a:r>
          </a:p>
        </p:txBody>
      </p:sp>
    </p:spTree>
    <p:extLst>
      <p:ext uri="{BB962C8B-B14F-4D97-AF65-F5344CB8AC3E}">
        <p14:creationId xmlns:p14="http://schemas.microsoft.com/office/powerpoint/2010/main" val="1058639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eaLnBrk="1" hangingPunct="1"/>
            <a:fld id="{537F6642-88B1-4CB6-9836-C2B648297102}" type="slidenum">
              <a:rPr lang="en-US" altLang="zh-CN" sz="1200" b="0">
                <a:solidFill>
                  <a:schemeClr val="tx1"/>
                </a:solidFill>
                <a:latin typeface="Times New Roman" panose="02020603050405020304" pitchFamily="18" charset="0"/>
                <a:ea typeface="宋体" panose="02010600030101010101" pitchFamily="2" charset="-122"/>
              </a:rPr>
              <a:pPr eaLnBrk="1" hangingPunct="1"/>
              <a:t>126</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dirty="0"/>
              <a:t>h(n0)</a:t>
            </a:r>
          </a:p>
          <a:p>
            <a:pPr eaLnBrk="1" hangingPunct="1"/>
            <a:r>
              <a:rPr kumimoji="1" lang="en-US" altLang="zh-CN" dirty="0"/>
              <a:t>=C(n0,n1)+h(n1)</a:t>
            </a:r>
          </a:p>
          <a:p>
            <a:pPr eaLnBrk="1" hangingPunct="1"/>
            <a:r>
              <a:rPr kumimoji="1" lang="en-US" altLang="zh-CN" dirty="0"/>
              <a:t>=1+h(n1)</a:t>
            </a:r>
          </a:p>
          <a:p>
            <a:pPr eaLnBrk="1" hangingPunct="1"/>
            <a:r>
              <a:rPr kumimoji="1" lang="en-US" altLang="zh-CN" dirty="0"/>
              <a:t>=1+C(n1,n3)+h(n3)</a:t>
            </a:r>
          </a:p>
          <a:p>
            <a:pPr eaLnBrk="1" hangingPunct="1"/>
            <a:r>
              <a:rPr kumimoji="1" lang="en-US" altLang="zh-CN" dirty="0"/>
              <a:t>=1+1+h(n3)</a:t>
            </a:r>
          </a:p>
          <a:p>
            <a:pPr eaLnBrk="1" hangingPunct="1"/>
            <a:r>
              <a:rPr kumimoji="1" lang="en-US" altLang="zh-CN" dirty="0"/>
              <a:t>=1+1+2+h(n5)+h(n6)</a:t>
            </a:r>
          </a:p>
          <a:p>
            <a:pPr eaLnBrk="1" hangingPunct="1"/>
            <a:r>
              <a:rPr kumimoji="1" lang="en-US" altLang="zh-CN" dirty="0"/>
              <a:t>=1+1+2+ </a:t>
            </a:r>
            <a:r>
              <a:rPr kumimoji="1" lang="en-US" altLang="zh-CN" dirty="0">
                <a:solidFill>
                  <a:schemeClr val="hlink"/>
                </a:solidFill>
              </a:rPr>
              <a:t>2+h(n7)+h(n8) </a:t>
            </a:r>
            <a:r>
              <a:rPr kumimoji="1" lang="en-US" altLang="zh-CN" dirty="0"/>
              <a:t>+h(n6)</a:t>
            </a:r>
          </a:p>
          <a:p>
            <a:pPr eaLnBrk="1" hangingPunct="1"/>
            <a:r>
              <a:rPr kumimoji="1" lang="en-US" altLang="zh-CN" dirty="0"/>
              <a:t>=1+1+2+2+h(n6)</a:t>
            </a:r>
          </a:p>
          <a:p>
            <a:pPr eaLnBrk="1" hangingPunct="1"/>
            <a:r>
              <a:rPr kumimoji="1" lang="en-US" altLang="zh-CN" dirty="0"/>
              <a:t>=1+1+2+2+2+h(n7)+h(n8)</a:t>
            </a:r>
          </a:p>
          <a:p>
            <a:pPr eaLnBrk="1" hangingPunct="1"/>
            <a:r>
              <a:rPr kumimoji="1" lang="en-US" altLang="zh-CN" dirty="0"/>
              <a:t>=1+1+2+2+2</a:t>
            </a:r>
            <a:endParaRPr kumimoji="1" lang="en-US" altLang="zh-CN" dirty="0">
              <a:solidFill>
                <a:schemeClr val="hlink"/>
              </a:solidFill>
            </a:endParaRPr>
          </a:p>
          <a:p>
            <a:pPr eaLnBrk="1" hangingPunct="1"/>
            <a:r>
              <a:rPr kumimoji="1" lang="en-US" altLang="zh-CN" dirty="0"/>
              <a:t>=8</a:t>
            </a:r>
          </a:p>
          <a:p>
            <a:pPr eaLnBrk="1" hangingPunct="1"/>
            <a:endParaRPr lang="en-US" altLang="zh-CN" dirty="0"/>
          </a:p>
        </p:txBody>
      </p:sp>
    </p:spTree>
    <p:extLst>
      <p:ext uri="{BB962C8B-B14F-4D97-AF65-F5344CB8AC3E}">
        <p14:creationId xmlns:p14="http://schemas.microsoft.com/office/powerpoint/2010/main" val="2383091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127</a:t>
            </a:fld>
            <a:endParaRPr lang="zh-CN" altLang="en-US"/>
          </a:p>
        </p:txBody>
      </p:sp>
    </p:spTree>
    <p:extLst>
      <p:ext uri="{BB962C8B-B14F-4D97-AF65-F5344CB8AC3E}">
        <p14:creationId xmlns:p14="http://schemas.microsoft.com/office/powerpoint/2010/main" val="2106028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0000CC"/>
                </a:solidFill>
                <a:latin typeface="FangSong_GB2312" panose="02010609030101010101" pitchFamily="49" charset="-122"/>
                <a:ea typeface="FangSong_GB2312" panose="02010609030101010101" pitchFamily="49" charset="-122"/>
              </a:rPr>
              <a:t>端节点：没有子节点的节点</a:t>
            </a:r>
            <a:endParaRPr lang="en-US" altLang="zh-CN" sz="1200" dirty="0" smtClean="0">
              <a:solidFill>
                <a:srgbClr val="0000CC"/>
              </a:solidFill>
              <a:latin typeface="FangSong_GB2312" panose="02010609030101010101" pitchFamily="49" charset="-122"/>
              <a:ea typeface="FangSong_GB2312" panose="02010609030101010101" pitchFamily="49" charset="-122"/>
            </a:endParaRPr>
          </a:p>
          <a:p>
            <a:r>
              <a:rPr lang="zh-CN" altLang="en-US" sz="1200" dirty="0" smtClean="0">
                <a:solidFill>
                  <a:srgbClr val="0000CC"/>
                </a:solidFill>
                <a:latin typeface="FangSong_GB2312" panose="02010609030101010101" pitchFamily="49" charset="-122"/>
                <a:ea typeface="FangSong_GB2312" panose="02010609030101010101" pitchFamily="49" charset="-122"/>
              </a:rPr>
              <a:t>通过左边子树计算出的初始节点的代价为</a:t>
            </a:r>
            <a:r>
              <a:rPr lang="en-US" altLang="zh-CN" sz="1200" dirty="0" smtClean="0">
                <a:solidFill>
                  <a:srgbClr val="0000CC"/>
                </a:solidFill>
                <a:latin typeface="FangSong_GB2312" panose="02010609030101010101" pitchFamily="49" charset="-122"/>
                <a:ea typeface="FangSong_GB2312" panose="02010609030101010101" pitchFamily="49" charset="-122"/>
              </a:rPr>
              <a:t>9</a:t>
            </a:r>
            <a:r>
              <a:rPr lang="zh-CN" altLang="en-US" sz="1200" dirty="0" smtClean="0">
                <a:solidFill>
                  <a:srgbClr val="0000CC"/>
                </a:solidFill>
                <a:latin typeface="FangSong_GB2312" panose="02010609030101010101" pitchFamily="49" charset="-122"/>
                <a:ea typeface="FangSong_GB2312" panose="02010609030101010101" pitchFamily="49" charset="-122"/>
              </a:rPr>
              <a:t>，通过右边之树计算出的初始节点的代价为</a:t>
            </a:r>
            <a:r>
              <a:rPr lang="en-US" altLang="zh-CN" sz="1200" dirty="0" smtClean="0">
                <a:solidFill>
                  <a:srgbClr val="0000CC"/>
                </a:solidFill>
                <a:latin typeface="FangSong_GB2312" panose="02010609030101010101" pitchFamily="49" charset="-122"/>
                <a:ea typeface="FangSong_GB2312" panose="02010609030101010101" pitchFamily="49" charset="-122"/>
              </a:rPr>
              <a:t>8</a:t>
            </a:r>
            <a:r>
              <a:rPr lang="zh-CN" altLang="en-US" sz="1200" dirty="0" smtClean="0">
                <a:solidFill>
                  <a:srgbClr val="0000CC"/>
                </a:solidFill>
                <a:latin typeface="FangSong_GB2312" panose="02010609030101010101" pitchFamily="49" charset="-122"/>
                <a:ea typeface="FangSong_GB2312" panose="02010609030101010101" pitchFamily="49" charset="-122"/>
              </a:rPr>
              <a:t>，右边子树为希望树</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133</a:t>
            </a:fld>
            <a:endParaRPr lang="zh-CN" altLang="en-US"/>
          </a:p>
        </p:txBody>
      </p:sp>
    </p:spTree>
    <p:extLst>
      <p:ext uri="{BB962C8B-B14F-4D97-AF65-F5344CB8AC3E}">
        <p14:creationId xmlns:p14="http://schemas.microsoft.com/office/powerpoint/2010/main" val="35298487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a:t>
            </a:r>
            <a:r>
              <a:rPr lang="zh-CN" altLang="en-US" sz="1200" dirty="0" smtClean="0">
                <a:solidFill>
                  <a:srgbClr val="0000CC"/>
                </a:solidFill>
                <a:latin typeface="FangSong_GB2312" panose="02010609030101010101" pitchFamily="49" charset="-122"/>
                <a:ea typeface="FangSong_GB2312" panose="02010609030101010101" pitchFamily="49" charset="-122"/>
              </a:rPr>
              <a:t>右边子树进行或节点和与节点扩展，通过右边子树计算出的初始节点的代价为</a:t>
            </a:r>
            <a:r>
              <a:rPr lang="en-US" altLang="zh-CN" sz="1200" dirty="0" smtClean="0">
                <a:solidFill>
                  <a:srgbClr val="0000CC"/>
                </a:solidFill>
                <a:latin typeface="FangSong_GB2312" panose="02010609030101010101" pitchFamily="49" charset="-122"/>
                <a:ea typeface="FangSong_GB2312" panose="02010609030101010101" pitchFamily="49" charset="-122"/>
              </a:rPr>
              <a:t>12</a:t>
            </a:r>
            <a:r>
              <a:rPr lang="zh-CN" altLang="en-US" sz="1200" dirty="0" smtClean="0">
                <a:solidFill>
                  <a:srgbClr val="0000CC"/>
                </a:solidFill>
                <a:latin typeface="FangSong_GB2312" panose="02010609030101010101" pitchFamily="49" charset="-122"/>
                <a:ea typeface="FangSong_GB2312" panose="02010609030101010101" pitchFamily="49" charset="-122"/>
              </a:rPr>
              <a:t>，希望树变成左边子树</a:t>
            </a:r>
            <a:r>
              <a:rPr lang="zh-CN" altLang="en-US" sz="1200" smtClean="0">
                <a:solidFill>
                  <a:srgbClr val="0000CC"/>
                </a:solidFill>
                <a:latin typeface="FangSong_GB2312" panose="02010609030101010101" pitchFamily="49" charset="-122"/>
                <a:ea typeface="FangSong_GB2312" panose="02010609030101010101" pitchFamily="49" charset="-122"/>
              </a:rPr>
              <a:t>（代价为</a:t>
            </a:r>
            <a:r>
              <a:rPr lang="en-US" altLang="zh-CN" sz="1200" smtClean="0">
                <a:solidFill>
                  <a:srgbClr val="0000CC"/>
                </a:solidFill>
                <a:latin typeface="FangSong_GB2312" panose="02010609030101010101" pitchFamily="49" charset="-122"/>
                <a:ea typeface="FangSong_GB2312" panose="02010609030101010101" pitchFamily="49" charset="-122"/>
              </a:rPr>
              <a:t>9</a:t>
            </a:r>
            <a:r>
              <a:rPr lang="zh-CN" altLang="en-US" sz="1200" smtClean="0">
                <a:solidFill>
                  <a:srgbClr val="0000CC"/>
                </a:solidFill>
                <a:latin typeface="FangSong_GB2312" panose="02010609030101010101" pitchFamily="49" charset="-122"/>
                <a:ea typeface="FangSong_GB2312" panose="02010609030101010101" pitchFamily="49" charset="-122"/>
              </a:rPr>
              <a:t>）</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134</a:t>
            </a:fld>
            <a:endParaRPr lang="zh-CN" altLang="en-US"/>
          </a:p>
        </p:txBody>
      </p:sp>
    </p:spTree>
    <p:extLst>
      <p:ext uri="{BB962C8B-B14F-4D97-AF65-F5344CB8AC3E}">
        <p14:creationId xmlns:p14="http://schemas.microsoft.com/office/powerpoint/2010/main" val="3097949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eaLnBrk="1" hangingPunct="1"/>
            <a:fld id="{828C6DDD-F4F7-4EAD-8F79-24F0D9BF9082}" type="slidenum">
              <a:rPr lang="en-US" altLang="zh-CN" sz="1200" b="0">
                <a:solidFill>
                  <a:schemeClr val="tx1"/>
                </a:solidFill>
                <a:latin typeface="Times New Roman" panose="02020603050405020304" pitchFamily="18" charset="0"/>
                <a:ea typeface="宋体" panose="02010600030101010101" pitchFamily="2" charset="-122"/>
              </a:rPr>
              <a:pPr eaLnBrk="1" hangingPunct="1"/>
              <a:t>138</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选择左边蓝色子树为希望树；</a:t>
            </a:r>
          </a:p>
        </p:txBody>
      </p:sp>
    </p:spTree>
    <p:extLst>
      <p:ext uri="{BB962C8B-B14F-4D97-AF65-F5344CB8AC3E}">
        <p14:creationId xmlns:p14="http://schemas.microsoft.com/office/powerpoint/2010/main" val="2973690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eaLnBrk="1" hangingPunct="1"/>
            <a:fld id="{D62E64F1-8B30-402F-B05D-AD972579DC1A}" type="slidenum">
              <a:rPr lang="en-US" altLang="zh-CN" sz="1200" b="0">
                <a:solidFill>
                  <a:schemeClr val="tx1"/>
                </a:solidFill>
                <a:latin typeface="Times New Roman" panose="02020603050405020304" pitchFamily="18" charset="0"/>
                <a:ea typeface="宋体" panose="02010600030101010101" pitchFamily="2" charset="-122"/>
              </a:rPr>
              <a:pPr eaLnBrk="1" hangingPunct="1"/>
              <a:t>27</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端节点：没有子节点的节点</a:t>
            </a:r>
            <a:r>
              <a:rPr lang="zh-CN" altLang="en-US" dirty="0" smtClean="0"/>
              <a:t>。</a:t>
            </a:r>
            <a:endParaRPr lang="en-US" altLang="zh-CN" dirty="0" smtClean="0"/>
          </a:p>
          <a:p>
            <a:pPr eaLnBrk="1" hangingPunct="1"/>
            <a:r>
              <a:rPr lang="zh-CN" altLang="en-US" dirty="0" smtClean="0"/>
              <a:t>终止</a:t>
            </a:r>
            <a:r>
              <a:rPr lang="zh-CN" altLang="en-US" dirty="0"/>
              <a:t>节点：本原问题所对应的节点。</a:t>
            </a:r>
            <a:r>
              <a:rPr lang="zh-CN" altLang="en-US" dirty="0" smtClean="0"/>
              <a:t>（红色的端节点）</a:t>
            </a:r>
            <a:endParaRPr lang="zh-CN" altLang="en-US" dirty="0"/>
          </a:p>
        </p:txBody>
      </p:sp>
    </p:spTree>
    <p:extLst>
      <p:ext uri="{BB962C8B-B14F-4D97-AF65-F5344CB8AC3E}">
        <p14:creationId xmlns:p14="http://schemas.microsoft.com/office/powerpoint/2010/main" val="2588557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eaLnBrk="1" hangingPunct="1"/>
            <a:fld id="{509928AC-3C45-4D4E-A1AC-4E3D8FA2A20A}" type="slidenum">
              <a:rPr lang="en-US" altLang="zh-CN" sz="1200" b="0">
                <a:solidFill>
                  <a:schemeClr val="tx1"/>
                </a:solidFill>
                <a:latin typeface="Times New Roman" panose="02020603050405020304" pitchFamily="18" charset="0"/>
                <a:ea typeface="宋体" panose="02010600030101010101" pitchFamily="2" charset="-122"/>
              </a:rPr>
              <a:pPr eaLnBrk="1" hangingPunct="1"/>
              <a:t>139</a:t>
            </a:fld>
            <a:endParaRPr lang="en-US" altLang="zh-CN" sz="1200" b="0">
              <a:solidFill>
                <a:schemeClr val="tx1"/>
              </a:solidFill>
              <a:latin typeface="Times New Roman" panose="02020603050405020304" pitchFamily="18" charset="0"/>
              <a:ea typeface="宋体" panose="02010600030101010101" pitchFamily="2" charset="-122"/>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所以改选右边黑色子树为希望树；</a:t>
            </a:r>
          </a:p>
        </p:txBody>
      </p:sp>
    </p:spTree>
    <p:extLst>
      <p:ext uri="{BB962C8B-B14F-4D97-AF65-F5344CB8AC3E}">
        <p14:creationId xmlns:p14="http://schemas.microsoft.com/office/powerpoint/2010/main" val="504332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146</a:t>
            </a:fld>
            <a:endParaRPr lang="zh-CN" altLang="en-US"/>
          </a:p>
        </p:txBody>
      </p:sp>
    </p:spTree>
    <p:extLst>
      <p:ext uri="{BB962C8B-B14F-4D97-AF65-F5344CB8AC3E}">
        <p14:creationId xmlns:p14="http://schemas.microsoft.com/office/powerpoint/2010/main" val="2692749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图中叶子节点下面的数字是该节点的静态估值，非叶子节点旁边的数字是计算出的倒退值。</a:t>
            </a:r>
            <a:endParaRPr lang="en-US" altLang="zh-CN" dirty="0" smtClean="0"/>
          </a:p>
          <a:p>
            <a:r>
              <a:rPr lang="zh-CN" altLang="en-US" dirty="0" smtClean="0"/>
              <a:t>极大</a:t>
            </a:r>
            <a:r>
              <a:rPr lang="en-US" altLang="zh-CN" dirty="0" smtClean="0"/>
              <a:t>/</a:t>
            </a:r>
            <a:r>
              <a:rPr lang="zh-CN" altLang="en-US" dirty="0" smtClean="0"/>
              <a:t>极小过程是先生成与</a:t>
            </a:r>
            <a:r>
              <a:rPr lang="en-US" altLang="zh-CN" dirty="0" smtClean="0"/>
              <a:t>/</a:t>
            </a:r>
            <a:r>
              <a:rPr lang="zh-CN" altLang="en-US" dirty="0" smtClean="0"/>
              <a:t>或树，然后再计算各节点的估值，生成节点和计算估值相分离，要先生成规定深度内的所有节点，因此搜索效率较低。</a:t>
            </a:r>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147</a:t>
            </a:fld>
            <a:endParaRPr lang="zh-CN" altLang="en-US"/>
          </a:p>
        </p:txBody>
      </p:sp>
    </p:spTree>
    <p:extLst>
      <p:ext uri="{BB962C8B-B14F-4D97-AF65-F5344CB8AC3E}">
        <p14:creationId xmlns:p14="http://schemas.microsoft.com/office/powerpoint/2010/main" val="5345726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149</a:t>
            </a:fld>
            <a:endParaRPr lang="zh-CN" altLang="en-US"/>
          </a:p>
        </p:txBody>
      </p:sp>
    </p:spTree>
    <p:extLst>
      <p:ext uri="{BB962C8B-B14F-4D97-AF65-F5344CB8AC3E}">
        <p14:creationId xmlns:p14="http://schemas.microsoft.com/office/powerpoint/2010/main" val="2186493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033349-D359-4266-B5EB-D9E9D6442183}" type="slidenum">
              <a:rPr lang="en-US" altLang="zh-CN"/>
              <a:pPr/>
              <a:t>151</a:t>
            </a:fld>
            <a:endParaRPr lang="en-US" altLang="zh-CN"/>
          </a:p>
        </p:txBody>
      </p:sp>
      <p:sp>
        <p:nvSpPr>
          <p:cNvPr id="491522" name="Rectangle 2"/>
          <p:cNvSpPr>
            <a:spLocks noGrp="1" noRot="1" noChangeAspect="1" noChangeArrowheads="1" noTextEdit="1"/>
          </p:cNvSpPr>
          <p:nvPr>
            <p:ph type="sldImg"/>
          </p:nvPr>
        </p:nvSpPr>
        <p:spPr>
          <a:xfrm>
            <a:off x="139700" y="768350"/>
            <a:ext cx="6819900" cy="3836988"/>
          </a:xfrm>
          <a:ln/>
        </p:spPr>
      </p:sp>
      <p:sp>
        <p:nvSpPr>
          <p:cNvPr id="49152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992061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Wrong example for “eat-all-dots”: (x, y, dot count)</a:t>
            </a:r>
          </a:p>
        </p:txBody>
      </p:sp>
      <p:sp>
        <p:nvSpPr>
          <p:cNvPr id="4" name="Slide Number Placeholder 3"/>
          <p:cNvSpPr>
            <a:spLocks noGrp="1"/>
          </p:cNvSpPr>
          <p:nvPr>
            <p:ph type="sldNum" sz="quarter" idx="10"/>
          </p:nvPr>
        </p:nvSpPr>
        <p:spPr/>
        <p:txBody>
          <a:bodyPr/>
          <a:lstStyle/>
          <a:p>
            <a:pPr marL="0" marR="0" lvl="0" indent="0" algn="r" defTabSz="966648" rtl="0" eaLnBrk="1" fontAlgn="base" latinLnBrk="0" hangingPunct="1">
              <a:lnSpc>
                <a:spcPct val="100000"/>
              </a:lnSpc>
              <a:spcBef>
                <a:spcPct val="0"/>
              </a:spcBef>
              <a:spcAft>
                <a:spcPct val="0"/>
              </a:spcAft>
              <a:buClrTx/>
              <a:buSzTx/>
              <a:buFontTx/>
              <a:buNone/>
              <a:tabLst/>
              <a:defRPr/>
            </a:pPr>
            <a:fld id="{16AD5590-9C90-486D-8FA8-38179D6EA4CC}"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664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900238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38113" y="768350"/>
            <a:ext cx="6823075" cy="3838575"/>
          </a:xfrm>
          <a:ln/>
        </p:spPr>
      </p:sp>
      <p:sp>
        <p:nvSpPr>
          <p:cNvPr id="50179" name="Notes Placeholder 2"/>
          <p:cNvSpPr>
            <a:spLocks noGrp="1"/>
          </p:cNvSpPr>
          <p:nvPr>
            <p:ph type="body" idx="1"/>
          </p:nvPr>
        </p:nvSpPr>
        <p:spPr>
          <a:noFill/>
          <a:ln/>
        </p:spPr>
        <p:txBody>
          <a:bodyPr/>
          <a:lstStyle/>
          <a:p>
            <a:r>
              <a:rPr lang="en-US">
                <a:latin typeface="Arial" charset="0"/>
              </a:rPr>
              <a:t>90 * (2^30-1) + 30 * 2^29 = 145 billion</a:t>
            </a:r>
          </a:p>
          <a:p>
            <a:r>
              <a:rPr lang="en-US">
                <a:latin typeface="Arial" charset="0"/>
              </a:rPr>
              <a:t>2^29 = 536 870 912</a:t>
            </a:r>
          </a:p>
        </p:txBody>
      </p:sp>
      <p:sp>
        <p:nvSpPr>
          <p:cNvPr id="49156" name="Slide Number Placeholder 3"/>
          <p:cNvSpPr>
            <a:spLocks noGrp="1"/>
          </p:cNvSpPr>
          <p:nvPr>
            <p:ph type="sldNum" sz="quarter" idx="5"/>
          </p:nvPr>
        </p:nvSpPr>
        <p:spPr/>
        <p:txBody>
          <a:bodyPr/>
          <a:lstStyle/>
          <a:p>
            <a:pPr defTabSz="965200">
              <a:defRPr/>
            </a:pPr>
            <a:fld id="{041C6AE4-F625-4A1A-A100-707641139ACC}" type="slidenum">
              <a:rPr lang="en-US" smtClean="0"/>
              <a:pPr defTabSz="965200">
                <a:defRPr/>
              </a:pPr>
              <a:t>35</a:t>
            </a:fld>
            <a:endParaRPr lang="en-US"/>
          </a:p>
        </p:txBody>
      </p:sp>
    </p:spTree>
    <p:extLst>
      <p:ext uri="{BB962C8B-B14F-4D97-AF65-F5344CB8AC3E}">
        <p14:creationId xmlns:p14="http://schemas.microsoft.com/office/powerpoint/2010/main" val="1814166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37</a:t>
            </a:fld>
            <a:endParaRPr lang="zh-CN" altLang="en-US"/>
          </a:p>
        </p:txBody>
      </p:sp>
    </p:spTree>
    <p:extLst>
      <p:ext uri="{BB962C8B-B14F-4D97-AF65-F5344CB8AC3E}">
        <p14:creationId xmlns:p14="http://schemas.microsoft.com/office/powerpoint/2010/main" val="424790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40</a:t>
            </a:fld>
            <a:endParaRPr lang="zh-CN" altLang="en-US"/>
          </a:p>
        </p:txBody>
      </p:sp>
    </p:spTree>
    <p:extLst>
      <p:ext uri="{BB962C8B-B14F-4D97-AF65-F5344CB8AC3E}">
        <p14:creationId xmlns:p14="http://schemas.microsoft.com/office/powerpoint/2010/main" val="1149627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92895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79191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3122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56119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185174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6468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608429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201430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31463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4276699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2019/10/14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536759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2019/10/14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722819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qinceli@hi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tags" Target="../tags/tag6.xml"/><Relationship Id="rId16" Type="http://schemas.openxmlformats.org/officeDocument/2006/relationships/image" Target="../media/image60.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55.png"/><Relationship Id="rId5" Type="http://schemas.openxmlformats.org/officeDocument/2006/relationships/tags" Target="../tags/tag9.xml"/><Relationship Id="rId15" Type="http://schemas.openxmlformats.org/officeDocument/2006/relationships/image" Target="../media/image59.png"/><Relationship Id="rId10" Type="http://schemas.openxmlformats.org/officeDocument/2006/relationships/notesSlide" Target="../notesSlides/notesSlide34.xml"/><Relationship Id="rId4" Type="http://schemas.openxmlformats.org/officeDocument/2006/relationships/tags" Target="../tags/tag8.xml"/><Relationship Id="rId9" Type="http://schemas.openxmlformats.org/officeDocument/2006/relationships/slideLayout" Target="../slideLayouts/slideLayout2.xml"/><Relationship Id="rId14" Type="http://schemas.openxmlformats.org/officeDocument/2006/relationships/image" Target="../media/image5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4.png"/><Relationship Id="rId4" Type="http://schemas.openxmlformats.org/officeDocument/2006/relationships/image" Target="../media/image6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290.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emf"/></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86BE19A-82AB-4C05-B274-B4C35A87C754}" type="datetime1">
              <a:rPr lang="zh-CN" altLang="en-US">
                <a:solidFill>
                  <a:srgbClr val="003399"/>
                </a:solidFill>
                <a:latin typeface="Times New Roman" panose="02020603050405020304" pitchFamily="18" charset="0"/>
              </a:rPr>
              <a:pPr algn="l"/>
              <a:t>2019/10/14</a:t>
            </a:fld>
            <a:endParaRPr lang="en-US" altLang="zh-CN">
              <a:solidFill>
                <a:srgbClr val="003399"/>
              </a:solidFill>
              <a:latin typeface="Times New Roman" panose="02020603050405020304" pitchFamily="18" charset="0"/>
            </a:endParaRPr>
          </a:p>
        </p:txBody>
      </p:sp>
      <p:sp>
        <p:nvSpPr>
          <p:cNvPr id="614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3AEEF62-A8CE-4D5E-A623-73D3D2A7063F}" type="slidenum">
              <a:rPr lang="en-US" altLang="zh-CN">
                <a:solidFill>
                  <a:srgbClr val="898989"/>
                </a:solidFill>
                <a:latin typeface="Times New Roman" panose="02020603050405020304" pitchFamily="18" charset="0"/>
              </a:rPr>
              <a:pPr algn="r"/>
              <a:t>1</a:t>
            </a:fld>
            <a:endParaRPr lang="en-US" altLang="zh-CN">
              <a:solidFill>
                <a:srgbClr val="898989"/>
              </a:solidFill>
              <a:latin typeface="Times New Roman" panose="02020603050405020304" pitchFamily="18" charset="0"/>
            </a:endParaRPr>
          </a:p>
        </p:txBody>
      </p:sp>
      <p:sp>
        <p:nvSpPr>
          <p:cNvPr id="6148" name="Text Box 2"/>
          <p:cNvSpPr txBox="1">
            <a:spLocks noChangeArrowheads="1"/>
          </p:cNvSpPr>
          <p:nvPr/>
        </p:nvSpPr>
        <p:spPr bwMode="auto">
          <a:xfrm>
            <a:off x="4393847" y="1773238"/>
            <a:ext cx="3331281"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6000" b="1" dirty="0" smtClean="0">
                <a:solidFill>
                  <a:srgbClr val="3333FF"/>
                </a:solidFill>
                <a:ea typeface="楷体_GB2312" pitchFamily="49" charset="-122"/>
              </a:rPr>
              <a:t>人工智能</a:t>
            </a:r>
            <a:endParaRPr lang="zh-CN" altLang="en-US" sz="6000" b="1" dirty="0">
              <a:solidFill>
                <a:srgbClr val="3333FF"/>
              </a:solidFill>
              <a:ea typeface="楷体_GB2312" pitchFamily="49" charset="-122"/>
            </a:endParaRPr>
          </a:p>
        </p:txBody>
      </p:sp>
      <p:sp>
        <p:nvSpPr>
          <p:cNvPr id="6149" name="Rectangle 3"/>
          <p:cNvSpPr>
            <a:spLocks noChangeArrowheads="1"/>
          </p:cNvSpPr>
          <p:nvPr/>
        </p:nvSpPr>
        <p:spPr bwMode="auto">
          <a:xfrm>
            <a:off x="3071813" y="3573464"/>
            <a:ext cx="59753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smtClean="0">
                <a:solidFill>
                  <a:srgbClr val="000000"/>
                </a:solidFill>
                <a:latin typeface="隶书" panose="02010509060101010101" pitchFamily="49" charset="-122"/>
                <a:ea typeface="隶书" panose="02010509060101010101" pitchFamily="49" charset="-122"/>
              </a:rPr>
              <a:t>哈尔滨工业大学（深圳）</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计算机科学与技术学院  </a:t>
            </a:r>
            <a:r>
              <a:rPr lang="zh-CN" altLang="en-US" sz="2800" dirty="0" smtClean="0">
                <a:solidFill>
                  <a:srgbClr val="000000"/>
                </a:solidFill>
                <a:latin typeface="隶书" panose="02010509060101010101" pitchFamily="49" charset="-122"/>
                <a:ea typeface="隶书" panose="02010509060101010101" pitchFamily="49" charset="-122"/>
              </a:rPr>
              <a:t>汤步洲</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en-US" altLang="zh-CN" sz="2800" b="1" dirty="0" smtClean="0">
                <a:solidFill>
                  <a:srgbClr val="000000"/>
                </a:solidFill>
                <a:latin typeface="隶书" panose="02010509060101010101" pitchFamily="49" charset="-122"/>
                <a:ea typeface="隶书" panose="02010509060101010101" pitchFamily="49" charset="-122"/>
                <a:hlinkClick r:id="rId3"/>
              </a:rPr>
              <a:t>tangbuzhou@hit.edu.cn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760496410"/>
      </p:ext>
    </p:extLst>
  </p:cSld>
  <p:clrMapOvr>
    <a:masterClrMapping/>
  </p:clrMapOvr>
  <mc:AlternateContent xmlns:mc="http://schemas.openxmlformats.org/markup-compatibility/2006" xmlns:p14="http://schemas.microsoft.com/office/powerpoint/2010/main">
    <mc:Choice Requires="p14">
      <p:transition spd="slow" p14:dur="2000" advTm="27763"/>
    </mc:Choice>
    <mc:Fallback xmlns="">
      <p:transition spd="slow" advTm="2776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eaLnBrk="1" hangingPunct="1">
              <a:spcBef>
                <a:spcPct val="20000"/>
              </a:spcBef>
              <a:buClr>
                <a:schemeClr val="folHlink"/>
              </a:buClr>
              <a:buSzPct val="60000"/>
              <a:buFont typeface="Wingdings" pitchFamily="2" charset="2"/>
              <a:buNone/>
            </a:pPr>
            <a:r>
              <a:rPr lang="zh-CN" altLang="en-US" sz="2800" dirty="0">
                <a:solidFill>
                  <a:srgbClr val="FF3300"/>
                </a:solidFill>
                <a:latin typeface="华文新魏" pitchFamily="2" charset="-122"/>
                <a:ea typeface="华文新魏" pitchFamily="2" charset="-122"/>
              </a:rPr>
              <a:t>例：</a:t>
            </a:r>
            <a:r>
              <a:rPr lang="en-US" altLang="zh-CN" sz="2800" dirty="0">
                <a:solidFill>
                  <a:srgbClr val="FF3300"/>
                </a:solidFill>
                <a:latin typeface="华文新魏" pitchFamily="2" charset="-122"/>
                <a:ea typeface="华文新魏" pitchFamily="2" charset="-122"/>
              </a:rPr>
              <a:t>Hanoi</a:t>
            </a:r>
            <a:r>
              <a:rPr lang="zh-CN" altLang="en-US" sz="2800" dirty="0">
                <a:solidFill>
                  <a:srgbClr val="FF3300"/>
                </a:solidFill>
                <a:latin typeface="华文新魏" pitchFamily="2" charset="-122"/>
                <a:ea typeface="华文新魏" pitchFamily="2" charset="-122"/>
              </a:rPr>
              <a:t>塔</a:t>
            </a:r>
          </a:p>
        </p:txBody>
      </p:sp>
      <p:sp>
        <p:nvSpPr>
          <p:cNvPr id="8" name="矩形 7"/>
          <p:cNvSpPr>
            <a:spLocks noChangeArrowheads="1"/>
          </p:cNvSpPr>
          <p:nvPr/>
        </p:nvSpPr>
        <p:spPr bwMode="auto">
          <a:xfrm>
            <a:off x="5915268" y="1815514"/>
            <a:ext cx="4807082" cy="3250185"/>
          </a:xfrm>
          <a:prstGeom prst="rect">
            <a:avLst/>
          </a:prstGeom>
          <a:solidFill>
            <a:srgbClr val="FFFF00">
              <a:alpha val="16078"/>
            </a:srgbClr>
          </a:solidFill>
          <a:ln w="9525">
            <a:noFill/>
            <a:miter lim="800000"/>
            <a:headEnd/>
            <a:tailEnd/>
          </a:ln>
          <a:extLst/>
        </p:spPr>
        <p:txBody>
          <a:bodyPr wrap="square">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nSpc>
                <a:spcPct val="130000"/>
              </a:lnSpc>
            </a:pPr>
            <a:r>
              <a:rPr lang="en-US" altLang="zh-CN" sz="2000" dirty="0" smtClean="0"/>
              <a:t>19</a:t>
            </a:r>
            <a:r>
              <a:rPr lang="zh-CN" altLang="en-US" sz="2000" dirty="0"/>
              <a:t>世纪，法国的一位数学家</a:t>
            </a:r>
            <a:r>
              <a:rPr lang="fr-FR" altLang="zh-CN" sz="2000" dirty="0"/>
              <a:t>Édouard Lucas (1842−1891)  </a:t>
            </a:r>
            <a:r>
              <a:rPr lang="zh-CN" altLang="en-US" sz="2000" dirty="0"/>
              <a:t>对该课题进行过研究，他指示，要完成这个任务，僧侣们搬动金盘的总次数：</a:t>
            </a:r>
            <a:r>
              <a:rPr lang="en-US" altLang="zh-CN" sz="2000" dirty="0">
                <a:solidFill>
                  <a:srgbClr val="FF0000"/>
                </a:solidFill>
              </a:rPr>
              <a:t>18446744073709551615</a:t>
            </a:r>
            <a:r>
              <a:rPr lang="zh-CN" altLang="en-US" sz="2000" dirty="0"/>
              <a:t>（</a:t>
            </a:r>
            <a:r>
              <a:rPr lang="en-US" altLang="zh-CN" sz="2000" dirty="0"/>
              <a:t>20</a:t>
            </a:r>
            <a:r>
              <a:rPr lang="zh-CN" altLang="en-US" sz="2000" dirty="0"/>
              <a:t>位）假设僧侣们个个身强力壮，每天</a:t>
            </a:r>
            <a:r>
              <a:rPr lang="en-US" altLang="zh-CN" sz="2000" dirty="0"/>
              <a:t>24</a:t>
            </a:r>
            <a:r>
              <a:rPr lang="zh-CN" altLang="en-US" sz="2000" dirty="0"/>
              <a:t>小时不知头疲倦地工作，而且一秒钟移动一个金盘，那么，完成这个任务也得花</a:t>
            </a:r>
            <a:r>
              <a:rPr lang="en-US" altLang="zh-CN" sz="2000" dirty="0">
                <a:solidFill>
                  <a:srgbClr val="FF0000"/>
                </a:solidFill>
              </a:rPr>
              <a:t>5800</a:t>
            </a:r>
            <a:r>
              <a:rPr lang="zh-CN" altLang="en-US" sz="2000" dirty="0">
                <a:solidFill>
                  <a:srgbClr val="FF0000"/>
                </a:solidFill>
              </a:rPr>
              <a:t>亿年</a:t>
            </a:r>
            <a:r>
              <a:rPr lang="zh-CN" altLang="en-US" sz="2000" dirty="0" smtClean="0"/>
              <a:t>。</a:t>
            </a:r>
            <a:endParaRPr lang="zh-CN" altLang="en-US" sz="2000" dirty="0"/>
          </a:p>
        </p:txBody>
      </p:sp>
      <p:pic>
        <p:nvPicPr>
          <p:cNvPr id="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814" y="1872664"/>
            <a:ext cx="4019550" cy="20955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462117" y="5115153"/>
            <a:ext cx="11267767"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just"/>
            <a:r>
              <a:rPr lang="zh-CN" altLang="en-US" sz="2400" dirty="0">
                <a:solidFill>
                  <a:srgbClr val="A4001F"/>
                </a:solidFill>
                <a:latin typeface="FangSong_GB2312" panose="02010609030101010101" pitchFamily="49" charset="-122"/>
                <a:ea typeface="FangSong_GB2312" panose="02010609030101010101" pitchFamily="49" charset="-122"/>
              </a:rPr>
              <a:t>例：</a:t>
            </a:r>
            <a:r>
              <a:rPr lang="en-US" altLang="zh-CN" sz="2400" b="1" dirty="0">
                <a:solidFill>
                  <a:srgbClr val="A4001F"/>
                </a:solidFill>
                <a:latin typeface="Times New Roman" panose="02020603050405020304" pitchFamily="18" charset="0"/>
                <a:ea typeface="FangSong_GB2312" panose="02010609030101010101" pitchFamily="49" charset="-122"/>
              </a:rPr>
              <a:t> </a:t>
            </a:r>
            <a:r>
              <a:rPr lang="zh-CN" altLang="en-US" sz="2400" dirty="0">
                <a:solidFill>
                  <a:srgbClr val="A4001F"/>
                </a:solidFill>
                <a:latin typeface="FangSong_GB2312" panose="02010609030101010101" pitchFamily="49" charset="-122"/>
                <a:ea typeface="FangSong_GB2312" panose="02010609030101010101" pitchFamily="49" charset="-122"/>
              </a:rPr>
              <a:t>二阶梵塔问题</a:t>
            </a:r>
          </a:p>
          <a:p>
            <a:pPr marR="4850" algn="just"/>
            <a:r>
              <a:rPr lang="zh-CN" altLang="en-US" sz="2400" dirty="0">
                <a:solidFill>
                  <a:srgbClr val="0000CC"/>
                </a:solidFill>
                <a:latin typeface="FangSong_GB2312" panose="02010609030101010101" pitchFamily="49" charset="-122"/>
                <a:ea typeface="FangSong_GB2312" panose="02010609030101010101" pitchFamily="49" charset="-122"/>
              </a:rPr>
              <a:t>    设有三根钢针，它们的编号分别是</a:t>
            </a:r>
            <a:r>
              <a:rPr lang="en-US" altLang="zh-CN" sz="2400" b="1" dirty="0">
                <a:solidFill>
                  <a:srgbClr val="0000CC"/>
                </a:solidFill>
                <a:latin typeface="Times New Roman" panose="02020603050405020304" pitchFamily="18" charset="0"/>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号、</a:t>
            </a:r>
            <a:r>
              <a:rPr lang="en-US" altLang="zh-CN" sz="2400" b="1" dirty="0">
                <a:solidFill>
                  <a:srgbClr val="0000CC"/>
                </a:solidFill>
                <a:latin typeface="Times New Roman" panose="02020603050405020304" pitchFamily="18" charset="0"/>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号和</a:t>
            </a:r>
            <a:r>
              <a:rPr lang="en-US" altLang="zh-CN" sz="2400" b="1" dirty="0">
                <a:solidFill>
                  <a:srgbClr val="0000CC"/>
                </a:solidFill>
                <a:latin typeface="Times New Roman" panose="02020603050405020304" pitchFamily="18" charset="0"/>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号。在初始情况下，</a:t>
            </a:r>
            <a:r>
              <a:rPr lang="en-US" altLang="zh-CN" sz="2400" b="1" dirty="0">
                <a:solidFill>
                  <a:srgbClr val="0000CC"/>
                </a:solidFill>
                <a:latin typeface="Times New Roman" panose="02020603050405020304" pitchFamily="18" charset="0"/>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号钢针上穿有</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两个金片，</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比</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小，</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位于</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的上面。要求把这两个金片全部移到另一根钢针上，而且规定每次只能移动一个金片，任何时刻都不能使大的位于小的上面。</a:t>
            </a:r>
            <a:endParaRPr lang="zh-CN" altLang="en-US" sz="2000" dirty="0"/>
          </a:p>
        </p:txBody>
      </p:sp>
    </p:spTree>
    <p:extLst>
      <p:ext uri="{BB962C8B-B14F-4D97-AF65-F5344CB8AC3E}">
        <p14:creationId xmlns:p14="http://schemas.microsoft.com/office/powerpoint/2010/main" val="3588052603"/>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7394"/>
          <a:stretch/>
        </p:blipFill>
        <p:spPr>
          <a:xfrm>
            <a:off x="1866915" y="39150"/>
            <a:ext cx="8555278" cy="6704436"/>
          </a:xfrm>
          <a:prstGeom prst="rect">
            <a:avLst/>
          </a:prstGeom>
        </p:spPr>
      </p:pic>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4.3.3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p>
        </p:txBody>
      </p:sp>
    </p:spTree>
    <p:extLst>
      <p:ext uri="{BB962C8B-B14F-4D97-AF65-F5344CB8AC3E}">
        <p14:creationId xmlns:p14="http://schemas.microsoft.com/office/powerpoint/2010/main" val="1707330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fontAlgn="base">
              <a:spcAft>
                <a:spcPct val="0"/>
              </a:spcAft>
              <a:defRPr/>
            </a:pPr>
            <a:r>
              <a:rPr lang="en-US" sz="2800" b="1" kern="0" dirty="0">
                <a:solidFill>
                  <a:srgbClr val="000099"/>
                </a:solidFill>
                <a:effectLst>
                  <a:outerShdw blurRad="38100" dist="38100" dir="2700000" algn="tl">
                    <a:srgbClr val="C0C0C0"/>
                  </a:outerShdw>
                </a:effectLst>
                <a:latin typeface="黑体" pitchFamily="2" charset="-122"/>
                <a:ea typeface="黑体" pitchFamily="2" charset="-122"/>
              </a:rPr>
              <a:t>Trivial Heuristics, Dominance</a:t>
            </a:r>
          </a:p>
        </p:txBody>
      </p:sp>
      <p:sp>
        <p:nvSpPr>
          <p:cNvPr id="27651" name="Rectangle 3"/>
          <p:cNvSpPr>
            <a:spLocks noGrp="1" noChangeArrowheads="1"/>
          </p:cNvSpPr>
          <p:nvPr>
            <p:ph idx="1"/>
          </p:nvPr>
        </p:nvSpPr>
        <p:spPr>
          <a:xfrm>
            <a:off x="1219200" y="1524000"/>
            <a:ext cx="5715000" cy="4953000"/>
          </a:xfrm>
        </p:spPr>
        <p:txBody>
          <a:bodyPr/>
          <a:lstStyle/>
          <a:p>
            <a:pPr eaLnBrk="1" hangingPunct="1"/>
            <a:r>
              <a:rPr lang="en-US" sz="2400" dirty="0"/>
              <a:t>Dominance: h</a:t>
            </a:r>
            <a:r>
              <a:rPr lang="en-US" sz="2400" baseline="-25000" dirty="0"/>
              <a:t>a</a:t>
            </a:r>
            <a:r>
              <a:rPr lang="en-US" sz="2400" dirty="0"/>
              <a:t> </a:t>
            </a:r>
            <a:r>
              <a:rPr lang="en-US" sz="2400" dirty="0">
                <a:cs typeface="Arial" charset="0"/>
              </a:rPr>
              <a:t>≥</a:t>
            </a:r>
            <a:r>
              <a:rPr lang="en-US" sz="2400" dirty="0"/>
              <a:t> </a:t>
            </a:r>
            <a:r>
              <a:rPr lang="en-US" sz="2400" dirty="0" err="1"/>
              <a:t>h</a:t>
            </a:r>
            <a:r>
              <a:rPr lang="en-US" sz="2400" baseline="-25000" dirty="0" err="1"/>
              <a:t>c</a:t>
            </a:r>
            <a:r>
              <a:rPr lang="en-US" sz="2400" dirty="0"/>
              <a:t> if</a:t>
            </a:r>
          </a:p>
          <a:p>
            <a:pPr eaLnBrk="1" hangingPunct="1"/>
            <a:endParaRPr lang="en-US" sz="2400" dirty="0"/>
          </a:p>
          <a:p>
            <a:pPr eaLnBrk="1" hangingPunct="1"/>
            <a:endParaRPr lang="en-US" sz="2400" dirty="0"/>
          </a:p>
          <a:p>
            <a:pPr eaLnBrk="1" hangingPunct="1"/>
            <a:r>
              <a:rPr lang="en-US" sz="2400" dirty="0"/>
              <a:t>Heuristics form a semi-lattice:</a:t>
            </a:r>
          </a:p>
          <a:p>
            <a:pPr lvl="1" eaLnBrk="1" hangingPunct="1"/>
            <a:r>
              <a:rPr lang="en-US" sz="2000" dirty="0"/>
              <a:t>Max of admissible heuristics is admissible</a:t>
            </a:r>
          </a:p>
          <a:p>
            <a:pPr lvl="1" eaLnBrk="1" hangingPunct="1"/>
            <a:endParaRPr lang="en-US" sz="2000" dirty="0"/>
          </a:p>
          <a:p>
            <a:pPr lvl="1" eaLnBrk="1" hangingPunct="1"/>
            <a:endParaRPr lang="en-US" sz="2000" dirty="0"/>
          </a:p>
          <a:p>
            <a:pPr lvl="1" eaLnBrk="1" hangingPunct="1"/>
            <a:endParaRPr lang="en-US" sz="2000" dirty="0"/>
          </a:p>
          <a:p>
            <a:pPr eaLnBrk="1" hangingPunct="1"/>
            <a:r>
              <a:rPr lang="en-US" sz="2400" dirty="0"/>
              <a:t>Trivial heuristics</a:t>
            </a:r>
          </a:p>
          <a:p>
            <a:pPr lvl="1" eaLnBrk="1" hangingPunct="1"/>
            <a:r>
              <a:rPr lang="en-US" sz="2000" dirty="0"/>
              <a:t>Bottom of lattice is the zero heuristic (what does this give us?)</a:t>
            </a:r>
          </a:p>
          <a:p>
            <a:pPr lvl="1" eaLnBrk="1" hangingPunct="1"/>
            <a:r>
              <a:rPr lang="en-US" sz="2000" dirty="0"/>
              <a:t>Top of lattice is the exact heuristic</a:t>
            </a:r>
          </a:p>
        </p:txBody>
      </p:sp>
      <p:pic>
        <p:nvPicPr>
          <p:cNvPr id="27652" name="Picture 7" descr="txp_fig"/>
          <p:cNvPicPr>
            <a:picLocks noChangeAspect="1" noChangeArrowheads="1"/>
          </p:cNvPicPr>
          <p:nvPr>
            <p:custDataLst>
              <p:tags r:id="rId1"/>
            </p:custDataLst>
          </p:nvPr>
        </p:nvPicPr>
        <p:blipFill>
          <a:blip r:embed="rId11" cstate="print"/>
          <a:srcRect/>
          <a:stretch>
            <a:fillRect/>
          </a:stretch>
        </p:blipFill>
        <p:spPr bwMode="auto">
          <a:xfrm>
            <a:off x="2133601" y="3886200"/>
            <a:ext cx="4379913" cy="369888"/>
          </a:xfrm>
          <a:prstGeom prst="rect">
            <a:avLst/>
          </a:prstGeom>
          <a:noFill/>
          <a:ln w="9525">
            <a:noFill/>
            <a:miter lim="800000"/>
            <a:headEnd/>
            <a:tailEnd/>
          </a:ln>
        </p:spPr>
      </p:pic>
      <p:pic>
        <p:nvPicPr>
          <p:cNvPr id="27657" name="Picture 18" descr="txp_fig"/>
          <p:cNvPicPr>
            <a:picLocks noChangeAspect="1" noChangeArrowheads="1"/>
          </p:cNvPicPr>
          <p:nvPr>
            <p:custDataLst>
              <p:tags r:id="rId2"/>
            </p:custDataLst>
          </p:nvPr>
        </p:nvPicPr>
        <p:blipFill>
          <a:blip r:embed="rId12" cstate="print"/>
          <a:srcRect/>
          <a:stretch>
            <a:fillRect/>
          </a:stretch>
        </p:blipFill>
        <p:spPr bwMode="auto">
          <a:xfrm>
            <a:off x="2212975" y="2133601"/>
            <a:ext cx="3098800" cy="352425"/>
          </a:xfrm>
          <a:prstGeom prst="rect">
            <a:avLst/>
          </a:prstGeom>
          <a:noFill/>
          <a:ln w="9525">
            <a:noFill/>
            <a:miter lim="800000"/>
            <a:headEnd/>
            <a:tailEnd/>
          </a:ln>
        </p:spPr>
      </p:pic>
      <p:grpSp>
        <p:nvGrpSpPr>
          <p:cNvPr id="18" name="Group 17"/>
          <p:cNvGrpSpPr/>
          <p:nvPr/>
        </p:nvGrpSpPr>
        <p:grpSpPr>
          <a:xfrm>
            <a:off x="8229600" y="1716338"/>
            <a:ext cx="2133600" cy="4227262"/>
            <a:chOff x="9344024" y="1905002"/>
            <a:chExt cx="1781176" cy="3529011"/>
          </a:xfrm>
        </p:grpSpPr>
        <p:pic>
          <p:nvPicPr>
            <p:cNvPr id="27653" name="Picture 9" descr="txp_fig"/>
            <p:cNvPicPr>
              <a:picLocks noChangeAspect="1" noChangeArrowheads="1"/>
            </p:cNvPicPr>
            <p:nvPr>
              <p:custDataLst>
                <p:tags r:id="rId3"/>
              </p:custDataLst>
            </p:nvPr>
          </p:nvPicPr>
          <p:blipFill>
            <a:blip r:embed="rId13" cstate="print"/>
            <a:srcRect/>
            <a:stretch>
              <a:fillRect/>
            </a:stretch>
          </p:blipFill>
          <p:spPr bwMode="auto">
            <a:xfrm>
              <a:off x="9725023" y="1905002"/>
              <a:ext cx="862013" cy="246063"/>
            </a:xfrm>
            <a:prstGeom prst="rect">
              <a:avLst/>
            </a:prstGeom>
            <a:noFill/>
            <a:ln w="9525">
              <a:noFill/>
              <a:miter lim="800000"/>
              <a:headEnd/>
              <a:tailEnd/>
            </a:ln>
          </p:spPr>
        </p:pic>
        <p:pic>
          <p:nvPicPr>
            <p:cNvPr id="27654" name="Picture 11" descr="txp_fig"/>
            <p:cNvPicPr>
              <a:picLocks noChangeAspect="1" noChangeArrowheads="1"/>
            </p:cNvPicPr>
            <p:nvPr>
              <p:custDataLst>
                <p:tags r:id="rId4"/>
              </p:custDataLst>
            </p:nvPr>
          </p:nvPicPr>
          <p:blipFill>
            <a:blip r:embed="rId14" cstate="print"/>
            <a:srcRect/>
            <a:stretch>
              <a:fillRect/>
            </a:stretch>
          </p:blipFill>
          <p:spPr bwMode="auto">
            <a:xfrm>
              <a:off x="9801223" y="5257800"/>
              <a:ext cx="720725" cy="176213"/>
            </a:xfrm>
            <a:prstGeom prst="rect">
              <a:avLst/>
            </a:prstGeom>
            <a:noFill/>
            <a:ln w="9525">
              <a:noFill/>
              <a:miter lim="800000"/>
              <a:headEnd/>
              <a:tailEnd/>
            </a:ln>
          </p:spPr>
        </p:pic>
        <p:pic>
          <p:nvPicPr>
            <p:cNvPr id="27655" name="Picture 13" descr="txp_fig"/>
            <p:cNvPicPr>
              <a:picLocks noChangeAspect="1" noChangeArrowheads="1"/>
            </p:cNvPicPr>
            <p:nvPr>
              <p:custDataLst>
                <p:tags r:id="rId5"/>
              </p:custDataLst>
            </p:nvPr>
          </p:nvPicPr>
          <p:blipFill>
            <a:blip r:embed="rId15" cstate="print"/>
            <a:srcRect/>
            <a:stretch>
              <a:fillRect/>
            </a:stretch>
          </p:blipFill>
          <p:spPr bwMode="auto">
            <a:xfrm>
              <a:off x="9344024" y="3505200"/>
              <a:ext cx="350839" cy="298451"/>
            </a:xfrm>
            <a:prstGeom prst="rect">
              <a:avLst/>
            </a:prstGeom>
            <a:noFill/>
            <a:ln w="9525">
              <a:noFill/>
              <a:miter lim="800000"/>
              <a:headEnd/>
              <a:tailEnd/>
            </a:ln>
          </p:spPr>
        </p:pic>
        <p:pic>
          <p:nvPicPr>
            <p:cNvPr id="27656" name="Picture 15" descr="txp_fig"/>
            <p:cNvPicPr>
              <a:picLocks noChangeAspect="1" noChangeArrowheads="1"/>
            </p:cNvPicPr>
            <p:nvPr>
              <p:custDataLst>
                <p:tags r:id="rId6"/>
              </p:custDataLst>
            </p:nvPr>
          </p:nvPicPr>
          <p:blipFill>
            <a:blip r:embed="rId16" cstate="print"/>
            <a:srcRect/>
            <a:stretch>
              <a:fillRect/>
            </a:stretch>
          </p:blipFill>
          <p:spPr bwMode="auto">
            <a:xfrm>
              <a:off x="10791825" y="3505201"/>
              <a:ext cx="333375" cy="350839"/>
            </a:xfrm>
            <a:prstGeom prst="rect">
              <a:avLst/>
            </a:prstGeom>
            <a:noFill/>
            <a:ln w="9525">
              <a:noFill/>
              <a:miter lim="800000"/>
              <a:headEnd/>
              <a:tailEnd/>
            </a:ln>
          </p:spPr>
        </p:pic>
        <p:pic>
          <p:nvPicPr>
            <p:cNvPr id="27658" name="Picture 19" descr="txp_fig"/>
            <p:cNvPicPr>
              <a:picLocks noChangeAspect="1" noChangeArrowheads="1"/>
            </p:cNvPicPr>
            <p:nvPr>
              <p:custDataLst>
                <p:tags r:id="rId7"/>
              </p:custDataLst>
            </p:nvPr>
          </p:nvPicPr>
          <p:blipFill>
            <a:blip r:embed="rId17" cstate="print"/>
            <a:srcRect/>
            <a:stretch>
              <a:fillRect/>
            </a:stretch>
          </p:blipFill>
          <p:spPr bwMode="auto">
            <a:xfrm>
              <a:off x="9344024" y="4349749"/>
              <a:ext cx="350839" cy="298451"/>
            </a:xfrm>
            <a:prstGeom prst="rect">
              <a:avLst/>
            </a:prstGeom>
            <a:noFill/>
            <a:ln w="9525">
              <a:noFill/>
              <a:miter lim="800000"/>
              <a:headEnd/>
              <a:tailEnd/>
            </a:ln>
          </p:spPr>
        </p:pic>
        <p:sp>
          <p:nvSpPr>
            <p:cNvPr id="27659" name="Line 23"/>
            <p:cNvSpPr>
              <a:spLocks noChangeShapeType="1"/>
            </p:cNvSpPr>
            <p:nvPr/>
          </p:nvSpPr>
          <p:spPr bwMode="auto">
            <a:xfrm flipH="1" flipV="1">
              <a:off x="9572623" y="4800600"/>
              <a:ext cx="45720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0" name="Line 24"/>
            <p:cNvSpPr>
              <a:spLocks noChangeShapeType="1"/>
            </p:cNvSpPr>
            <p:nvPr/>
          </p:nvSpPr>
          <p:spPr bwMode="auto">
            <a:xfrm flipV="1">
              <a:off x="10334623" y="3962400"/>
              <a:ext cx="533400" cy="11430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1" name="Line 25"/>
            <p:cNvSpPr>
              <a:spLocks noChangeShapeType="1"/>
            </p:cNvSpPr>
            <p:nvPr/>
          </p:nvSpPr>
          <p:spPr bwMode="auto">
            <a:xfrm flipV="1">
              <a:off x="9496423" y="3962400"/>
              <a:ext cx="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2" name="Line 26"/>
            <p:cNvSpPr>
              <a:spLocks noChangeShapeType="1"/>
            </p:cNvSpPr>
            <p:nvPr/>
          </p:nvSpPr>
          <p:spPr bwMode="auto">
            <a:xfrm flipV="1">
              <a:off x="9496423" y="3124200"/>
              <a:ext cx="6858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3" name="Line 27"/>
            <p:cNvSpPr>
              <a:spLocks noChangeShapeType="1"/>
            </p:cNvSpPr>
            <p:nvPr/>
          </p:nvSpPr>
          <p:spPr bwMode="auto">
            <a:xfrm flipH="1" flipV="1">
              <a:off x="10182223" y="3124200"/>
              <a:ext cx="7620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4" name="Line 28"/>
            <p:cNvSpPr>
              <a:spLocks noChangeShapeType="1"/>
            </p:cNvSpPr>
            <p:nvPr/>
          </p:nvSpPr>
          <p:spPr bwMode="auto">
            <a:xfrm flipV="1">
              <a:off x="10182223" y="2286000"/>
              <a:ext cx="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7665" name="Picture 29" descr="txp_fig"/>
            <p:cNvPicPr>
              <a:picLocks noChangeAspect="1" noChangeArrowheads="1"/>
            </p:cNvPicPr>
            <p:nvPr>
              <p:custDataLst>
                <p:tags r:id="rId8"/>
              </p:custDataLst>
            </p:nvPr>
          </p:nvPicPr>
          <p:blipFill>
            <a:blip r:embed="rId18" cstate="print"/>
            <a:srcRect/>
            <a:stretch>
              <a:fillRect/>
            </a:stretch>
          </p:blipFill>
          <p:spPr bwMode="auto">
            <a:xfrm>
              <a:off x="9420224" y="2732089"/>
              <a:ext cx="1560513" cy="295275"/>
            </a:xfrm>
            <a:prstGeom prst="rect">
              <a:avLst/>
            </a:prstGeom>
            <a:noFill/>
            <a:ln w="9525">
              <a:noFill/>
              <a:miter lim="800000"/>
              <a:headEnd/>
              <a:tailEnd/>
            </a:ln>
          </p:spPr>
        </p:pic>
      </p:grpSp>
    </p:spTree>
    <p:extLst>
      <p:ext uri="{BB962C8B-B14F-4D97-AF65-F5344CB8AC3E}">
        <p14:creationId xmlns:p14="http://schemas.microsoft.com/office/powerpoint/2010/main" val="35628645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371424" y="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4.3.4.2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A*</a:t>
            </a:r>
            <a:r>
              <a:rPr lang="zh-CN" altLang="pt-BR" sz="2800" kern="0" dirty="0">
                <a:solidFill>
                  <a:srgbClr val="000099"/>
                </a:solidFill>
                <a:effectLst>
                  <a:outerShdw blurRad="38100" dist="38100" dir="2700000" algn="tl">
                    <a:srgbClr val="C0C0C0"/>
                  </a:outerShdw>
                </a:effectLst>
                <a:latin typeface="黑体" pitchFamily="2" charset="-122"/>
                <a:ea typeface="黑体" pitchFamily="2" charset="-122"/>
              </a:rPr>
              <a:t>算法的最优性</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6" name="Rectangle 4"/>
          <p:cNvSpPr>
            <a:spLocks noChangeArrowheads="1"/>
          </p:cNvSpPr>
          <p:nvPr/>
        </p:nvSpPr>
        <p:spPr bwMode="auto">
          <a:xfrm>
            <a:off x="639223" y="649287"/>
            <a:ext cx="1096284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96020"/>
            <a:r>
              <a:rPr lang="zh-CN" altLang="en-US" sz="2400" b="0" dirty="0">
                <a:latin typeface="FangSong_GB2312" panose="02010609030101010101" pitchFamily="49" charset="-122"/>
                <a:ea typeface="FangSong_GB2312" panose="02010609030101010101" pitchFamily="49" charset="-122"/>
              </a:rPr>
              <a:t>证明：（用数学归纳法）</a:t>
            </a:r>
          </a:p>
          <a:p>
            <a:pPr marR="5320"/>
            <a:r>
              <a:rPr lang="en-US" altLang="zh-CN" sz="2400" dirty="0">
                <a:solidFill>
                  <a:srgbClr val="0000CC"/>
                </a:solidFill>
                <a:latin typeface="Times New Roman" panose="02020603050405020304" pitchFamily="18" charset="0"/>
                <a:ea typeface="FangSong_GB2312" panose="02010609030101010101" pitchFamily="49" charset="-122"/>
              </a:rPr>
              <a:t>    (1) </a:t>
            </a:r>
            <a:r>
              <a:rPr lang="zh-CN" altLang="en-US" sz="2400" b="0" dirty="0">
                <a:solidFill>
                  <a:srgbClr val="0000CC"/>
                </a:solidFill>
                <a:latin typeface="FangSong_GB2312" panose="02010609030101010101" pitchFamily="49" charset="-122"/>
                <a:ea typeface="FangSong_GB2312" panose="02010609030101010101" pitchFamily="49" charset="-122"/>
              </a:rPr>
              <a:t>对深度</a:t>
            </a:r>
            <a:r>
              <a:rPr lang="en-US" altLang="zh-CN" sz="2400" dirty="0">
                <a:solidFill>
                  <a:srgbClr val="0000CC"/>
                </a:solidFill>
                <a:latin typeface="Times New Roman" panose="02020603050405020304" pitchFamily="18" charset="0"/>
                <a:ea typeface="FangSong_GB2312" panose="02010609030101010101" pitchFamily="49" charset="-122"/>
              </a:rPr>
              <a:t>d(n)=0</a:t>
            </a:r>
            <a:r>
              <a:rPr lang="zh-CN" altLang="en-US" sz="2400" b="0" dirty="0">
                <a:solidFill>
                  <a:srgbClr val="0000CC"/>
                </a:solidFill>
                <a:latin typeface="FangSong_GB2312" panose="02010609030101010101" pitchFamily="49" charset="-122"/>
                <a:ea typeface="FangSong_GB2312" panose="02010609030101010101" pitchFamily="49" charset="-122"/>
              </a:rPr>
              <a:t>的节点，即</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为初始节点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，如</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为目标节点，则</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和</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都不扩展</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；如果</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不是目标节点，则</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和</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都要扩展</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a:t>
            </a:r>
          </a:p>
          <a:p>
            <a:pPr marR="4820"/>
            <a:r>
              <a:rPr lang="en-US" altLang="zh-CN" sz="2400" dirty="0">
                <a:solidFill>
                  <a:srgbClr val="0000CC"/>
                </a:solidFill>
                <a:latin typeface="Times New Roman" panose="02020603050405020304" pitchFamily="18" charset="0"/>
                <a:ea typeface="FangSong_GB2312" panose="02010609030101010101" pitchFamily="49" charset="-122"/>
              </a:rPr>
              <a:t>    (2) </a:t>
            </a:r>
            <a:r>
              <a:rPr lang="zh-CN" altLang="en-US" sz="2400" b="0" dirty="0">
                <a:solidFill>
                  <a:srgbClr val="0000CC"/>
                </a:solidFill>
                <a:latin typeface="FangSong_GB2312" panose="02010609030101010101" pitchFamily="49" charset="-122"/>
                <a:ea typeface="FangSong_GB2312" panose="02010609030101010101" pitchFamily="49" charset="-122"/>
              </a:rPr>
              <a:t>假设对</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中</a:t>
            </a:r>
            <a:r>
              <a:rPr lang="en-US" altLang="zh-CN" sz="2400" dirty="0">
                <a:solidFill>
                  <a:srgbClr val="0000CC"/>
                </a:solidFill>
                <a:latin typeface="Times New Roman" panose="02020603050405020304" pitchFamily="18" charset="0"/>
                <a:ea typeface="FangSong_GB2312" panose="02010609030101010101" pitchFamily="49" charset="-122"/>
              </a:rPr>
              <a:t>d(n)=k</a:t>
            </a:r>
            <a:r>
              <a:rPr lang="zh-CN" altLang="en-US" sz="2400" b="0" dirty="0">
                <a:solidFill>
                  <a:srgbClr val="0000CC"/>
                </a:solidFill>
                <a:latin typeface="FangSong_GB2312" panose="02010609030101010101" pitchFamily="49" charset="-122"/>
                <a:ea typeface="FangSong_GB2312" panose="02010609030101010101" pitchFamily="49" charset="-122"/>
              </a:rPr>
              <a:t>的任意节点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结论成立，即</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也扩展了这些节点。</a:t>
            </a:r>
          </a:p>
          <a:p>
            <a:pPr marR="12620"/>
            <a:r>
              <a:rPr lang="en-US" altLang="zh-CN" sz="2400" dirty="0">
                <a:solidFill>
                  <a:srgbClr val="0000CC"/>
                </a:solidFill>
                <a:latin typeface="Times New Roman" panose="02020603050405020304" pitchFamily="18" charset="0"/>
                <a:ea typeface="FangSong_GB2312" panose="02010609030101010101" pitchFamily="49" charset="-122"/>
              </a:rPr>
              <a:t>    (3) </a:t>
            </a:r>
            <a:r>
              <a:rPr lang="zh-CN" altLang="en-US" sz="2400" b="0" dirty="0">
                <a:solidFill>
                  <a:srgbClr val="0000CC"/>
                </a:solidFill>
                <a:latin typeface="FangSong_GB2312" panose="02010609030101010101" pitchFamily="49" charset="-122"/>
                <a:ea typeface="FangSong_GB2312" panose="02010609030101010101" pitchFamily="49" charset="-122"/>
              </a:rPr>
              <a:t>证明</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中</a:t>
            </a:r>
            <a:r>
              <a:rPr lang="en-US" altLang="zh-CN" sz="2400" dirty="0">
                <a:solidFill>
                  <a:srgbClr val="0000CC"/>
                </a:solidFill>
                <a:latin typeface="Times New Roman" panose="02020603050405020304" pitchFamily="18" charset="0"/>
                <a:ea typeface="FangSong_GB2312" panose="02010609030101010101" pitchFamily="49" charset="-122"/>
              </a:rPr>
              <a:t>d(n)=k+1</a:t>
            </a:r>
            <a:r>
              <a:rPr lang="zh-CN" altLang="en-US" sz="2400" b="0" dirty="0">
                <a:solidFill>
                  <a:srgbClr val="0000CC"/>
                </a:solidFill>
                <a:latin typeface="FangSong_GB2312" panose="02010609030101010101" pitchFamily="49" charset="-122"/>
                <a:ea typeface="FangSong_GB2312" panose="02010609030101010101" pitchFamily="49" charset="-122"/>
              </a:rPr>
              <a:t>的任意节点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，也要由</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扩展。（用反证法）</a:t>
            </a:r>
          </a:p>
          <a:p>
            <a:pPr marR="6020"/>
            <a:r>
              <a:rPr lang="zh-CN" altLang="en-US" sz="2400" b="0" dirty="0">
                <a:solidFill>
                  <a:srgbClr val="0000CC"/>
                </a:solidFill>
                <a:latin typeface="FangSong_GB2312" panose="02010609030101010101" pitchFamily="49" charset="-122"/>
                <a:ea typeface="FangSong_GB2312" panose="02010609030101010101" pitchFamily="49" charset="-122"/>
              </a:rPr>
              <a:t>假设</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b="0" dirty="0">
                <a:solidFill>
                  <a:srgbClr val="0000CC"/>
                </a:solidFill>
                <a:latin typeface="FangSong_GB2312" panose="02010609030101010101" pitchFamily="49" charset="-122"/>
                <a:ea typeface="FangSong_GB2312" panose="02010609030101010101" pitchFamily="49" charset="-122"/>
              </a:rPr>
              <a:t>搜索树上有一个满足</a:t>
            </a:r>
            <a:r>
              <a:rPr lang="en-US" altLang="zh-CN" sz="2400" dirty="0">
                <a:solidFill>
                  <a:srgbClr val="0000CC"/>
                </a:solidFill>
                <a:latin typeface="Times New Roman" panose="02020603050405020304" pitchFamily="18" charset="0"/>
                <a:ea typeface="FangSong_GB2312" panose="02010609030101010101" pitchFamily="49" charset="-122"/>
              </a:rPr>
              <a:t>d(n)=k+1</a:t>
            </a:r>
            <a:r>
              <a:rPr lang="zh-CN" altLang="en-US" sz="2400" b="0" dirty="0">
                <a:solidFill>
                  <a:srgbClr val="0000CC"/>
                </a:solidFill>
                <a:latin typeface="FangSong_GB2312" panose="02010609030101010101" pitchFamily="49" charset="-122"/>
                <a:ea typeface="FangSong_GB2312" panose="02010609030101010101" pitchFamily="49" charset="-122"/>
              </a:rPr>
              <a:t>的节点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扩展了该节点，但</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没有扩展它。根据第</a:t>
            </a:r>
            <a:r>
              <a:rPr lang="en-US" altLang="zh-CN" sz="2400" dirty="0">
                <a:solidFill>
                  <a:srgbClr val="0000CC"/>
                </a:solidFill>
                <a:latin typeface="Times New Roman" panose="02020603050405020304" pitchFamily="18" charset="0"/>
                <a:ea typeface="FangSong_GB2312" panose="02010609030101010101" pitchFamily="49" charset="-122"/>
              </a:rPr>
              <a:t>(2)</a:t>
            </a:r>
            <a:r>
              <a:rPr lang="zh-CN" altLang="en-US" sz="2400" b="0" dirty="0">
                <a:solidFill>
                  <a:srgbClr val="0000CC"/>
                </a:solidFill>
                <a:latin typeface="FangSong_GB2312" panose="02010609030101010101" pitchFamily="49" charset="-122"/>
                <a:ea typeface="FangSong_GB2312" panose="02010609030101010101" pitchFamily="49" charset="-122"/>
              </a:rPr>
              <a:t>条的假设，知道</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扩展了节点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的父节点。因此，</a:t>
            </a:r>
            <a:r>
              <a:rPr lang="en-US" altLang="zh-CN" sz="2400" dirty="0">
                <a:solidFill>
                  <a:srgbClr val="0000CC"/>
                </a:solidFill>
                <a:latin typeface="Times New Roman" panose="02020603050405020304" pitchFamily="18" charset="0"/>
                <a:ea typeface="FangSong_GB2312" panose="02010609030101010101" pitchFamily="49" charset="-122"/>
              </a:rPr>
              <a:t>n </a:t>
            </a:r>
            <a:r>
              <a:rPr lang="zh-CN" altLang="en-US" sz="2400" b="0" dirty="0">
                <a:solidFill>
                  <a:srgbClr val="0000CC"/>
                </a:solidFill>
                <a:latin typeface="FangSong_GB2312" panose="02010609030101010101" pitchFamily="49" charset="-122"/>
                <a:ea typeface="FangSong_GB2312" panose="02010609030101010101" pitchFamily="49" charset="-122"/>
              </a:rPr>
              <a:t>必定在</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的</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表中。既然节点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没有被</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扩展，则有</a:t>
            </a:r>
          </a:p>
          <a:p>
            <a:r>
              <a:rPr lang="en-US" altLang="zh-CN" sz="2400" dirty="0">
                <a:solidFill>
                  <a:srgbClr val="0000CC"/>
                </a:solidFill>
                <a:latin typeface="Times New Roman" panose="02020603050405020304" pitchFamily="18" charset="0"/>
                <a:ea typeface="FangSong_GB2312" panose="02010609030101010101" pitchFamily="49" charset="-122"/>
              </a:rPr>
              <a:t>	f</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5300"/>
            <a:r>
              <a:rPr lang="zh-CN" altLang="en-US" sz="2400" b="0" dirty="0">
                <a:solidFill>
                  <a:srgbClr val="0000CC"/>
                </a:solidFill>
                <a:latin typeface="FangSong_GB2312" panose="02010609030101010101" pitchFamily="49" charset="-122"/>
                <a:ea typeface="FangSong_GB2312" panose="02010609030101010101" pitchFamily="49" charset="-122"/>
              </a:rPr>
              <a:t>  即</a:t>
            </a:r>
            <a:r>
              <a:rPr lang="en-US" altLang="zh-CN" sz="2400" dirty="0">
                <a:solidFill>
                  <a:srgbClr val="0000CC"/>
                </a:solidFill>
                <a:latin typeface="Times New Roman" panose="02020603050405020304" pitchFamily="18" charset="0"/>
                <a:ea typeface="FangSong_GB2312" panose="02010609030101010101" pitchFamily="49" charset="-122"/>
              </a:rPr>
              <a:t>g</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(n)+h</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。但由于</a:t>
            </a:r>
            <a:r>
              <a:rPr lang="en-US" altLang="zh-CN" sz="2400" dirty="0">
                <a:solidFill>
                  <a:srgbClr val="0000CC"/>
                </a:solidFill>
                <a:latin typeface="Times New Roman" panose="02020603050405020304" pitchFamily="18" charset="0"/>
                <a:ea typeface="FangSong_GB2312" panose="02010609030101010101" pitchFamily="49" charset="-122"/>
              </a:rPr>
              <a:t>d=k</a:t>
            </a:r>
            <a:r>
              <a:rPr lang="zh-CN" altLang="en-US" sz="2400" b="0" dirty="0">
                <a:solidFill>
                  <a:srgbClr val="0000CC"/>
                </a:solidFill>
                <a:latin typeface="FangSong_GB2312" panose="02010609030101010101" pitchFamily="49" charset="-122"/>
                <a:ea typeface="FangSong_GB2312" panose="02010609030101010101" pitchFamily="49" charset="-122"/>
              </a:rPr>
              <a:t>时，</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扩展的节点</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也一定扩展，故有</a:t>
            </a:r>
          </a:p>
          <a:p>
            <a:r>
              <a:rPr lang="en-US" altLang="zh-CN" sz="2400" dirty="0">
                <a:solidFill>
                  <a:srgbClr val="0000CC"/>
                </a:solidFill>
                <a:latin typeface="Times New Roman" panose="02020603050405020304" pitchFamily="18" charset="0"/>
                <a:ea typeface="FangSong_GB2312" panose="02010609030101010101" pitchFamily="49" charset="-122"/>
              </a:rPr>
              <a:t>	g</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g</a:t>
            </a:r>
            <a:r>
              <a:rPr lang="en-US" altLang="zh-CN" sz="1600" dirty="0">
                <a:solidFill>
                  <a:srgbClr val="0000CC"/>
                </a:solidFill>
                <a:latin typeface="Times New Roman" panose="02020603050405020304" pitchFamily="18" charset="0"/>
                <a:ea typeface="FangSong_GB2312" panose="02010609030101010101" pitchFamily="49" charset="-122"/>
              </a:rPr>
              <a:t>2 </a:t>
            </a:r>
            <a:r>
              <a:rPr lang="en-US" altLang="zh-CN" sz="2400" dirty="0">
                <a:solidFill>
                  <a:srgbClr val="0000CC"/>
                </a:solidFill>
                <a:latin typeface="Times New Roman" panose="02020603050405020304" pitchFamily="18" charset="0"/>
                <a:ea typeface="FangSong_GB2312" panose="02010609030101010101" pitchFamily="49" charset="-122"/>
              </a:rPr>
              <a:t>(n)</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96800"/>
            <a:r>
              <a:rPr lang="zh-CN" altLang="pt-BR" sz="2400" b="0" dirty="0">
                <a:solidFill>
                  <a:srgbClr val="0000CC"/>
                </a:solidFill>
                <a:latin typeface="FangSong_GB2312" panose="02010609030101010101" pitchFamily="49" charset="-122"/>
                <a:ea typeface="FangSong_GB2312" panose="02010609030101010101" pitchFamily="49" charset="-122"/>
              </a:rPr>
              <a:t>  因此有</a:t>
            </a:r>
            <a:r>
              <a:rPr lang="pt-BR" altLang="zh-CN" sz="2400" dirty="0">
                <a:solidFill>
                  <a:srgbClr val="0000CC"/>
                </a:solidFill>
                <a:latin typeface="Times New Roman" panose="02020603050405020304" pitchFamily="18" charset="0"/>
                <a:ea typeface="FangSong_GB2312" panose="02010609030101010101" pitchFamily="49" charset="-122"/>
              </a:rPr>
              <a:t>h</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f*(S</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)-g</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69520"/>
            <a:r>
              <a:rPr lang="zh-CN" altLang="en-US" sz="2400" b="0" dirty="0">
                <a:solidFill>
                  <a:srgbClr val="0000CC"/>
                </a:solidFill>
                <a:latin typeface="FangSong_GB2312" panose="02010609030101010101" pitchFamily="49" charset="-122"/>
                <a:ea typeface="FangSong_GB2312" panose="02010609030101010101" pitchFamily="49" charset="-122"/>
              </a:rPr>
              <a:t>  另一方面，由于</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扩展了</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，因此有</a:t>
            </a:r>
          </a:p>
          <a:p>
            <a:r>
              <a:rPr lang="en-US" altLang="zh-CN" sz="2400" dirty="0">
                <a:solidFill>
                  <a:srgbClr val="0000CC"/>
                </a:solidFill>
                <a:latin typeface="Times New Roman" panose="02020603050405020304" pitchFamily="18" charset="0"/>
                <a:ea typeface="FangSong_GB2312" panose="02010609030101010101" pitchFamily="49" charset="-122"/>
              </a:rPr>
              <a:t>	f</a:t>
            </a:r>
            <a:r>
              <a:rPr lang="en-US" altLang="zh-CN" sz="1600" dirty="0">
                <a:solidFill>
                  <a:srgbClr val="0000CC"/>
                </a:solidFill>
                <a:latin typeface="Times New Roman" panose="02020603050405020304" pitchFamily="18" charset="0"/>
                <a:ea typeface="FangSong_GB2312" panose="02010609030101010101" pitchFamily="49" charset="-122"/>
              </a:rPr>
              <a:t>2 </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f*(0)</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10770"/>
            <a:r>
              <a:rPr lang="zh-CN" altLang="pt-BR" sz="2400" b="0" dirty="0">
                <a:solidFill>
                  <a:srgbClr val="0000CC"/>
                </a:solidFill>
                <a:latin typeface="FangSong_GB2312" panose="02010609030101010101" pitchFamily="49" charset="-122"/>
                <a:ea typeface="FangSong_GB2312" panose="02010609030101010101" pitchFamily="49" charset="-122"/>
              </a:rPr>
              <a:t>  即</a:t>
            </a:r>
            <a:r>
              <a:rPr lang="pt-BR" altLang="zh-CN" sz="2400" dirty="0">
                <a:solidFill>
                  <a:srgbClr val="0000CC"/>
                </a:solidFill>
                <a:latin typeface="Times New Roman" panose="02020603050405020304" pitchFamily="18" charset="0"/>
                <a:ea typeface="FangSong_GB2312" panose="02010609030101010101" pitchFamily="49" charset="-122"/>
              </a:rPr>
              <a:t>g</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(n)+h2(n)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f*(S</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a:t>
            </a:r>
            <a:r>
              <a:rPr lang="zh-CN" altLang="pt-BR" sz="2400" b="0" dirty="0">
                <a:solidFill>
                  <a:srgbClr val="0000CC"/>
                </a:solidFill>
                <a:latin typeface="FangSong_GB2312" panose="02010609030101010101" pitchFamily="49" charset="-122"/>
                <a:ea typeface="FangSong_GB2312" panose="02010609030101010101" pitchFamily="49" charset="-122"/>
              </a:rPr>
              <a:t>，亦即</a:t>
            </a:r>
            <a:r>
              <a:rPr lang="pt-BR" altLang="zh-CN" sz="2400" dirty="0">
                <a:solidFill>
                  <a:srgbClr val="0000CC"/>
                </a:solidFill>
                <a:latin typeface="Times New Roman" panose="02020603050405020304" pitchFamily="18" charset="0"/>
                <a:ea typeface="FangSong_GB2312" panose="02010609030101010101" pitchFamily="49" charset="-122"/>
              </a:rPr>
              <a:t>h</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f*(S</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)-g</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a:t>
            </a:r>
            <a:r>
              <a:rPr lang="zh-CN" altLang="pt-BR" sz="2400" b="0" dirty="0">
                <a:solidFill>
                  <a:srgbClr val="0000CC"/>
                </a:solidFill>
                <a:latin typeface="FangSong_GB2312" panose="02010609030101010101" pitchFamily="49" charset="-122"/>
                <a:ea typeface="FangSong_GB2312" panose="02010609030101010101" pitchFamily="49" charset="-122"/>
              </a:rPr>
              <a:t>，所以有</a:t>
            </a:r>
            <a:r>
              <a:rPr lang="pt-BR" altLang="zh-CN" sz="2400" dirty="0">
                <a:solidFill>
                  <a:srgbClr val="0000CC"/>
                </a:solidFill>
                <a:latin typeface="Times New Roman" panose="02020603050405020304" pitchFamily="18" charset="0"/>
                <a:ea typeface="FangSong_GB2312" panose="02010609030101010101" pitchFamily="49" charset="-122"/>
              </a:rPr>
              <a:t>h</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h</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20620"/>
            <a:r>
              <a:rPr lang="zh-CN" altLang="en-US" sz="2400" b="0" dirty="0">
                <a:solidFill>
                  <a:srgbClr val="0000CC"/>
                </a:solidFill>
                <a:latin typeface="FangSong_GB2312" panose="02010609030101010101" pitchFamily="49" charset="-122"/>
                <a:ea typeface="FangSong_GB2312" panose="02010609030101010101" pitchFamily="49" charset="-122"/>
              </a:rPr>
              <a:t>  这与我们最初假设的</a:t>
            </a:r>
            <a:r>
              <a:rPr lang="en-US" altLang="zh-CN" sz="2400" dirty="0">
                <a:solidFill>
                  <a:srgbClr val="0000CC"/>
                </a:solidFill>
                <a:latin typeface="Times New Roman" panose="02020603050405020304" pitchFamily="18" charset="0"/>
                <a:ea typeface="FangSong_GB2312" panose="02010609030101010101" pitchFamily="49" charset="-122"/>
              </a:rPr>
              <a:t>h</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(n)&lt;h</a:t>
            </a:r>
            <a:r>
              <a:rPr lang="en-US" altLang="zh-CN" sz="1600" dirty="0">
                <a:solidFill>
                  <a:srgbClr val="0000CC"/>
                </a:solidFill>
                <a:latin typeface="Times New Roman" panose="02020603050405020304" pitchFamily="18" charset="0"/>
                <a:ea typeface="FangSong_GB2312" panose="02010609030101010101" pitchFamily="49" charset="-122"/>
              </a:rPr>
              <a:t>2 </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矛盾，因此反证法的假设不成立。 </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252085395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4.3.4.3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h(n)</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的单调限制</a:t>
            </a:r>
          </a:p>
        </p:txBody>
      </p:sp>
      <p:sp>
        <p:nvSpPr>
          <p:cNvPr id="6" name="Rectangle 4"/>
          <p:cNvSpPr>
            <a:spLocks noChangeArrowheads="1"/>
          </p:cNvSpPr>
          <p:nvPr/>
        </p:nvSpPr>
        <p:spPr bwMode="auto">
          <a:xfrm>
            <a:off x="639224" y="1251701"/>
            <a:ext cx="1096284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6570"/>
            <a:r>
              <a:rPr lang="zh-CN" altLang="en-US" sz="2400" b="0" dirty="0">
                <a:solidFill>
                  <a:srgbClr val="0000CC"/>
                </a:solidFill>
                <a:latin typeface="FangSong_GB2312" panose="02010609030101010101" pitchFamily="49" charset="-122"/>
                <a:ea typeface="FangSong_GB2312" panose="02010609030101010101" pitchFamily="49" charset="-122"/>
              </a:rPr>
              <a:t>  在</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算法中，每当扩展一个节点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时，都需要检查其子节点是否已在</a:t>
            </a:r>
            <a:r>
              <a:rPr lang="en-US" altLang="zh-CN" sz="2400" dirty="0">
                <a:solidFill>
                  <a:srgbClr val="0000CC"/>
                </a:solidFill>
                <a:latin typeface="Times New Roman" panose="02020603050405020304" pitchFamily="18" charset="0"/>
                <a:ea typeface="FangSong_GB2312" panose="02010609030101010101" pitchFamily="49" charset="-122"/>
              </a:rPr>
              <a:t>Open </a:t>
            </a:r>
            <a:r>
              <a:rPr lang="zh-CN" altLang="en-US" sz="2400" b="0" dirty="0">
                <a:solidFill>
                  <a:srgbClr val="0000CC"/>
                </a:solidFill>
                <a:latin typeface="FangSong_GB2312" panose="02010609030101010101" pitchFamily="49" charset="-122"/>
                <a:ea typeface="FangSong_GB2312" panose="02010609030101010101" pitchFamily="49" charset="-122"/>
              </a:rPr>
              <a:t>表或</a:t>
            </a:r>
            <a:r>
              <a:rPr lang="en-US" altLang="zh-CN" sz="2400" dirty="0">
                <a:solidFill>
                  <a:srgbClr val="0000CC"/>
                </a:solidFill>
                <a:latin typeface="Times New Roman" panose="02020603050405020304" pitchFamily="18" charset="0"/>
                <a:ea typeface="FangSong_GB2312" panose="02010609030101010101" pitchFamily="49" charset="-122"/>
              </a:rPr>
              <a:t>Closed</a:t>
            </a:r>
            <a:r>
              <a:rPr lang="zh-CN" altLang="en-US" sz="2400" b="0" dirty="0">
                <a:solidFill>
                  <a:srgbClr val="0000CC"/>
                </a:solidFill>
                <a:latin typeface="FangSong_GB2312" panose="02010609030101010101" pitchFamily="49" charset="-122"/>
                <a:ea typeface="FangSong_GB2312" panose="02010609030101010101" pitchFamily="49" charset="-122"/>
              </a:rPr>
              <a:t>表中。</a:t>
            </a:r>
          </a:p>
          <a:p>
            <a:pPr marR="13700"/>
            <a:r>
              <a:rPr lang="zh-CN" altLang="en-US" sz="2400" b="0" dirty="0">
                <a:solidFill>
                  <a:srgbClr val="0000CC"/>
                </a:solidFill>
                <a:latin typeface="FangSong_GB2312" panose="02010609030101010101" pitchFamily="49" charset="-122"/>
                <a:ea typeface="FangSong_GB2312" panose="02010609030101010101" pitchFamily="49" charset="-122"/>
              </a:rPr>
              <a:t>  对已在</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表中的子节点，需要决定是否调整指向其父节点的指针；</a:t>
            </a:r>
          </a:p>
          <a:p>
            <a:pPr marR="11470"/>
            <a:r>
              <a:rPr lang="zh-CN" altLang="en-US" sz="2400" b="0" dirty="0">
                <a:solidFill>
                  <a:srgbClr val="0000CC"/>
                </a:solidFill>
                <a:latin typeface="FangSong_GB2312" panose="02010609030101010101" pitchFamily="49" charset="-122"/>
                <a:ea typeface="FangSong_GB2312" panose="02010609030101010101" pitchFamily="49" charset="-122"/>
              </a:rPr>
              <a:t>  对已在</a:t>
            </a:r>
            <a:r>
              <a:rPr lang="en-US" altLang="zh-CN" sz="2400" dirty="0">
                <a:solidFill>
                  <a:srgbClr val="0000CC"/>
                </a:solidFill>
                <a:latin typeface="Times New Roman" panose="02020603050405020304" pitchFamily="18" charset="0"/>
                <a:ea typeface="FangSong_GB2312" panose="02010609030101010101" pitchFamily="49" charset="-122"/>
              </a:rPr>
              <a:t>Closed</a:t>
            </a:r>
            <a:r>
              <a:rPr lang="zh-CN" altLang="en-US" sz="2400" b="0" dirty="0">
                <a:solidFill>
                  <a:srgbClr val="0000CC"/>
                </a:solidFill>
                <a:latin typeface="FangSong_GB2312" panose="02010609030101010101" pitchFamily="49" charset="-122"/>
                <a:ea typeface="FangSong_GB2312" panose="02010609030101010101" pitchFamily="49" charset="-122"/>
              </a:rPr>
              <a:t>表中的子节点，除需要决定是否调整其指向父节点的指针外，还需要决定是否调整其子节点的后继节点的父指针。</a:t>
            </a:r>
          </a:p>
          <a:p>
            <a:pPr marR="5920"/>
            <a:r>
              <a:rPr lang="zh-CN" altLang="en-US" sz="2400" b="0" dirty="0">
                <a:solidFill>
                  <a:srgbClr val="0000CC"/>
                </a:solidFill>
                <a:latin typeface="FangSong_GB2312" panose="02010609030101010101" pitchFamily="49" charset="-122"/>
                <a:ea typeface="FangSong_GB2312" panose="02010609030101010101" pitchFamily="49" charset="-122"/>
              </a:rPr>
              <a:t>  如果能够保证，每当扩展一个节点时就已经找到了通往这个节点的最佳路径，就没有必要再去作上述检查</a:t>
            </a:r>
          </a:p>
          <a:p>
            <a:pPr marR="27000"/>
            <a:r>
              <a:rPr lang="zh-CN" altLang="en-US" sz="2400" b="0" dirty="0">
                <a:solidFill>
                  <a:srgbClr val="0000CC"/>
                </a:solidFill>
                <a:latin typeface="FangSong_GB2312" panose="02010609030101010101" pitchFamily="49" charset="-122"/>
                <a:ea typeface="FangSong_GB2312" panose="02010609030101010101" pitchFamily="49" charset="-122"/>
              </a:rPr>
              <a:t>  为满足这一要求，我们需要对启发函数</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增加单调性限制。</a:t>
            </a:r>
          </a:p>
          <a:p>
            <a:pPr marR="63000"/>
            <a:r>
              <a:rPr lang="zh-CN" altLang="en-US" sz="2400" b="0" dirty="0">
                <a:solidFill>
                  <a:srgbClr val="FF0000"/>
                </a:solidFill>
                <a:latin typeface="FangSong_GB2312" panose="02010609030101010101" pitchFamily="49" charset="-122"/>
                <a:ea typeface="FangSong_GB2312" panose="02010609030101010101" pitchFamily="49" charset="-122"/>
              </a:rPr>
              <a:t>定义</a:t>
            </a:r>
            <a:r>
              <a:rPr lang="en-US" altLang="zh-CN" sz="2400" dirty="0">
                <a:solidFill>
                  <a:srgbClr val="FF0000"/>
                </a:solidFill>
                <a:latin typeface="Times New Roman" panose="02020603050405020304" pitchFamily="18" charset="0"/>
                <a:ea typeface="FangSong_GB2312" panose="02010609030101010101" pitchFamily="49" charset="-122"/>
              </a:rPr>
              <a:t>4.1 </a:t>
            </a:r>
            <a:r>
              <a:rPr lang="zh-CN" altLang="en-US" sz="2400" b="0" dirty="0">
                <a:solidFill>
                  <a:srgbClr val="0000CC"/>
                </a:solidFill>
                <a:latin typeface="FangSong_GB2312" panose="02010609030101010101" pitchFamily="49" charset="-122"/>
                <a:ea typeface="FangSong_GB2312" panose="02010609030101010101" pitchFamily="49" charset="-122"/>
              </a:rPr>
              <a:t>如果启发函数满足以下两个条件</a:t>
            </a:r>
            <a:r>
              <a:rPr lang="en-US" altLang="zh-CN" sz="2400" dirty="0">
                <a:solidFill>
                  <a:srgbClr val="0000CC"/>
                </a:solidFill>
                <a:latin typeface="Times New Roman" panose="02020603050405020304" pitchFamily="18" charset="0"/>
                <a:ea typeface="FangSong_GB2312" panose="02010609030101010101" pitchFamily="49" charset="-122"/>
              </a:rPr>
              <a:t>: </a:t>
            </a:r>
            <a:endParaRPr lang="zh-CN" altLang="en-US" sz="2400" b="0" dirty="0">
              <a:solidFill>
                <a:srgbClr val="0000CC"/>
              </a:solidFill>
              <a:latin typeface="Times New Roman" panose="02020603050405020304" pitchFamily="18" charset="0"/>
              <a:ea typeface="FangSong_GB2312" panose="02010609030101010101" pitchFamily="49" charset="-122"/>
            </a:endParaRPr>
          </a:p>
          <a:p>
            <a:r>
              <a:rPr lang="en-US" altLang="zh-CN" sz="2400" dirty="0">
                <a:solidFill>
                  <a:srgbClr val="0000CC"/>
                </a:solidFill>
                <a:latin typeface="Times New Roman" panose="02020603050405020304" pitchFamily="18" charset="0"/>
                <a:ea typeface="FangSong_GB2312" panose="02010609030101010101" pitchFamily="49" charset="-122"/>
              </a:rPr>
              <a:t>	(1) h(S</a:t>
            </a:r>
            <a:r>
              <a:rPr lang="en-US" altLang="zh-CN" sz="1600" dirty="0">
                <a:solidFill>
                  <a:srgbClr val="0000CC"/>
                </a:solidFill>
                <a:latin typeface="Times New Roman" panose="02020603050405020304" pitchFamily="18" charset="0"/>
                <a:ea typeface="FangSong_GB2312" panose="02010609030101010101" pitchFamily="49" charset="-122"/>
              </a:rPr>
              <a:t>g </a:t>
            </a:r>
            <a:r>
              <a:rPr lang="en-US" altLang="zh-CN" sz="2400" dirty="0">
                <a:solidFill>
                  <a:srgbClr val="0000CC"/>
                </a:solidFill>
                <a:latin typeface="Times New Roman" panose="02020603050405020304" pitchFamily="18" charset="0"/>
                <a:ea typeface="FangSong_GB2312" panose="02010609030101010101" pitchFamily="49" charset="-122"/>
              </a:rPr>
              <a:t>)=0; </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61650"/>
            <a:r>
              <a:rPr lang="en-US" altLang="zh-CN" sz="2400" dirty="0">
                <a:solidFill>
                  <a:srgbClr val="0000CC"/>
                </a:solidFill>
                <a:latin typeface="Times New Roman" panose="02020603050405020304" pitchFamily="18" charset="0"/>
                <a:ea typeface="FangSong_GB2312" panose="02010609030101010101" pitchFamily="49" charset="-122"/>
              </a:rPr>
              <a:t>	(2) </a:t>
            </a:r>
            <a:r>
              <a:rPr lang="zh-CN" altLang="en-US" sz="2400" b="0" dirty="0">
                <a:solidFill>
                  <a:srgbClr val="0000CC"/>
                </a:solidFill>
                <a:latin typeface="FangSong_GB2312" panose="02010609030101010101" pitchFamily="49" charset="-122"/>
                <a:ea typeface="FangSong_GB2312" panose="02010609030101010101" pitchFamily="49" charset="-122"/>
              </a:rPr>
              <a:t>对任意节点</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及其任一子节点</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j</a:t>
            </a:r>
            <a:r>
              <a:rPr lang="en-US" altLang="zh-CN" sz="16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，都有</a:t>
            </a:r>
          </a:p>
          <a:p>
            <a:pPr marR="82070"/>
            <a:r>
              <a:rPr lang="es-ES" altLang="zh-CN" sz="2400" dirty="0">
                <a:solidFill>
                  <a:srgbClr val="0000CC"/>
                </a:solidFill>
                <a:latin typeface="Times New Roman" panose="02020603050405020304" pitchFamily="18" charset="0"/>
                <a:ea typeface="FangSong_GB2312" panose="02010609030101010101" pitchFamily="49" charset="-122"/>
              </a:rPr>
              <a:t>	0</a:t>
            </a:r>
            <a:r>
              <a:rPr lang="es-ES" altLang="zh-CN" sz="2400" b="0" dirty="0">
                <a:solidFill>
                  <a:srgbClr val="0000CC"/>
                </a:solidFill>
                <a:latin typeface="FangSong_GB2312" panose="02010609030101010101" pitchFamily="49" charset="-122"/>
                <a:ea typeface="FangSong_GB2312" panose="02010609030101010101" pitchFamily="49" charset="-122"/>
              </a:rPr>
              <a:t>≤</a:t>
            </a:r>
            <a:r>
              <a:rPr lang="es-ES" altLang="zh-CN" sz="2400" dirty="0">
                <a:solidFill>
                  <a:srgbClr val="0000CC"/>
                </a:solidFill>
                <a:latin typeface="Times New Roman" panose="02020603050405020304" pitchFamily="18" charset="0"/>
                <a:ea typeface="FangSong_GB2312" panose="02010609030101010101" pitchFamily="49" charset="-122"/>
              </a:rPr>
              <a:t>h(n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)-h(n</a:t>
            </a:r>
            <a:r>
              <a:rPr lang="es-ES" altLang="zh-CN" sz="1600" dirty="0">
                <a:solidFill>
                  <a:srgbClr val="0000CC"/>
                </a:solidFill>
                <a:latin typeface="Times New Roman" panose="02020603050405020304" pitchFamily="18" charset="0"/>
                <a:ea typeface="FangSong_GB2312" panose="02010609030101010101" pitchFamily="49" charset="-122"/>
              </a:rPr>
              <a:t>j </a:t>
            </a:r>
            <a:r>
              <a:rPr lang="es-ES" altLang="zh-CN" sz="2400" dirty="0">
                <a:solidFill>
                  <a:srgbClr val="0000CC"/>
                </a:solidFill>
                <a:latin typeface="Times New Roman" panose="02020603050405020304" pitchFamily="18" charset="0"/>
                <a:ea typeface="FangSong_GB2312" panose="02010609030101010101" pitchFamily="49" charset="-122"/>
              </a:rPr>
              <a:t>)</a:t>
            </a:r>
            <a:r>
              <a:rPr lang="es-ES" altLang="zh-CN" sz="2400" b="0" dirty="0">
                <a:solidFill>
                  <a:srgbClr val="0000CC"/>
                </a:solidFill>
                <a:latin typeface="FangSong_GB2312" panose="02010609030101010101" pitchFamily="49" charset="-122"/>
                <a:ea typeface="FangSong_GB2312" panose="02010609030101010101" pitchFamily="49" charset="-122"/>
              </a:rPr>
              <a:t>≤</a:t>
            </a:r>
            <a:r>
              <a:rPr lang="es-ES" altLang="zh-CN" sz="2400" dirty="0">
                <a:solidFill>
                  <a:srgbClr val="0000CC"/>
                </a:solidFill>
                <a:latin typeface="Times New Roman" panose="02020603050405020304" pitchFamily="18" charset="0"/>
                <a:ea typeface="FangSong_GB2312" panose="02010609030101010101" pitchFamily="49" charset="-122"/>
              </a:rPr>
              <a:t>c(n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 n</a:t>
            </a:r>
            <a:r>
              <a:rPr lang="es-ES" altLang="zh-CN" sz="1600" dirty="0">
                <a:solidFill>
                  <a:srgbClr val="0000CC"/>
                </a:solidFill>
                <a:latin typeface="Times New Roman" panose="02020603050405020304" pitchFamily="18" charset="0"/>
                <a:ea typeface="FangSong_GB2312" panose="02010609030101010101" pitchFamily="49" charset="-122"/>
              </a:rPr>
              <a:t>j </a:t>
            </a:r>
            <a:r>
              <a:rPr lang="es-ES" altLang="zh-CN" sz="2400" dirty="0">
                <a:solidFill>
                  <a:srgbClr val="0000CC"/>
                </a:solidFill>
                <a:latin typeface="Times New Roman" panose="02020603050405020304" pitchFamily="18" charset="0"/>
                <a:ea typeface="FangSong_GB2312" panose="02010609030101010101" pitchFamily="49" charset="-122"/>
              </a:rPr>
              <a:t>)</a:t>
            </a:r>
            <a:endParaRPr lang="es-ES" altLang="zh-CN" sz="2400" b="0" dirty="0">
              <a:solidFill>
                <a:srgbClr val="0000CC"/>
              </a:solidFill>
              <a:latin typeface="Times New Roman" panose="02020603050405020304" pitchFamily="18" charset="0"/>
              <a:ea typeface="FangSong_GB2312" panose="02010609030101010101" pitchFamily="49" charset="-122"/>
            </a:endParaRPr>
          </a:p>
          <a:p>
            <a:pPr marR="25550"/>
            <a:r>
              <a:rPr lang="zh-CN" altLang="en-US" sz="2400" b="0" dirty="0">
                <a:solidFill>
                  <a:srgbClr val="0000CC"/>
                </a:solidFill>
                <a:latin typeface="FangSong_GB2312" panose="02010609030101010101" pitchFamily="49" charset="-122"/>
                <a:ea typeface="FangSong_GB2312" panose="02010609030101010101" pitchFamily="49" charset="-122"/>
              </a:rPr>
              <a:t>  其中</a:t>
            </a:r>
            <a:r>
              <a:rPr lang="en-US" altLang="zh-CN" sz="2400" dirty="0">
                <a:solidFill>
                  <a:srgbClr val="0000CC"/>
                </a:solidFill>
                <a:latin typeface="Times New Roman" panose="02020603050405020304" pitchFamily="18" charset="0"/>
                <a:ea typeface="FangSong_GB2312" panose="02010609030101010101" pitchFamily="49" charset="-122"/>
              </a:rPr>
              <a:t>c(</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 </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j</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是</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到其子节点</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j</a:t>
            </a:r>
            <a:r>
              <a:rPr lang="en-US" altLang="zh-CN" sz="16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的边代价，则称</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满足单调限制。</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174605592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4.3.4.3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h(n)</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的单调限制</a:t>
            </a:r>
          </a:p>
        </p:txBody>
      </p:sp>
      <p:sp>
        <p:nvSpPr>
          <p:cNvPr id="6" name="Rectangle 4"/>
          <p:cNvSpPr>
            <a:spLocks noChangeArrowheads="1"/>
          </p:cNvSpPr>
          <p:nvPr/>
        </p:nvSpPr>
        <p:spPr bwMode="auto">
          <a:xfrm>
            <a:off x="639224" y="1723649"/>
            <a:ext cx="10962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6570"/>
            <a:r>
              <a:rPr lang="zh-CN" altLang="en-US" sz="2400" b="0" dirty="0">
                <a:solidFill>
                  <a:srgbClr val="D50092"/>
                </a:solidFill>
                <a:latin typeface="FangSong_GB2312" panose="02010609030101010101" pitchFamily="49" charset="-122"/>
                <a:ea typeface="FangSong_GB2312" panose="02010609030101010101" pitchFamily="49" charset="-122"/>
              </a:rPr>
              <a:t>定理</a:t>
            </a:r>
            <a:r>
              <a:rPr lang="en-US" altLang="zh-CN" sz="2400" dirty="0">
                <a:solidFill>
                  <a:srgbClr val="D50092"/>
                </a:solidFill>
                <a:latin typeface="Times New Roman" panose="02020603050405020304" pitchFamily="18" charset="0"/>
                <a:ea typeface="FangSong_GB2312" panose="02010609030101010101" pitchFamily="49" charset="-122"/>
              </a:rPr>
              <a:t>4.5 </a:t>
            </a:r>
            <a:r>
              <a:rPr lang="zh-CN" altLang="en-US" sz="2400" b="0" dirty="0">
                <a:solidFill>
                  <a:srgbClr val="006300"/>
                </a:solidFill>
                <a:latin typeface="FangSong_GB2312" panose="02010609030101010101" pitchFamily="49" charset="-122"/>
                <a:ea typeface="FangSong_GB2312" panose="02010609030101010101" pitchFamily="49" charset="-122"/>
              </a:rPr>
              <a:t>如果</a:t>
            </a:r>
            <a:r>
              <a:rPr lang="en-US" altLang="zh-CN" sz="2400" dirty="0">
                <a:solidFill>
                  <a:srgbClr val="006300"/>
                </a:solidFill>
                <a:latin typeface="Times New Roman" panose="02020603050405020304" pitchFamily="18" charset="0"/>
                <a:ea typeface="FangSong_GB2312" panose="02010609030101010101" pitchFamily="49" charset="-122"/>
              </a:rPr>
              <a:t>h</a:t>
            </a:r>
            <a:r>
              <a:rPr lang="zh-CN" altLang="en-US" sz="2400" b="0" dirty="0">
                <a:solidFill>
                  <a:srgbClr val="006300"/>
                </a:solidFill>
                <a:latin typeface="FangSong_GB2312" panose="02010609030101010101" pitchFamily="49" charset="-122"/>
                <a:ea typeface="FangSong_GB2312" panose="02010609030101010101" pitchFamily="49" charset="-122"/>
              </a:rPr>
              <a:t>满足单调条件，则当</a:t>
            </a:r>
            <a:r>
              <a:rPr lang="en-US" altLang="zh-CN" sz="2400" dirty="0">
                <a:solidFill>
                  <a:srgbClr val="006300"/>
                </a:solidFill>
                <a:latin typeface="Times New Roman" panose="02020603050405020304" pitchFamily="18" charset="0"/>
                <a:ea typeface="FangSong_GB2312" panose="02010609030101010101" pitchFamily="49" charset="-122"/>
              </a:rPr>
              <a:t>A*</a:t>
            </a:r>
            <a:r>
              <a:rPr lang="zh-CN" altLang="en-US" sz="2400" b="0" dirty="0">
                <a:solidFill>
                  <a:srgbClr val="006300"/>
                </a:solidFill>
                <a:latin typeface="FangSong_GB2312" panose="02010609030101010101" pitchFamily="49" charset="-122"/>
                <a:ea typeface="FangSong_GB2312" panose="02010609030101010101" pitchFamily="49" charset="-122"/>
              </a:rPr>
              <a:t>算法扩展节点</a:t>
            </a:r>
            <a:r>
              <a:rPr lang="en-US" altLang="zh-CN" sz="2400" dirty="0">
                <a:solidFill>
                  <a:srgbClr val="006300"/>
                </a:solidFill>
                <a:latin typeface="Times New Roman" panose="02020603050405020304" pitchFamily="18" charset="0"/>
                <a:ea typeface="FangSong_GB2312" panose="02010609030101010101" pitchFamily="49" charset="-122"/>
              </a:rPr>
              <a:t>n</a:t>
            </a:r>
            <a:r>
              <a:rPr lang="zh-CN" altLang="en-US" sz="2400" b="0" dirty="0">
                <a:solidFill>
                  <a:srgbClr val="006300"/>
                </a:solidFill>
                <a:latin typeface="FangSong_GB2312" panose="02010609030101010101" pitchFamily="49" charset="-122"/>
                <a:ea typeface="FangSong_GB2312" panose="02010609030101010101" pitchFamily="49" charset="-122"/>
              </a:rPr>
              <a:t>时，该节点就已经找到了通往它的最佳路径，即</a:t>
            </a:r>
            <a:r>
              <a:rPr lang="en-US" altLang="zh-CN" sz="2400" dirty="0">
                <a:solidFill>
                  <a:srgbClr val="006300"/>
                </a:solidFill>
                <a:latin typeface="Times New Roman" panose="02020603050405020304" pitchFamily="18" charset="0"/>
                <a:ea typeface="FangSong_GB2312" panose="02010609030101010101" pitchFamily="49" charset="-122"/>
              </a:rPr>
              <a:t>g(n)=g*(n)</a:t>
            </a:r>
            <a:r>
              <a:rPr lang="zh-CN" altLang="en-US" sz="2400" b="0" dirty="0">
                <a:solidFill>
                  <a:srgbClr val="006300"/>
                </a:solidFill>
                <a:latin typeface="FangSong_GB2312" panose="02010609030101010101" pitchFamily="49" charset="-122"/>
                <a:ea typeface="FangSong_GB2312" panose="02010609030101010101" pitchFamily="49" charset="-122"/>
              </a:rPr>
              <a:t>。</a:t>
            </a:r>
            <a:endParaRPr lang="zh-CN" altLang="en-US" sz="2400" b="0" dirty="0">
              <a:latin typeface="FangSong_GB2312" panose="02010609030101010101" pitchFamily="49" charset="-122"/>
              <a:ea typeface="FangSong_GB2312" panose="02010609030101010101" pitchFamily="49" charset="-122"/>
            </a:endParaRPr>
          </a:p>
        </p:txBody>
      </p:sp>
      <p:sp>
        <p:nvSpPr>
          <p:cNvPr id="3" name="矩形 2"/>
          <p:cNvSpPr/>
          <p:nvPr/>
        </p:nvSpPr>
        <p:spPr>
          <a:xfrm>
            <a:off x="639224" y="3535893"/>
            <a:ext cx="10579510" cy="769441"/>
          </a:xfrm>
          <a:prstGeom prst="rect">
            <a:avLst/>
          </a:prstGeom>
        </p:spPr>
        <p:txBody>
          <a:bodyPr wrap="square">
            <a:spAutoFit/>
          </a:bodyPr>
          <a:lstStyle/>
          <a:p>
            <a:r>
              <a:rPr lang="zh-CN" altLang="en-US" sz="2200" dirty="0">
                <a:solidFill>
                  <a:srgbClr val="D50092"/>
                </a:solidFill>
                <a:latin typeface="FangSong_GB2312" panose="02010609030101010101" pitchFamily="49" charset="-122"/>
                <a:ea typeface="FangSong_GB2312" panose="02010609030101010101" pitchFamily="49" charset="-122"/>
              </a:rPr>
              <a:t>定理</a:t>
            </a:r>
            <a:r>
              <a:rPr lang="en-US" altLang="zh-CN" sz="2200" b="1" dirty="0">
                <a:solidFill>
                  <a:srgbClr val="D50092"/>
                </a:solidFill>
                <a:latin typeface="Times New Roman" panose="02020603050405020304" pitchFamily="18" charset="0"/>
                <a:ea typeface="FangSong_GB2312" panose="02010609030101010101" pitchFamily="49" charset="-122"/>
              </a:rPr>
              <a:t>4.6 </a:t>
            </a:r>
            <a:r>
              <a:rPr lang="zh-CN" altLang="en-US" sz="2200" dirty="0">
                <a:solidFill>
                  <a:srgbClr val="0000CC"/>
                </a:solidFill>
                <a:latin typeface="FangSong_GB2312" panose="02010609030101010101" pitchFamily="49" charset="-122"/>
                <a:ea typeface="FangSong_GB2312" panose="02010609030101010101" pitchFamily="49" charset="-122"/>
              </a:rPr>
              <a:t>如果</a:t>
            </a:r>
            <a:r>
              <a:rPr lang="en-US" altLang="zh-CN" sz="2200" b="1" dirty="0">
                <a:solidFill>
                  <a:srgbClr val="0000CC"/>
                </a:solidFill>
                <a:latin typeface="Times New Roman" panose="02020603050405020304" pitchFamily="18" charset="0"/>
                <a:ea typeface="FangSong_GB2312" panose="02010609030101010101" pitchFamily="49" charset="-122"/>
              </a:rPr>
              <a:t>h(n)</a:t>
            </a:r>
            <a:r>
              <a:rPr lang="zh-CN" altLang="en-US" sz="2200" dirty="0">
                <a:solidFill>
                  <a:srgbClr val="0000CC"/>
                </a:solidFill>
                <a:latin typeface="FangSong_GB2312" panose="02010609030101010101" pitchFamily="49" charset="-122"/>
                <a:ea typeface="FangSong_GB2312" panose="02010609030101010101" pitchFamily="49" charset="-122"/>
              </a:rPr>
              <a:t>满足单调限制，则</a:t>
            </a:r>
            <a:r>
              <a:rPr lang="en-US" altLang="zh-CN" sz="2200" b="1" dirty="0">
                <a:solidFill>
                  <a:srgbClr val="0000CC"/>
                </a:solidFill>
                <a:latin typeface="Times New Roman" panose="02020603050405020304" pitchFamily="18" charset="0"/>
                <a:ea typeface="FangSong_GB2312" panose="02010609030101010101" pitchFamily="49" charset="-122"/>
              </a:rPr>
              <a:t>A*</a:t>
            </a:r>
            <a:r>
              <a:rPr lang="zh-CN" altLang="en-US" sz="2200" dirty="0">
                <a:solidFill>
                  <a:srgbClr val="0000CC"/>
                </a:solidFill>
                <a:latin typeface="FangSong_GB2312" panose="02010609030101010101" pitchFamily="49" charset="-122"/>
                <a:ea typeface="FangSong_GB2312" panose="02010609030101010101" pitchFamily="49" charset="-122"/>
              </a:rPr>
              <a:t>算法扩展的节点序列的</a:t>
            </a:r>
            <a:r>
              <a:rPr lang="en-US" altLang="zh-CN" sz="2200" b="1" dirty="0">
                <a:solidFill>
                  <a:srgbClr val="0000CC"/>
                </a:solidFill>
                <a:latin typeface="Times New Roman" panose="02020603050405020304" pitchFamily="18" charset="0"/>
                <a:ea typeface="FangSong_GB2312" panose="02010609030101010101" pitchFamily="49" charset="-122"/>
              </a:rPr>
              <a:t>f </a:t>
            </a:r>
            <a:r>
              <a:rPr lang="zh-CN" altLang="en-US" sz="2200" dirty="0">
                <a:solidFill>
                  <a:srgbClr val="0000CC"/>
                </a:solidFill>
                <a:latin typeface="FangSong_GB2312" panose="02010609030101010101" pitchFamily="49" charset="-122"/>
                <a:ea typeface="FangSong_GB2312" panose="02010609030101010101" pitchFamily="49" charset="-122"/>
              </a:rPr>
              <a:t>值是非递减的，即</a:t>
            </a:r>
            <a:r>
              <a:rPr lang="en-US" altLang="zh-CN" sz="2200" b="1" dirty="0">
                <a:solidFill>
                  <a:srgbClr val="0000CC"/>
                </a:solidFill>
                <a:latin typeface="Times New Roman" panose="02020603050405020304" pitchFamily="18" charset="0"/>
                <a:ea typeface="FangSong_GB2312" panose="02010609030101010101" pitchFamily="49" charset="-122"/>
              </a:rPr>
              <a:t>f(</a:t>
            </a:r>
            <a:r>
              <a:rPr lang="en-US" altLang="zh-CN" sz="2200" b="1" dirty="0" err="1">
                <a:solidFill>
                  <a:srgbClr val="0000CC"/>
                </a:solidFill>
                <a:latin typeface="Times New Roman" panose="02020603050405020304" pitchFamily="18" charset="0"/>
                <a:ea typeface="FangSong_GB2312" panose="02010609030101010101" pitchFamily="49" charset="-122"/>
              </a:rPr>
              <a:t>n</a:t>
            </a:r>
            <a:r>
              <a:rPr lang="en-US" altLang="zh-CN" sz="1500" b="1" dirty="0" err="1">
                <a:solidFill>
                  <a:srgbClr val="0000CC"/>
                </a:solidFill>
                <a:latin typeface="Times New Roman" panose="02020603050405020304" pitchFamily="18" charset="0"/>
                <a:ea typeface="FangSong_GB2312" panose="02010609030101010101" pitchFamily="49" charset="-122"/>
              </a:rPr>
              <a:t>i</a:t>
            </a:r>
            <a:r>
              <a:rPr lang="en-US" altLang="zh-CN" sz="1500" b="1" dirty="0">
                <a:solidFill>
                  <a:srgbClr val="0000CC"/>
                </a:solidFill>
                <a:latin typeface="Times New Roman" panose="02020603050405020304" pitchFamily="18" charset="0"/>
                <a:ea typeface="FangSong_GB2312" panose="02010609030101010101" pitchFamily="49" charset="-122"/>
              </a:rPr>
              <a:t> </a:t>
            </a:r>
            <a:r>
              <a:rPr lang="en-US" altLang="zh-CN" sz="2200" b="1" dirty="0">
                <a:solidFill>
                  <a:srgbClr val="0000CC"/>
                </a:solidFill>
                <a:latin typeface="Times New Roman" panose="02020603050405020304" pitchFamily="18" charset="0"/>
                <a:ea typeface="FangSong_GB2312" panose="02010609030101010101" pitchFamily="49" charset="-122"/>
              </a:rPr>
              <a:t>)</a:t>
            </a:r>
            <a:r>
              <a:rPr lang="zh-CN" altLang="en-US" sz="2200" dirty="0">
                <a:solidFill>
                  <a:srgbClr val="0000CC"/>
                </a:solidFill>
                <a:latin typeface="FangSong_GB2312" panose="02010609030101010101" pitchFamily="49" charset="-122"/>
                <a:ea typeface="FangSong_GB2312" panose="02010609030101010101" pitchFamily="49" charset="-122"/>
              </a:rPr>
              <a:t>≤</a:t>
            </a:r>
            <a:r>
              <a:rPr lang="en-US" altLang="zh-CN" sz="2200" b="1" dirty="0">
                <a:solidFill>
                  <a:srgbClr val="0000CC"/>
                </a:solidFill>
                <a:latin typeface="Times New Roman" panose="02020603050405020304" pitchFamily="18" charset="0"/>
                <a:ea typeface="FangSong_GB2312" panose="02010609030101010101" pitchFamily="49" charset="-122"/>
              </a:rPr>
              <a:t>f(n</a:t>
            </a:r>
            <a:r>
              <a:rPr lang="en-US" altLang="zh-CN" sz="1500" b="1" dirty="0">
                <a:solidFill>
                  <a:srgbClr val="0000CC"/>
                </a:solidFill>
                <a:latin typeface="Times New Roman" panose="02020603050405020304" pitchFamily="18" charset="0"/>
                <a:ea typeface="FangSong_GB2312" panose="02010609030101010101" pitchFamily="49" charset="-122"/>
              </a:rPr>
              <a:t>i+1 </a:t>
            </a:r>
            <a:r>
              <a:rPr lang="en-US" altLang="zh-CN" sz="2200" b="1" dirty="0">
                <a:solidFill>
                  <a:srgbClr val="0000CC"/>
                </a:solidFill>
                <a:latin typeface="Times New Roman" panose="02020603050405020304" pitchFamily="18" charset="0"/>
                <a:ea typeface="FangSong_GB2312" panose="02010609030101010101" pitchFamily="49" charset="-122"/>
              </a:rPr>
              <a:t>)</a:t>
            </a:r>
            <a:r>
              <a:rPr lang="zh-CN" altLang="en-US" sz="2200" dirty="0">
                <a:solidFill>
                  <a:srgbClr val="0000CC"/>
                </a:solidFill>
                <a:latin typeface="FangSong_GB2312" panose="02010609030101010101" pitchFamily="49" charset="-122"/>
                <a:ea typeface="FangSong_GB2312" panose="02010609030101010101" pitchFamily="49" charset="-122"/>
              </a:rPr>
              <a:t>。</a:t>
            </a:r>
            <a:endParaRPr lang="zh-CN" altLang="en-US" dirty="0"/>
          </a:p>
        </p:txBody>
      </p:sp>
    </p:spTree>
    <p:extLst>
      <p:ext uri="{BB962C8B-B14F-4D97-AF65-F5344CB8AC3E}">
        <p14:creationId xmlns:p14="http://schemas.microsoft.com/office/powerpoint/2010/main" val="258232514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4.3.4.3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h(n)</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的单调限制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Tree>
    <p:extLst>
      <p:ext uri="{BB962C8B-B14F-4D97-AF65-F5344CB8AC3E}">
        <p14:creationId xmlns:p14="http://schemas.microsoft.com/office/powerpoint/2010/main" val="343346687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184611" y="-113101"/>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4.3.4.3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h(n)</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的单调限制</a:t>
            </a:r>
          </a:p>
        </p:txBody>
      </p:sp>
      <p:sp>
        <p:nvSpPr>
          <p:cNvPr id="6" name="Rectangle 4"/>
          <p:cNvSpPr>
            <a:spLocks noChangeArrowheads="1"/>
          </p:cNvSpPr>
          <p:nvPr/>
        </p:nvSpPr>
        <p:spPr bwMode="auto">
          <a:xfrm>
            <a:off x="649056" y="487025"/>
            <a:ext cx="1096284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7250"/>
            <a:r>
              <a:rPr lang="zh-CN" altLang="en-US" sz="2400" b="0" dirty="0">
                <a:solidFill>
                  <a:srgbClr val="D50092"/>
                </a:solidFill>
                <a:latin typeface="FangSong_GB2312" panose="02010609030101010101" pitchFamily="49" charset="-122"/>
                <a:ea typeface="FangSong_GB2312" panose="02010609030101010101" pitchFamily="49" charset="-122"/>
              </a:rPr>
              <a:t>定理</a:t>
            </a:r>
            <a:r>
              <a:rPr lang="en-US" altLang="zh-CN" sz="2400" dirty="0">
                <a:solidFill>
                  <a:srgbClr val="D50092"/>
                </a:solidFill>
                <a:latin typeface="Times New Roman" panose="02020603050405020304" pitchFamily="18" charset="0"/>
                <a:ea typeface="FangSong_GB2312" panose="02010609030101010101" pitchFamily="49" charset="-122"/>
              </a:rPr>
              <a:t>4.5 </a:t>
            </a:r>
            <a:r>
              <a:rPr lang="zh-CN" altLang="en-US" sz="2400" b="0" dirty="0">
                <a:solidFill>
                  <a:srgbClr val="006300"/>
                </a:solidFill>
                <a:latin typeface="FangSong_GB2312" panose="02010609030101010101" pitchFamily="49" charset="-122"/>
                <a:ea typeface="FangSong_GB2312" panose="02010609030101010101" pitchFamily="49" charset="-122"/>
              </a:rPr>
              <a:t>如果</a:t>
            </a:r>
            <a:r>
              <a:rPr lang="en-US" altLang="zh-CN" sz="2400" dirty="0">
                <a:solidFill>
                  <a:srgbClr val="006300"/>
                </a:solidFill>
                <a:latin typeface="Times New Roman" panose="02020603050405020304" pitchFamily="18" charset="0"/>
                <a:ea typeface="FangSong_GB2312" panose="02010609030101010101" pitchFamily="49" charset="-122"/>
              </a:rPr>
              <a:t>h</a:t>
            </a:r>
            <a:r>
              <a:rPr lang="zh-CN" altLang="en-US" sz="2400" b="0" dirty="0">
                <a:solidFill>
                  <a:srgbClr val="006300"/>
                </a:solidFill>
                <a:latin typeface="FangSong_GB2312" panose="02010609030101010101" pitchFamily="49" charset="-122"/>
                <a:ea typeface="FangSong_GB2312" panose="02010609030101010101" pitchFamily="49" charset="-122"/>
              </a:rPr>
              <a:t>满足单调条件，则当</a:t>
            </a:r>
            <a:r>
              <a:rPr lang="en-US" altLang="zh-CN" sz="2400" dirty="0">
                <a:solidFill>
                  <a:srgbClr val="006300"/>
                </a:solidFill>
                <a:latin typeface="Times New Roman" panose="02020603050405020304" pitchFamily="18" charset="0"/>
                <a:ea typeface="FangSong_GB2312" panose="02010609030101010101" pitchFamily="49" charset="-122"/>
              </a:rPr>
              <a:t>A*</a:t>
            </a:r>
            <a:r>
              <a:rPr lang="zh-CN" altLang="en-US" sz="2400" b="0" dirty="0">
                <a:solidFill>
                  <a:srgbClr val="006300"/>
                </a:solidFill>
                <a:latin typeface="FangSong_GB2312" panose="02010609030101010101" pitchFamily="49" charset="-122"/>
                <a:ea typeface="FangSong_GB2312" panose="02010609030101010101" pitchFamily="49" charset="-122"/>
              </a:rPr>
              <a:t>算法扩展节点</a:t>
            </a:r>
            <a:r>
              <a:rPr lang="en-US" altLang="zh-CN" sz="2400" dirty="0">
                <a:solidFill>
                  <a:srgbClr val="006300"/>
                </a:solidFill>
                <a:latin typeface="Times New Roman" panose="02020603050405020304" pitchFamily="18" charset="0"/>
                <a:ea typeface="FangSong_GB2312" panose="02010609030101010101" pitchFamily="49" charset="-122"/>
              </a:rPr>
              <a:t>n</a:t>
            </a:r>
            <a:r>
              <a:rPr lang="zh-CN" altLang="en-US" sz="2400" b="0" dirty="0">
                <a:solidFill>
                  <a:srgbClr val="006300"/>
                </a:solidFill>
                <a:latin typeface="FangSong_GB2312" panose="02010609030101010101" pitchFamily="49" charset="-122"/>
                <a:ea typeface="FangSong_GB2312" panose="02010609030101010101" pitchFamily="49" charset="-122"/>
              </a:rPr>
              <a:t>时，该节点就已经找到了通往它的最佳路径，即</a:t>
            </a:r>
            <a:r>
              <a:rPr lang="en-US" altLang="zh-CN" sz="2400" dirty="0">
                <a:solidFill>
                  <a:srgbClr val="006300"/>
                </a:solidFill>
                <a:latin typeface="Times New Roman" panose="02020603050405020304" pitchFamily="18" charset="0"/>
                <a:ea typeface="FangSong_GB2312" panose="02010609030101010101" pitchFamily="49" charset="-122"/>
              </a:rPr>
              <a:t>g(n)=g*(n)</a:t>
            </a:r>
            <a:r>
              <a:rPr lang="zh-CN" altLang="en-US" sz="2400" b="0" dirty="0">
                <a:solidFill>
                  <a:srgbClr val="006300"/>
                </a:solidFill>
                <a:latin typeface="FangSong_GB2312" panose="02010609030101010101" pitchFamily="49" charset="-122"/>
                <a:ea typeface="FangSong_GB2312" panose="02010609030101010101" pitchFamily="49" charset="-122"/>
              </a:rPr>
              <a:t>。</a:t>
            </a:r>
          </a:p>
          <a:p>
            <a:pPr marR="64770"/>
            <a:r>
              <a:rPr lang="zh-CN" altLang="en-US" sz="2400" b="0" dirty="0">
                <a:solidFill>
                  <a:srgbClr val="D50092"/>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正要扩展节点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，而节点序列</a:t>
            </a:r>
          </a:p>
          <a:p>
            <a:pPr marR="96270"/>
            <a:r>
              <a:rPr lang="pt-BR" altLang="zh-CN" sz="2400" dirty="0">
                <a:solidFill>
                  <a:srgbClr val="0000CC"/>
                </a:solidFill>
                <a:latin typeface="Times New Roman" panose="02020603050405020304" pitchFamily="18" charset="0"/>
                <a:ea typeface="FangSong_GB2312" panose="02010609030101010101" pitchFamily="49" charset="-122"/>
              </a:rPr>
              <a:t>	S</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=n</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 n</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 … ,n</a:t>
            </a:r>
            <a:r>
              <a:rPr lang="pt-BR" altLang="zh-CN" sz="1600" dirty="0">
                <a:solidFill>
                  <a:srgbClr val="0000CC"/>
                </a:solidFill>
                <a:latin typeface="Times New Roman" panose="02020603050405020304" pitchFamily="18" charset="0"/>
                <a:ea typeface="FangSong_GB2312" panose="02010609030101010101" pitchFamily="49" charset="-122"/>
              </a:rPr>
              <a:t>k </a:t>
            </a:r>
            <a:r>
              <a:rPr lang="pt-BR" altLang="zh-CN" sz="2400" dirty="0">
                <a:solidFill>
                  <a:srgbClr val="0000CC"/>
                </a:solidFill>
                <a:latin typeface="Times New Roman" panose="02020603050405020304" pitchFamily="18" charset="0"/>
                <a:ea typeface="FangSong_GB2312" panose="02010609030101010101" pitchFamily="49" charset="-122"/>
              </a:rPr>
              <a:t>=n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10850"/>
            <a:r>
              <a:rPr lang="zh-CN" altLang="en-US" sz="2400" b="0" dirty="0">
                <a:solidFill>
                  <a:srgbClr val="0000CC"/>
                </a:solidFill>
                <a:latin typeface="FangSong_GB2312" panose="02010609030101010101" pitchFamily="49" charset="-122"/>
                <a:ea typeface="FangSong_GB2312" panose="02010609030101010101" pitchFamily="49" charset="-122"/>
              </a:rPr>
              <a:t>  是由初始节点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的最佳路径。其中，</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是这个序列中最后一个位于</a:t>
            </a:r>
            <a:r>
              <a:rPr lang="en-US" altLang="zh-CN" sz="2400" dirty="0">
                <a:solidFill>
                  <a:srgbClr val="0000CC"/>
                </a:solidFill>
                <a:latin typeface="Times New Roman" panose="02020603050405020304" pitchFamily="18" charset="0"/>
                <a:ea typeface="FangSong_GB2312" panose="02010609030101010101" pitchFamily="49" charset="-122"/>
              </a:rPr>
              <a:t>Closed</a:t>
            </a:r>
            <a:r>
              <a:rPr lang="zh-CN" altLang="en-US" sz="2400" b="0" dirty="0">
                <a:solidFill>
                  <a:srgbClr val="0000CC"/>
                </a:solidFill>
                <a:latin typeface="FangSong_GB2312" panose="02010609030101010101" pitchFamily="49" charset="-122"/>
                <a:ea typeface="FangSong_GB2312" panose="02010609030101010101" pitchFamily="49" charset="-122"/>
              </a:rPr>
              <a:t>表中的节点，则上述节点序列中的</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zh-CN" altLang="en-US" sz="2400" b="0" dirty="0">
                <a:solidFill>
                  <a:srgbClr val="0000CC"/>
                </a:solidFill>
                <a:latin typeface="FangSong_GB2312" panose="02010609030101010101" pitchFamily="49" charset="-122"/>
                <a:ea typeface="FangSong_GB2312" panose="02010609030101010101" pitchFamily="49" charset="-122"/>
              </a:rPr>
              <a:t>节点必定在</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表中，则有</a:t>
            </a:r>
          </a:p>
          <a:p>
            <a:pPr marR="70720"/>
            <a:r>
              <a:rPr lang="es-ES" altLang="zh-CN" sz="2400" dirty="0">
                <a:solidFill>
                  <a:srgbClr val="0000CC"/>
                </a:solidFill>
                <a:latin typeface="Times New Roman" panose="02020603050405020304" pitchFamily="18" charset="0"/>
                <a:ea typeface="FangSong_GB2312" panose="02010609030101010101" pitchFamily="49" charset="-122"/>
              </a:rPr>
              <a:t>	g*(n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)+h(n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a:t>
            </a:r>
            <a:r>
              <a:rPr lang="es-ES" altLang="zh-CN" sz="2400" b="0" dirty="0">
                <a:solidFill>
                  <a:srgbClr val="0000CC"/>
                </a:solidFill>
                <a:latin typeface="FangSong_GB2312" panose="02010609030101010101" pitchFamily="49" charset="-122"/>
                <a:ea typeface="FangSong_GB2312" panose="02010609030101010101" pitchFamily="49" charset="-122"/>
              </a:rPr>
              <a:t>≤</a:t>
            </a:r>
            <a:r>
              <a:rPr lang="es-ES" altLang="zh-CN" sz="2400" dirty="0">
                <a:solidFill>
                  <a:srgbClr val="0000CC"/>
                </a:solidFill>
                <a:latin typeface="Times New Roman" panose="02020603050405020304" pitchFamily="18" charset="0"/>
                <a:ea typeface="FangSong_GB2312" panose="02010609030101010101" pitchFamily="49" charset="-122"/>
              </a:rPr>
              <a:t>g*(n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 +c(n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 n</a:t>
            </a:r>
            <a:r>
              <a:rPr lang="es-ES" altLang="zh-CN" sz="1600" dirty="0">
                <a:solidFill>
                  <a:srgbClr val="0000CC"/>
                </a:solidFill>
                <a:latin typeface="Times New Roman" panose="02020603050405020304" pitchFamily="18" charset="0"/>
                <a:ea typeface="FangSong_GB2312" panose="02010609030101010101" pitchFamily="49" charset="-122"/>
              </a:rPr>
              <a:t>i+1 </a:t>
            </a:r>
            <a:r>
              <a:rPr lang="es-ES" altLang="zh-CN" sz="2400" dirty="0">
                <a:solidFill>
                  <a:srgbClr val="0000CC"/>
                </a:solidFill>
                <a:latin typeface="Times New Roman" panose="02020603050405020304" pitchFamily="18" charset="0"/>
                <a:ea typeface="FangSong_GB2312" panose="02010609030101010101" pitchFamily="49" charset="-122"/>
              </a:rPr>
              <a:t>) +h(n</a:t>
            </a:r>
            <a:r>
              <a:rPr lang="es-ES" altLang="zh-CN" sz="1600" dirty="0">
                <a:solidFill>
                  <a:srgbClr val="0000CC"/>
                </a:solidFill>
                <a:latin typeface="Times New Roman" panose="02020603050405020304" pitchFamily="18" charset="0"/>
                <a:ea typeface="FangSong_GB2312" panose="02010609030101010101" pitchFamily="49" charset="-122"/>
              </a:rPr>
              <a:t>i+1 </a:t>
            </a:r>
            <a:r>
              <a:rPr lang="es-ES" altLang="zh-CN" sz="2400" dirty="0">
                <a:solidFill>
                  <a:srgbClr val="0000CC"/>
                </a:solidFill>
                <a:latin typeface="Times New Roman" panose="02020603050405020304" pitchFamily="18" charset="0"/>
                <a:ea typeface="FangSong_GB2312" panose="02010609030101010101" pitchFamily="49" charset="-122"/>
              </a:rPr>
              <a:t>)</a:t>
            </a:r>
            <a:endParaRPr lang="es-ES" altLang="zh-CN" sz="2400" b="0" dirty="0">
              <a:solidFill>
                <a:srgbClr val="0000CC"/>
              </a:solidFill>
              <a:latin typeface="Times New Roman" panose="02020603050405020304" pitchFamily="18" charset="0"/>
              <a:ea typeface="FangSong_GB2312" panose="02010609030101010101" pitchFamily="49" charset="-122"/>
            </a:endParaRPr>
          </a:p>
          <a:p>
            <a:pPr marR="71250"/>
            <a:r>
              <a:rPr lang="zh-CN" altLang="en-US" sz="2400" b="0" dirty="0">
                <a:solidFill>
                  <a:srgbClr val="0000CC"/>
                </a:solidFill>
                <a:latin typeface="FangSong_GB2312" panose="02010609030101010101" pitchFamily="49" charset="-122"/>
                <a:ea typeface="FangSong_GB2312" panose="02010609030101010101" pitchFamily="49" charset="-122"/>
              </a:rPr>
              <a:t>  由于节点</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和</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zh-CN" altLang="en-US" sz="2400" b="0" dirty="0">
                <a:solidFill>
                  <a:srgbClr val="0000CC"/>
                </a:solidFill>
                <a:latin typeface="FangSong_GB2312" panose="02010609030101010101" pitchFamily="49" charset="-122"/>
                <a:ea typeface="FangSong_GB2312" panose="02010609030101010101" pitchFamily="49" charset="-122"/>
              </a:rPr>
              <a:t>都在最佳路径上，故有</a:t>
            </a:r>
          </a:p>
          <a:p>
            <a:pPr marR="89670"/>
            <a:r>
              <a:rPr lang="es-ES" altLang="zh-CN" sz="2400" dirty="0">
                <a:solidFill>
                  <a:srgbClr val="0000CC"/>
                </a:solidFill>
                <a:latin typeface="Times New Roman" panose="02020603050405020304" pitchFamily="18" charset="0"/>
                <a:ea typeface="FangSong_GB2312" panose="02010609030101010101" pitchFamily="49" charset="-122"/>
              </a:rPr>
              <a:t>	g*( n</a:t>
            </a:r>
            <a:r>
              <a:rPr lang="es-ES" altLang="zh-CN" sz="1600" dirty="0">
                <a:solidFill>
                  <a:srgbClr val="0000CC"/>
                </a:solidFill>
                <a:latin typeface="Times New Roman" panose="02020603050405020304" pitchFamily="18" charset="0"/>
                <a:ea typeface="FangSong_GB2312" panose="02010609030101010101" pitchFamily="49" charset="-122"/>
              </a:rPr>
              <a:t>i+1 </a:t>
            </a:r>
            <a:r>
              <a:rPr lang="es-ES" altLang="zh-CN" sz="2400" dirty="0">
                <a:solidFill>
                  <a:srgbClr val="0000CC"/>
                </a:solidFill>
                <a:latin typeface="Times New Roman" panose="02020603050405020304" pitchFamily="18" charset="0"/>
                <a:ea typeface="FangSong_GB2312" panose="02010609030101010101" pitchFamily="49" charset="-122"/>
              </a:rPr>
              <a:t>)=g*(n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)+c(n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 n</a:t>
            </a:r>
            <a:r>
              <a:rPr lang="es-ES" altLang="zh-CN" sz="1600" dirty="0">
                <a:solidFill>
                  <a:srgbClr val="0000CC"/>
                </a:solidFill>
                <a:latin typeface="Times New Roman" panose="02020603050405020304" pitchFamily="18" charset="0"/>
                <a:ea typeface="FangSong_GB2312" panose="02010609030101010101" pitchFamily="49" charset="-122"/>
              </a:rPr>
              <a:t>i+1 </a:t>
            </a:r>
            <a:r>
              <a:rPr lang="es-ES" altLang="zh-CN" sz="2400" dirty="0">
                <a:solidFill>
                  <a:srgbClr val="0000CC"/>
                </a:solidFill>
                <a:latin typeface="Times New Roman" panose="02020603050405020304" pitchFamily="18" charset="0"/>
                <a:ea typeface="FangSong_GB2312" panose="02010609030101010101" pitchFamily="49" charset="-122"/>
              </a:rPr>
              <a:t>)</a:t>
            </a:r>
            <a:endParaRPr lang="es-ES" altLang="zh-CN" sz="2400" b="0" dirty="0">
              <a:solidFill>
                <a:srgbClr val="0000CC"/>
              </a:solidFill>
              <a:latin typeface="Times New Roman" panose="02020603050405020304" pitchFamily="18" charset="0"/>
              <a:ea typeface="FangSong_GB2312" panose="02010609030101010101" pitchFamily="49" charset="-122"/>
            </a:endParaRPr>
          </a:p>
          <a:p>
            <a:pPr marR="77270"/>
            <a:r>
              <a:rPr lang="zh-CN" altLang="en-US" sz="2400" b="0" dirty="0">
                <a:solidFill>
                  <a:srgbClr val="0000CC"/>
                </a:solidFill>
                <a:latin typeface="FangSong_GB2312" panose="02010609030101010101" pitchFamily="49" charset="-122"/>
                <a:ea typeface="FangSong_GB2312" panose="02010609030101010101" pitchFamily="49" charset="-122"/>
              </a:rPr>
              <a:t>  所以</a:t>
            </a:r>
            <a:r>
              <a:rPr lang="en-US" altLang="zh-CN" sz="2400" dirty="0">
                <a:solidFill>
                  <a:srgbClr val="0000CC"/>
                </a:solidFill>
                <a:latin typeface="Times New Roman" panose="02020603050405020304" pitchFamily="18" charset="0"/>
                <a:ea typeface="FangSong_GB2312" panose="02010609030101010101" pitchFamily="49" charset="-122"/>
              </a:rPr>
              <a:t>g*(</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)+h(</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g*( 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 +h(n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46670"/>
            <a:r>
              <a:rPr lang="zh-CN" altLang="en-US" sz="2400" b="0" dirty="0">
                <a:solidFill>
                  <a:srgbClr val="0000CC"/>
                </a:solidFill>
                <a:latin typeface="FangSong_GB2312" panose="02010609030101010101" pitchFamily="49" charset="-122"/>
                <a:ea typeface="FangSong_GB2312" panose="02010609030101010101" pitchFamily="49" charset="-122"/>
              </a:rPr>
              <a:t>  一直推导下去可得</a:t>
            </a:r>
            <a:r>
              <a:rPr lang="en-US" altLang="zh-CN" sz="2400" dirty="0">
                <a:solidFill>
                  <a:srgbClr val="0000CC"/>
                </a:solidFill>
                <a:latin typeface="Times New Roman" panose="02020603050405020304" pitchFamily="18" charset="0"/>
                <a:ea typeface="FangSong_GB2312" panose="02010609030101010101" pitchFamily="49" charset="-122"/>
              </a:rPr>
              <a:t>g*( 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)+h(n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g*( </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k</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 +h(</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k</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39270"/>
            <a:r>
              <a:rPr lang="zh-CN" altLang="en-US" sz="2400" b="0" dirty="0">
                <a:solidFill>
                  <a:srgbClr val="0000CC"/>
                </a:solidFill>
                <a:latin typeface="FangSong_GB2312" panose="02010609030101010101" pitchFamily="49" charset="-122"/>
                <a:ea typeface="FangSong_GB2312" panose="02010609030101010101" pitchFamily="49" charset="-122"/>
              </a:rPr>
              <a:t>  由于节点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zh-CN" altLang="en-US" sz="2400" b="0" dirty="0">
                <a:solidFill>
                  <a:srgbClr val="0000CC"/>
                </a:solidFill>
                <a:latin typeface="FangSong_GB2312" panose="02010609030101010101" pitchFamily="49" charset="-122"/>
                <a:ea typeface="FangSong_GB2312" panose="02010609030101010101" pitchFamily="49" charset="-122"/>
              </a:rPr>
              <a:t>在最佳路径上，故有</a:t>
            </a:r>
            <a:r>
              <a:rPr lang="en-US" altLang="zh-CN" sz="2400" dirty="0">
                <a:solidFill>
                  <a:srgbClr val="0000CC"/>
                </a:solidFill>
                <a:latin typeface="Times New Roman" panose="02020603050405020304" pitchFamily="18" charset="0"/>
                <a:ea typeface="FangSong_GB2312" panose="02010609030101010101" pitchFamily="49" charset="-122"/>
              </a:rPr>
              <a:t>f( 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g*( n) +h(n)</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59020"/>
            <a:r>
              <a:rPr lang="zh-CN" altLang="en-US" sz="2400" b="0" dirty="0">
                <a:solidFill>
                  <a:srgbClr val="0000CC"/>
                </a:solidFill>
                <a:latin typeface="FangSong_GB2312" panose="02010609030101010101" pitchFamily="49" charset="-122"/>
                <a:ea typeface="FangSong_GB2312" panose="02010609030101010101" pitchFamily="49" charset="-122"/>
              </a:rPr>
              <a:t>  因为这时</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扩展节点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而不扩展节点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zh-CN" altLang="en-US" sz="2400" b="0" dirty="0">
                <a:solidFill>
                  <a:srgbClr val="0000CC"/>
                </a:solidFill>
                <a:latin typeface="FangSong_GB2312" panose="02010609030101010101" pitchFamily="49" charset="-122"/>
                <a:ea typeface="FangSong_GB2312" panose="02010609030101010101" pitchFamily="49" charset="-122"/>
              </a:rPr>
              <a:t>，则有</a:t>
            </a:r>
          </a:p>
          <a:p>
            <a:pPr marR="70570"/>
            <a:r>
              <a:rPr lang="pt-BR" altLang="zh-CN" sz="2400" dirty="0">
                <a:solidFill>
                  <a:srgbClr val="0000CC"/>
                </a:solidFill>
                <a:latin typeface="Times New Roman" panose="02020603050405020304" pitchFamily="18" charset="0"/>
                <a:ea typeface="FangSong_GB2312" panose="02010609030101010101" pitchFamily="49" charset="-122"/>
              </a:rPr>
              <a:t>	f(n)=g(n)+h(n)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f( n</a:t>
            </a:r>
            <a:r>
              <a:rPr lang="pt-BR" altLang="zh-CN" sz="1600" dirty="0">
                <a:solidFill>
                  <a:srgbClr val="0000CC"/>
                </a:solidFill>
                <a:latin typeface="Times New Roman" panose="02020603050405020304" pitchFamily="18" charset="0"/>
                <a:ea typeface="FangSong_GB2312" panose="02010609030101010101" pitchFamily="49" charset="-122"/>
              </a:rPr>
              <a:t>i+1 </a:t>
            </a:r>
            <a:r>
              <a:rPr lang="pt-BR" altLang="zh-CN" sz="2400" dirty="0">
                <a:solidFill>
                  <a:srgbClr val="0000CC"/>
                </a:solidFill>
                <a:latin typeface="Times New Roman" panose="02020603050405020304" pitchFamily="18" charset="0"/>
                <a:ea typeface="FangSong_GB2312" panose="02010609030101010101" pitchFamily="49" charset="-122"/>
              </a:rPr>
              <a:t>)</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g*(n)+h(n)</a:t>
            </a:r>
            <a:endParaRPr lang="pt-BR" altLang="zh-CN" sz="2400" b="0" dirty="0">
              <a:solidFill>
                <a:srgbClr val="0000CC"/>
              </a:solidFill>
              <a:latin typeface="Times New Roman" panose="02020603050405020304" pitchFamily="18" charset="0"/>
              <a:ea typeface="FangSong_GB2312" panose="02010609030101010101" pitchFamily="49" charset="-122"/>
            </a:endParaRPr>
          </a:p>
          <a:p>
            <a:r>
              <a:rPr lang="zh-CN" altLang="pt-BR" sz="2400" b="0" dirty="0">
                <a:solidFill>
                  <a:srgbClr val="0000CC"/>
                </a:solidFill>
                <a:latin typeface="FangSong_GB2312" panose="02010609030101010101" pitchFamily="49" charset="-122"/>
                <a:ea typeface="FangSong_GB2312" panose="02010609030101010101" pitchFamily="49" charset="-122"/>
              </a:rPr>
              <a:t>  即</a:t>
            </a:r>
            <a:r>
              <a:rPr lang="pt-BR" altLang="zh-CN" sz="2400" dirty="0">
                <a:solidFill>
                  <a:srgbClr val="0000CC"/>
                </a:solidFill>
                <a:latin typeface="Times New Roman" panose="02020603050405020304" pitchFamily="18" charset="0"/>
                <a:ea typeface="FangSong_GB2312" panose="02010609030101010101" pitchFamily="49" charset="-122"/>
              </a:rPr>
              <a:t>g(n)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g*(n)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83120"/>
            <a:r>
              <a:rPr lang="zh-CN" altLang="en-US" sz="2400" b="0" dirty="0">
                <a:solidFill>
                  <a:srgbClr val="0000CC"/>
                </a:solidFill>
                <a:latin typeface="FangSong_GB2312" panose="02010609030101010101" pitchFamily="49" charset="-122"/>
                <a:ea typeface="FangSong_GB2312" panose="02010609030101010101" pitchFamily="49" charset="-122"/>
              </a:rPr>
              <a:t>  但是</a:t>
            </a:r>
            <a:r>
              <a:rPr lang="en-US" altLang="zh-CN" sz="2400" dirty="0">
                <a:solidFill>
                  <a:srgbClr val="0000CC"/>
                </a:solidFill>
                <a:latin typeface="Times New Roman" panose="02020603050405020304" pitchFamily="18" charset="0"/>
                <a:ea typeface="FangSong_GB2312" panose="02010609030101010101" pitchFamily="49" charset="-122"/>
              </a:rPr>
              <a:t>g*(n)</a:t>
            </a:r>
            <a:r>
              <a:rPr lang="zh-CN" altLang="en-US" sz="2400" b="0" dirty="0">
                <a:solidFill>
                  <a:srgbClr val="0000CC"/>
                </a:solidFill>
                <a:latin typeface="FangSong_GB2312" panose="02010609030101010101" pitchFamily="49" charset="-122"/>
                <a:ea typeface="FangSong_GB2312" panose="02010609030101010101" pitchFamily="49" charset="-122"/>
              </a:rPr>
              <a:t>是最小代价值，应当有</a:t>
            </a:r>
            <a:r>
              <a:rPr lang="en-US" altLang="zh-CN" sz="2400" dirty="0">
                <a:solidFill>
                  <a:srgbClr val="0000CC"/>
                </a:solidFill>
                <a:latin typeface="Times New Roman" panose="02020603050405020304" pitchFamily="18" charset="0"/>
                <a:ea typeface="FangSong_GB2312" panose="02010609030101010101" pitchFamily="49" charset="-122"/>
              </a:rPr>
              <a:t>g(n)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g*(n)</a:t>
            </a:r>
            <a:endParaRPr lang="en-US" altLang="zh-CN" sz="2400" b="0" dirty="0">
              <a:solidFill>
                <a:srgbClr val="0000CC"/>
              </a:solidFill>
              <a:latin typeface="Times New Roman" panose="02020603050405020304" pitchFamily="18" charset="0"/>
              <a:ea typeface="FangSong_GB2312" panose="02010609030101010101" pitchFamily="49" charset="-122"/>
            </a:endParaRPr>
          </a:p>
          <a:p>
            <a:r>
              <a:rPr lang="zh-CN" altLang="pt-BR" sz="2400" b="0" dirty="0">
                <a:solidFill>
                  <a:srgbClr val="0000CC"/>
                </a:solidFill>
                <a:latin typeface="FangSong_GB2312" panose="02010609030101010101" pitchFamily="49" charset="-122"/>
                <a:ea typeface="FangSong_GB2312" panose="02010609030101010101" pitchFamily="49" charset="-122"/>
              </a:rPr>
              <a:t>  所以有</a:t>
            </a:r>
            <a:r>
              <a:rPr lang="pt-BR" altLang="zh-CN" sz="2400" dirty="0">
                <a:solidFill>
                  <a:srgbClr val="0000CC"/>
                </a:solidFill>
                <a:latin typeface="Times New Roman" panose="02020603050405020304" pitchFamily="18" charset="0"/>
                <a:ea typeface="FangSong_GB2312" panose="02010609030101010101" pitchFamily="49" charset="-122"/>
              </a:rPr>
              <a:t>g(n)=g*(n)</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350550862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184611" y="-113101"/>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4.3.4.3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h(n)</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的单调限制</a:t>
            </a:r>
          </a:p>
        </p:txBody>
      </p:sp>
      <p:sp>
        <p:nvSpPr>
          <p:cNvPr id="6" name="Rectangle 4"/>
          <p:cNvSpPr>
            <a:spLocks noChangeArrowheads="1"/>
          </p:cNvSpPr>
          <p:nvPr/>
        </p:nvSpPr>
        <p:spPr bwMode="auto">
          <a:xfrm>
            <a:off x="668720" y="125394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9470"/>
            <a:r>
              <a:rPr lang="zh-CN" altLang="en-US" sz="2400" b="0" dirty="0">
                <a:solidFill>
                  <a:srgbClr val="D50092"/>
                </a:solidFill>
                <a:latin typeface="FangSong_GB2312" panose="02010609030101010101" pitchFamily="49" charset="-122"/>
                <a:ea typeface="FangSong_GB2312" panose="02010609030101010101" pitchFamily="49" charset="-122"/>
              </a:rPr>
              <a:t>定理</a:t>
            </a:r>
            <a:r>
              <a:rPr lang="en-US" altLang="zh-CN" sz="2400" dirty="0">
                <a:solidFill>
                  <a:srgbClr val="D50092"/>
                </a:solidFill>
                <a:latin typeface="Times New Roman" panose="02020603050405020304" pitchFamily="18" charset="0"/>
                <a:ea typeface="FangSong_GB2312" panose="02010609030101010101" pitchFamily="49" charset="-122"/>
              </a:rPr>
              <a:t>4.6 </a:t>
            </a:r>
            <a:r>
              <a:rPr lang="zh-CN" altLang="en-US" sz="2400" b="0" dirty="0">
                <a:solidFill>
                  <a:srgbClr val="0000CC"/>
                </a:solidFill>
                <a:latin typeface="FangSong_GB2312" panose="02010609030101010101" pitchFamily="49" charset="-122"/>
                <a:ea typeface="FangSong_GB2312" panose="02010609030101010101" pitchFamily="49" charset="-122"/>
              </a:rPr>
              <a:t>如果</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满足单调限制，则</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算法扩展的节点序列的</a:t>
            </a:r>
            <a:r>
              <a:rPr lang="en-US" altLang="zh-CN" sz="2400" dirty="0">
                <a:solidFill>
                  <a:srgbClr val="0000CC"/>
                </a:solidFill>
                <a:latin typeface="Times New Roman" panose="02020603050405020304" pitchFamily="18" charset="0"/>
                <a:ea typeface="FangSong_GB2312" panose="02010609030101010101" pitchFamily="49" charset="-122"/>
              </a:rPr>
              <a:t>f </a:t>
            </a:r>
            <a:r>
              <a:rPr lang="zh-CN" altLang="en-US" sz="2400" b="0" dirty="0">
                <a:solidFill>
                  <a:srgbClr val="0000CC"/>
                </a:solidFill>
                <a:latin typeface="FangSong_GB2312" panose="02010609030101010101" pitchFamily="49" charset="-122"/>
                <a:ea typeface="FangSong_GB2312" panose="02010609030101010101" pitchFamily="49" charset="-122"/>
              </a:rPr>
              <a:t>值是非递减的，即</a:t>
            </a:r>
            <a:r>
              <a:rPr lang="en-US" altLang="zh-CN" sz="2400" dirty="0">
                <a:solidFill>
                  <a:srgbClr val="0000CC"/>
                </a:solidFill>
                <a:latin typeface="Times New Roman" panose="02020603050405020304" pitchFamily="18" charset="0"/>
                <a:ea typeface="FangSong_GB2312" panose="02010609030101010101" pitchFamily="49" charset="-122"/>
              </a:rPr>
              <a:t>f(</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a:t>
            </a:r>
          </a:p>
          <a:p>
            <a:pPr marR="9950"/>
            <a:r>
              <a:rPr lang="zh-CN" altLang="en-US" sz="2400" b="0" dirty="0">
                <a:solidFill>
                  <a:srgbClr val="D50092"/>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假设节点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1600" dirty="0">
                <a:solidFill>
                  <a:srgbClr val="0000CC"/>
                </a:solidFill>
                <a:latin typeface="Times New Roman" panose="02020603050405020304" pitchFamily="18" charset="0"/>
                <a:ea typeface="FangSong_GB2312" panose="02010609030101010101" pitchFamily="49" charset="-122"/>
              </a:rPr>
              <a:t>i+1</a:t>
            </a:r>
            <a:r>
              <a:rPr lang="zh-CN" altLang="en-US" sz="2400" b="0" dirty="0">
                <a:solidFill>
                  <a:srgbClr val="0000CC"/>
                </a:solidFill>
                <a:latin typeface="FangSong_GB2312" panose="02010609030101010101" pitchFamily="49" charset="-122"/>
                <a:ea typeface="FangSong_GB2312" panose="02010609030101010101" pitchFamily="49" charset="-122"/>
              </a:rPr>
              <a:t>在节点</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zh-CN" altLang="en-US" sz="2400" b="0" dirty="0">
                <a:solidFill>
                  <a:srgbClr val="0000CC"/>
                </a:solidFill>
                <a:latin typeface="FangSong_GB2312" panose="02010609030101010101" pitchFamily="49" charset="-122"/>
                <a:ea typeface="FangSong_GB2312" panose="02010609030101010101" pitchFamily="49" charset="-122"/>
              </a:rPr>
              <a:t>之后立即扩展，由单调限制条件可知</a:t>
            </a:r>
          </a:p>
          <a:p>
            <a:pPr marR="87050"/>
            <a:r>
              <a:rPr lang="es-ES" altLang="zh-CN" sz="2400" dirty="0">
                <a:solidFill>
                  <a:srgbClr val="0000CC"/>
                </a:solidFill>
                <a:latin typeface="Times New Roman" panose="02020603050405020304" pitchFamily="18" charset="0"/>
                <a:ea typeface="FangSong_GB2312" panose="02010609030101010101" pitchFamily="49" charset="-122"/>
              </a:rPr>
              <a:t>	h(n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)-h(n</a:t>
            </a:r>
            <a:r>
              <a:rPr lang="es-ES" altLang="zh-CN" sz="1600" dirty="0">
                <a:solidFill>
                  <a:srgbClr val="0000CC"/>
                </a:solidFill>
                <a:latin typeface="Times New Roman" panose="02020603050405020304" pitchFamily="18" charset="0"/>
                <a:ea typeface="FangSong_GB2312" panose="02010609030101010101" pitchFamily="49" charset="-122"/>
              </a:rPr>
              <a:t>i+1 </a:t>
            </a:r>
            <a:r>
              <a:rPr lang="es-ES" altLang="zh-CN" sz="2400" dirty="0">
                <a:solidFill>
                  <a:srgbClr val="0000CC"/>
                </a:solidFill>
                <a:latin typeface="Times New Roman" panose="02020603050405020304" pitchFamily="18" charset="0"/>
                <a:ea typeface="FangSong_GB2312" panose="02010609030101010101" pitchFamily="49" charset="-122"/>
              </a:rPr>
              <a:t>)</a:t>
            </a:r>
            <a:r>
              <a:rPr lang="es-ES" altLang="zh-CN" sz="2400" b="0" dirty="0">
                <a:solidFill>
                  <a:srgbClr val="0000CC"/>
                </a:solidFill>
                <a:latin typeface="FangSong_GB2312" panose="02010609030101010101" pitchFamily="49" charset="-122"/>
                <a:ea typeface="FangSong_GB2312" panose="02010609030101010101" pitchFamily="49" charset="-122"/>
              </a:rPr>
              <a:t>≤</a:t>
            </a:r>
            <a:r>
              <a:rPr lang="es-ES" altLang="zh-CN" sz="2400" dirty="0">
                <a:solidFill>
                  <a:srgbClr val="0000CC"/>
                </a:solidFill>
                <a:latin typeface="Times New Roman" panose="02020603050405020304" pitchFamily="18" charset="0"/>
                <a:ea typeface="FangSong_GB2312" panose="02010609030101010101" pitchFamily="49" charset="-122"/>
              </a:rPr>
              <a:t>c(n</a:t>
            </a:r>
            <a:r>
              <a:rPr lang="es-ES" altLang="zh-CN" sz="1600" dirty="0">
                <a:solidFill>
                  <a:srgbClr val="0000CC"/>
                </a:solidFill>
                <a:latin typeface="Times New Roman" panose="02020603050405020304" pitchFamily="18" charset="0"/>
                <a:ea typeface="FangSong_GB2312" panose="02010609030101010101" pitchFamily="49" charset="-122"/>
              </a:rPr>
              <a:t>i </a:t>
            </a:r>
            <a:r>
              <a:rPr lang="es-ES" altLang="zh-CN" sz="2400" dirty="0">
                <a:solidFill>
                  <a:srgbClr val="0000CC"/>
                </a:solidFill>
                <a:latin typeface="Times New Roman" panose="02020603050405020304" pitchFamily="18" charset="0"/>
                <a:ea typeface="FangSong_GB2312" panose="02010609030101010101" pitchFamily="49" charset="-122"/>
              </a:rPr>
              <a:t>, n</a:t>
            </a:r>
            <a:r>
              <a:rPr lang="es-ES" altLang="zh-CN" sz="1600" dirty="0">
                <a:solidFill>
                  <a:srgbClr val="0000CC"/>
                </a:solidFill>
                <a:latin typeface="Times New Roman" panose="02020603050405020304" pitchFamily="18" charset="0"/>
                <a:ea typeface="FangSong_GB2312" panose="02010609030101010101" pitchFamily="49" charset="-122"/>
              </a:rPr>
              <a:t>i+1 </a:t>
            </a:r>
            <a:r>
              <a:rPr lang="es-ES" altLang="zh-CN" sz="2400" dirty="0">
                <a:solidFill>
                  <a:srgbClr val="0000CC"/>
                </a:solidFill>
                <a:latin typeface="Times New Roman" panose="02020603050405020304" pitchFamily="18" charset="0"/>
                <a:ea typeface="FangSong_GB2312" panose="02010609030101010101" pitchFamily="49" charset="-122"/>
              </a:rPr>
              <a:t>)</a:t>
            </a:r>
            <a:endParaRPr lang="es-ES" altLang="zh-CN" sz="2400" b="0" dirty="0">
              <a:solidFill>
                <a:srgbClr val="0000CC"/>
              </a:solidFill>
              <a:latin typeface="Times New Roman" panose="02020603050405020304" pitchFamily="18" charset="0"/>
              <a:ea typeface="FangSong_GB2312" panose="02010609030101010101" pitchFamily="49" charset="-122"/>
            </a:endParaRPr>
          </a:p>
          <a:p>
            <a:pPr marR="62750"/>
            <a:r>
              <a:rPr lang="zh-CN" altLang="en-US" sz="2400" b="0" dirty="0">
                <a:solidFill>
                  <a:srgbClr val="0000CC"/>
                </a:solidFill>
                <a:latin typeface="FangSong_GB2312" panose="02010609030101010101" pitchFamily="49" charset="-122"/>
                <a:ea typeface="FangSong_GB2312" panose="02010609030101010101" pitchFamily="49" charset="-122"/>
              </a:rPr>
              <a:t>  即</a:t>
            </a:r>
            <a:r>
              <a:rPr lang="en-US" altLang="zh-CN" sz="2400" dirty="0">
                <a:solidFill>
                  <a:srgbClr val="0000CC"/>
                </a:solidFill>
                <a:latin typeface="Times New Roman" panose="02020603050405020304" pitchFamily="18" charset="0"/>
                <a:ea typeface="FangSong_GB2312" panose="02010609030101010101" pitchFamily="49" charset="-122"/>
              </a:rPr>
              <a:t>f(</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)-g(</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)-f(n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)+g(n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c(</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 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44370"/>
            <a:r>
              <a:rPr lang="zh-CN" altLang="en-US" sz="2400" b="0" dirty="0">
                <a:solidFill>
                  <a:srgbClr val="0000CC"/>
                </a:solidFill>
                <a:latin typeface="FangSong_GB2312" panose="02010609030101010101" pitchFamily="49" charset="-122"/>
                <a:ea typeface="FangSong_GB2312" panose="02010609030101010101" pitchFamily="49" charset="-122"/>
              </a:rPr>
              <a:t>  亦即</a:t>
            </a:r>
            <a:r>
              <a:rPr lang="en-US" altLang="zh-CN" sz="2400" dirty="0">
                <a:solidFill>
                  <a:srgbClr val="0000CC"/>
                </a:solidFill>
                <a:latin typeface="Times New Roman" panose="02020603050405020304" pitchFamily="18" charset="0"/>
                <a:ea typeface="FangSong_GB2312" panose="02010609030101010101" pitchFamily="49" charset="-122"/>
              </a:rPr>
              <a:t>f(</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)-g(</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)-f(n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)+g(</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)+c(</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 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c(</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 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 </a:t>
            </a:r>
            <a:endParaRPr lang="en-US" altLang="zh-CN" sz="2400" b="0" dirty="0">
              <a:solidFill>
                <a:srgbClr val="0000CC"/>
              </a:solidFill>
              <a:latin typeface="Times New Roman" panose="02020603050405020304" pitchFamily="18" charset="0"/>
              <a:ea typeface="FangSong_GB2312" panose="02010609030101010101" pitchFamily="49" charset="-122"/>
            </a:endParaRPr>
          </a:p>
          <a:p>
            <a:r>
              <a:rPr lang="zh-CN" altLang="en-US" sz="2400" b="0" dirty="0">
                <a:solidFill>
                  <a:srgbClr val="0000CC"/>
                </a:solidFill>
                <a:latin typeface="FangSong_GB2312" panose="02010609030101010101" pitchFamily="49" charset="-122"/>
                <a:ea typeface="FangSong_GB2312" panose="02010609030101010101" pitchFamily="49" charset="-122"/>
              </a:rPr>
              <a:t>  所以</a:t>
            </a:r>
            <a:r>
              <a:rPr lang="en-US" altLang="zh-CN" sz="2400" dirty="0">
                <a:solidFill>
                  <a:srgbClr val="0000CC"/>
                </a:solidFill>
                <a:latin typeface="Times New Roman" panose="02020603050405020304" pitchFamily="18" charset="0"/>
                <a:ea typeface="FangSong_GB2312" panose="02010609030101010101" pitchFamily="49" charset="-122"/>
              </a:rPr>
              <a:t>f(</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)-f(n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0</a:t>
            </a:r>
            <a:endParaRPr lang="en-US" altLang="zh-CN" sz="2400" b="0" dirty="0">
              <a:solidFill>
                <a:srgbClr val="0000CC"/>
              </a:solidFill>
              <a:latin typeface="Times New Roman" panose="02020603050405020304" pitchFamily="18" charset="0"/>
              <a:ea typeface="FangSong_GB2312" panose="02010609030101010101" pitchFamily="49" charset="-122"/>
            </a:endParaRPr>
          </a:p>
          <a:p>
            <a:r>
              <a:rPr lang="zh-CN" altLang="en-US" sz="2400" b="0" dirty="0">
                <a:solidFill>
                  <a:srgbClr val="0000CC"/>
                </a:solidFill>
                <a:latin typeface="FangSong_GB2312" panose="02010609030101010101" pitchFamily="49" charset="-122"/>
                <a:ea typeface="FangSong_GB2312" panose="02010609030101010101" pitchFamily="49" charset="-122"/>
              </a:rPr>
              <a:t>  即</a:t>
            </a:r>
            <a:r>
              <a:rPr lang="en-US" altLang="zh-CN" sz="2400" dirty="0">
                <a:solidFill>
                  <a:srgbClr val="0000CC"/>
                </a:solidFill>
                <a:latin typeface="Times New Roman" panose="02020603050405020304" pitchFamily="18" charset="0"/>
                <a:ea typeface="FangSong_GB2312" panose="02010609030101010101" pitchFamily="49" charset="-122"/>
              </a:rPr>
              <a:t>f(</a:t>
            </a:r>
            <a:r>
              <a:rPr lang="en-US" altLang="zh-CN" sz="2400" dirty="0" err="1">
                <a:solidFill>
                  <a:srgbClr val="0000CC"/>
                </a:solidFill>
                <a:latin typeface="Times New Roman" panose="02020603050405020304" pitchFamily="18" charset="0"/>
                <a:ea typeface="FangSong_GB2312" panose="02010609030101010101" pitchFamily="49" charset="-122"/>
              </a:rPr>
              <a:t>n</a:t>
            </a:r>
            <a:r>
              <a:rPr lang="en-US" altLang="zh-CN" sz="1600" dirty="0" err="1">
                <a:solidFill>
                  <a:srgbClr val="0000CC"/>
                </a:solidFill>
                <a:latin typeface="Times New Roman" panose="02020603050405020304" pitchFamily="18" charset="0"/>
                <a:ea typeface="FangSong_GB2312" panose="02010609030101010101" pitchFamily="49" charset="-122"/>
              </a:rPr>
              <a:t>i</a:t>
            </a:r>
            <a:r>
              <a:rPr lang="en-US" altLang="zh-CN" sz="1600" dirty="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f(n</a:t>
            </a:r>
            <a:r>
              <a:rPr lang="en-US" altLang="zh-CN" sz="1600" dirty="0">
                <a:solidFill>
                  <a:srgbClr val="0000CC"/>
                </a:solidFill>
                <a:latin typeface="Times New Roman" panose="02020603050405020304" pitchFamily="18" charset="0"/>
                <a:ea typeface="FangSong_GB2312" panose="02010609030101010101" pitchFamily="49" charset="-122"/>
              </a:rPr>
              <a:t>i+1 </a:t>
            </a:r>
            <a:r>
              <a:rPr lang="en-US" altLang="zh-CN" sz="2400" dirty="0">
                <a:solidFill>
                  <a:srgbClr val="0000CC"/>
                </a:solidFill>
                <a:latin typeface="Times New Roman" panose="02020603050405020304" pitchFamily="18" charset="0"/>
                <a:ea typeface="FangSong_GB2312" panose="02010609030101010101" pitchFamily="49" charset="-122"/>
              </a:rPr>
              <a:t>) </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7420"/>
            <a:r>
              <a:rPr lang="zh-CN" altLang="en-US" sz="2400" b="0" dirty="0">
                <a:solidFill>
                  <a:srgbClr val="0000CC"/>
                </a:solidFill>
                <a:latin typeface="FangSong_GB2312" panose="02010609030101010101" pitchFamily="49" charset="-122"/>
                <a:ea typeface="FangSong_GB2312" panose="02010609030101010101" pitchFamily="49" charset="-122"/>
              </a:rPr>
              <a:t>  以上两个定理都是在</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满足单调性限制的前提下才成立的。如果</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不满足单调性限制，则它们不一定成立。</a:t>
            </a:r>
            <a:endParaRPr lang="en-US" altLang="zh-CN" sz="2400" b="0" dirty="0">
              <a:solidFill>
                <a:srgbClr val="0000CC"/>
              </a:solidFill>
              <a:latin typeface="FangSong_GB2312" panose="02010609030101010101" pitchFamily="49" charset="-122"/>
              <a:ea typeface="FangSong_GB2312" panose="02010609030101010101" pitchFamily="49" charset="-122"/>
            </a:endParaRPr>
          </a:p>
          <a:p>
            <a:pPr marR="7420"/>
            <a:endParaRPr lang="zh-CN" altLang="en-US" sz="2400" b="0" dirty="0">
              <a:solidFill>
                <a:srgbClr val="0000CC"/>
              </a:solidFill>
              <a:latin typeface="FangSong_GB2312" panose="02010609030101010101" pitchFamily="49" charset="-122"/>
              <a:ea typeface="FangSong_GB2312" panose="02010609030101010101" pitchFamily="49" charset="-122"/>
            </a:endParaRPr>
          </a:p>
          <a:p>
            <a:pPr marR="18800"/>
            <a:r>
              <a:rPr lang="zh-CN" altLang="en-US" sz="2400" b="0" dirty="0">
                <a:solidFill>
                  <a:srgbClr val="008000"/>
                </a:solidFill>
                <a:latin typeface="FangSong_GB2312" panose="02010609030101010101" pitchFamily="49" charset="-122"/>
                <a:ea typeface="FangSong_GB2312" panose="02010609030101010101" pitchFamily="49" charset="-122"/>
              </a:rPr>
              <a:t>  在</a:t>
            </a:r>
            <a:r>
              <a:rPr lang="en-US" altLang="zh-CN" sz="2400" dirty="0">
                <a:solidFill>
                  <a:srgbClr val="008000"/>
                </a:solidFill>
                <a:latin typeface="Times New Roman" panose="02020603050405020304" pitchFamily="18" charset="0"/>
                <a:ea typeface="FangSong_GB2312" panose="02010609030101010101" pitchFamily="49" charset="-122"/>
              </a:rPr>
              <a:t>h(n)</a:t>
            </a:r>
            <a:r>
              <a:rPr lang="zh-CN" altLang="en-US" sz="2400" b="0" dirty="0">
                <a:solidFill>
                  <a:srgbClr val="008000"/>
                </a:solidFill>
                <a:latin typeface="FangSong_GB2312" panose="02010609030101010101" pitchFamily="49" charset="-122"/>
                <a:ea typeface="FangSong_GB2312" panose="02010609030101010101" pitchFamily="49" charset="-122"/>
              </a:rPr>
              <a:t>满足单调性限制下的</a:t>
            </a:r>
            <a:r>
              <a:rPr lang="en-US" altLang="zh-CN" sz="2400" dirty="0">
                <a:solidFill>
                  <a:srgbClr val="008000"/>
                </a:solidFill>
                <a:latin typeface="Times New Roman" panose="02020603050405020304" pitchFamily="18" charset="0"/>
                <a:ea typeface="FangSong_GB2312" panose="02010609030101010101" pitchFamily="49" charset="-122"/>
              </a:rPr>
              <a:t>A*</a:t>
            </a:r>
            <a:r>
              <a:rPr lang="zh-CN" altLang="en-US" sz="2400" b="0" dirty="0">
                <a:solidFill>
                  <a:srgbClr val="008000"/>
                </a:solidFill>
                <a:latin typeface="FangSong_GB2312" panose="02010609030101010101" pitchFamily="49" charset="-122"/>
                <a:ea typeface="FangSong_GB2312" panose="02010609030101010101" pitchFamily="49" charset="-122"/>
              </a:rPr>
              <a:t>算法常被称为改进的</a:t>
            </a:r>
            <a:r>
              <a:rPr lang="en-US" altLang="zh-CN" sz="2400" dirty="0">
                <a:solidFill>
                  <a:srgbClr val="008000"/>
                </a:solidFill>
                <a:latin typeface="Times New Roman" panose="02020603050405020304" pitchFamily="18" charset="0"/>
                <a:ea typeface="FangSong_GB2312" panose="02010609030101010101" pitchFamily="49" charset="-122"/>
              </a:rPr>
              <a:t>A*</a:t>
            </a:r>
            <a:r>
              <a:rPr lang="zh-CN" altLang="en-US" sz="2400" b="0" dirty="0">
                <a:solidFill>
                  <a:srgbClr val="008000"/>
                </a:solidFill>
                <a:latin typeface="FangSong_GB2312" panose="02010609030101010101" pitchFamily="49" charset="-122"/>
                <a:ea typeface="FangSong_GB2312" panose="02010609030101010101" pitchFamily="49" charset="-122"/>
              </a:rPr>
              <a:t>算法。</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155471339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3417801"/>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a:defRPr/>
            </a:pPr>
            <a:endParaRPr lang="zh-CN" altLang="en-US"/>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4.1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4.2   </a:t>
            </a:r>
            <a:r>
              <a:rPr lang="zh-CN" altLang="en-US" b="1" dirty="0">
                <a:latin typeface="黑体" panose="02010609060101010101" pitchFamily="49" charset="-122"/>
              </a:rPr>
              <a:t>状态空间盲目搜索</a:t>
            </a:r>
          </a:p>
          <a:p>
            <a:pPr>
              <a:lnSpc>
                <a:spcPct val="120000"/>
              </a:lnSpc>
              <a:buFont typeface="Wingdings" panose="05000000000000000000" pitchFamily="2" charset="2"/>
              <a:buNone/>
            </a:pPr>
            <a:r>
              <a:rPr lang="en-US" altLang="zh-CN" b="1" dirty="0">
                <a:latin typeface="黑体" panose="02010609060101010101" pitchFamily="49" charset="-122"/>
              </a:rPr>
              <a:t>4.3   </a:t>
            </a:r>
            <a:r>
              <a:rPr lang="zh-CN" altLang="en-US" b="1" dirty="0">
                <a:latin typeface="黑体" panose="02010609060101010101" pitchFamily="49" charset="-122"/>
              </a:rPr>
              <a:t>状态空间启发式搜索</a:t>
            </a:r>
          </a:p>
          <a:p>
            <a:pPr>
              <a:lnSpc>
                <a:spcPct val="120000"/>
              </a:lnSpc>
              <a:buFont typeface="Wingdings" panose="05000000000000000000" pitchFamily="2" charset="2"/>
              <a:buNone/>
            </a:pPr>
            <a:r>
              <a:rPr lang="en-US" altLang="zh-CN" b="1" dirty="0">
                <a:latin typeface="黑体" panose="02010609060101010101" pitchFamily="49" charset="-122"/>
              </a:rPr>
              <a:t>4.4   </a:t>
            </a:r>
            <a:r>
              <a:rPr lang="zh-CN" altLang="en-US" b="1" dirty="0">
                <a:latin typeface="黑体" panose="02010609060101010101" pitchFamily="49" charset="-122"/>
              </a:rPr>
              <a:t>与</a:t>
            </a:r>
            <a:r>
              <a:rPr lang="en-US" altLang="zh-CN" b="1" dirty="0">
                <a:latin typeface="黑体" panose="02010609060101010101" pitchFamily="49" charset="-122"/>
              </a:rPr>
              <a:t>/</a:t>
            </a:r>
            <a:r>
              <a:rPr lang="zh-CN" altLang="en-US" b="1" dirty="0">
                <a:latin typeface="黑体" panose="02010609060101010101" pitchFamily="49" charset="-122"/>
              </a:rPr>
              <a:t>或树搜索</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4.5   </a:t>
            </a:r>
            <a:r>
              <a:rPr lang="zh-CN" altLang="en-US" b="1" dirty="0">
                <a:latin typeface="黑体" panose="02010609060101010101" pitchFamily="49" charset="-122"/>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108</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1497531820"/>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4.4.1 </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与</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或树的一般搜索</a:t>
            </a:r>
          </a:p>
        </p:txBody>
      </p:sp>
      <p:sp>
        <p:nvSpPr>
          <p:cNvPr id="6" name="Rectangle 4"/>
          <p:cNvSpPr>
            <a:spLocks noChangeArrowheads="1"/>
          </p:cNvSpPr>
          <p:nvPr/>
        </p:nvSpPr>
        <p:spPr bwMode="auto">
          <a:xfrm>
            <a:off x="562533" y="1712505"/>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9600"/>
            <a:r>
              <a:rPr lang="zh-CN" altLang="en-US" sz="2400" b="0" dirty="0">
                <a:solidFill>
                  <a:srgbClr val="0000CC"/>
                </a:solidFill>
                <a:latin typeface="FangSong_GB2312" panose="02010609030101010101" pitchFamily="49" charset="-122"/>
                <a:ea typeface="FangSong_GB2312" panose="02010609030101010101" pitchFamily="49" charset="-122"/>
              </a:rPr>
              <a:t>  与</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或树的搜索过程实际上是一个不断寻找解树的过程。其一般搜索过程如下：</a:t>
            </a:r>
          </a:p>
          <a:p>
            <a:pPr marR="26070"/>
            <a:r>
              <a:rPr lang="en-US" altLang="zh-CN" sz="2400" dirty="0">
                <a:solidFill>
                  <a:srgbClr val="0000CC"/>
                </a:solidFill>
                <a:latin typeface="Times New Roman" panose="02020603050405020304" pitchFamily="18" charset="0"/>
                <a:ea typeface="FangSong_GB2312" panose="02010609030101010101" pitchFamily="49" charset="-122"/>
              </a:rPr>
              <a:t>    (1) </a:t>
            </a:r>
            <a:r>
              <a:rPr lang="zh-CN" altLang="en-US" sz="2400" b="0" dirty="0">
                <a:solidFill>
                  <a:srgbClr val="0000CC"/>
                </a:solidFill>
                <a:latin typeface="FangSong_GB2312" panose="02010609030101010101" pitchFamily="49" charset="-122"/>
                <a:ea typeface="FangSong_GB2312" panose="02010609030101010101" pitchFamily="49" charset="-122"/>
              </a:rPr>
              <a:t>把原始问题作为初始节点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a:t>
            </a:r>
            <a:r>
              <a:rPr lang="zh-CN" altLang="en-US" sz="2400" b="0" dirty="0">
                <a:solidFill>
                  <a:srgbClr val="0000CC"/>
                </a:solidFill>
                <a:latin typeface="FangSong_GB2312" panose="02010609030101010101" pitchFamily="49" charset="-122"/>
                <a:ea typeface="FangSong_GB2312" panose="02010609030101010101" pitchFamily="49" charset="-122"/>
              </a:rPr>
              <a:t>，并把它作为当前节点；</a:t>
            </a:r>
          </a:p>
          <a:p>
            <a:pPr marR="34450"/>
            <a:r>
              <a:rPr lang="en-US" altLang="zh-CN" sz="2400" dirty="0">
                <a:solidFill>
                  <a:srgbClr val="0000CC"/>
                </a:solidFill>
                <a:latin typeface="Times New Roman" panose="02020603050405020304" pitchFamily="18" charset="0"/>
                <a:ea typeface="FangSong_GB2312" panose="02010609030101010101" pitchFamily="49" charset="-122"/>
              </a:rPr>
              <a:t>    (2) </a:t>
            </a:r>
            <a:r>
              <a:rPr lang="zh-CN" altLang="en-US" sz="2400" b="0" dirty="0">
                <a:solidFill>
                  <a:srgbClr val="0000CC"/>
                </a:solidFill>
                <a:latin typeface="FangSong_GB2312" panose="02010609030101010101" pitchFamily="49" charset="-122"/>
                <a:ea typeface="FangSong_GB2312" panose="02010609030101010101" pitchFamily="49" charset="-122"/>
              </a:rPr>
              <a:t>应用分解或等价变换操作对当前节点进行扩展；</a:t>
            </a:r>
          </a:p>
          <a:p>
            <a:pPr marR="52150"/>
            <a:r>
              <a:rPr lang="en-US" altLang="zh-CN" sz="2400" dirty="0">
                <a:solidFill>
                  <a:srgbClr val="0000CC"/>
                </a:solidFill>
                <a:latin typeface="Times New Roman" panose="02020603050405020304" pitchFamily="18" charset="0"/>
                <a:ea typeface="FangSong_GB2312" panose="02010609030101010101" pitchFamily="49" charset="-122"/>
              </a:rPr>
              <a:t>    (3) </a:t>
            </a:r>
            <a:r>
              <a:rPr lang="zh-CN" altLang="en-US" sz="2400" b="0" dirty="0">
                <a:solidFill>
                  <a:srgbClr val="0000CC"/>
                </a:solidFill>
                <a:latin typeface="FangSong_GB2312" panose="02010609030101010101" pitchFamily="49" charset="-122"/>
                <a:ea typeface="FangSong_GB2312" panose="02010609030101010101" pitchFamily="49" charset="-122"/>
              </a:rPr>
              <a:t>为每个子节点设置指向父节点的指针；</a:t>
            </a:r>
          </a:p>
          <a:p>
            <a:pPr marR="9700"/>
            <a:r>
              <a:rPr lang="en-US" altLang="zh-CN" sz="2400" dirty="0">
                <a:solidFill>
                  <a:srgbClr val="0000CC"/>
                </a:solidFill>
                <a:latin typeface="Times New Roman" panose="02020603050405020304" pitchFamily="18" charset="0"/>
                <a:ea typeface="FangSong_GB2312" panose="02010609030101010101" pitchFamily="49" charset="-122"/>
              </a:rPr>
              <a:t>    (4) </a:t>
            </a:r>
            <a:r>
              <a:rPr lang="zh-CN" altLang="en-US" sz="2400" b="0" dirty="0">
                <a:solidFill>
                  <a:srgbClr val="0000CC"/>
                </a:solidFill>
                <a:latin typeface="FangSong_GB2312" panose="02010609030101010101" pitchFamily="49" charset="-122"/>
                <a:ea typeface="FangSong_GB2312" panose="02010609030101010101" pitchFamily="49" charset="-122"/>
              </a:rPr>
              <a:t>选择合适的子节点作为当前节点，反复执行第</a:t>
            </a:r>
            <a:r>
              <a:rPr lang="en-US" altLang="zh-CN" sz="2400" dirty="0">
                <a:solidFill>
                  <a:srgbClr val="0000CC"/>
                </a:solidFill>
                <a:latin typeface="Times New Roman" panose="02020603050405020304" pitchFamily="18" charset="0"/>
                <a:ea typeface="FangSong_GB2312" panose="02010609030101010101" pitchFamily="49" charset="-122"/>
              </a:rPr>
              <a:t>(2)</a:t>
            </a:r>
            <a:r>
              <a:rPr lang="zh-CN" altLang="en-US" sz="2400" b="0" dirty="0">
                <a:solidFill>
                  <a:srgbClr val="0000CC"/>
                </a:solidFill>
                <a:latin typeface="FangSong_GB2312" panose="02010609030101010101" pitchFamily="49" charset="-122"/>
                <a:ea typeface="FangSong_GB2312" panose="02010609030101010101" pitchFamily="49" charset="-122"/>
              </a:rPr>
              <a:t>步和第</a:t>
            </a:r>
            <a:r>
              <a:rPr lang="en-US" altLang="zh-CN" sz="2400" dirty="0">
                <a:solidFill>
                  <a:srgbClr val="0000CC"/>
                </a:solidFill>
                <a:latin typeface="Times New Roman" panose="02020603050405020304" pitchFamily="18" charset="0"/>
                <a:ea typeface="FangSong_GB2312" panose="02010609030101010101" pitchFamily="49" charset="-122"/>
              </a:rPr>
              <a:t>(3) </a:t>
            </a:r>
            <a:r>
              <a:rPr lang="zh-CN" altLang="en-US" sz="2400" b="0" dirty="0">
                <a:solidFill>
                  <a:srgbClr val="0000CC"/>
                </a:solidFill>
                <a:latin typeface="FangSong_GB2312" panose="02010609030101010101" pitchFamily="49" charset="-122"/>
                <a:ea typeface="FangSong_GB2312" panose="02010609030101010101" pitchFamily="49" charset="-122"/>
              </a:rPr>
              <a:t>步，在此期间需    要多次调用可解标记过程或不可解标记过程，直到初始节点被标记为可解节点或不可解节点为止。</a:t>
            </a:r>
          </a:p>
          <a:p>
            <a:pPr marR="8370"/>
            <a:r>
              <a:rPr lang="zh-CN" altLang="en-US" sz="2400" b="0" dirty="0">
                <a:solidFill>
                  <a:srgbClr val="0000CC"/>
                </a:solidFill>
                <a:latin typeface="FangSong_GB2312" panose="02010609030101010101" pitchFamily="49" charset="-122"/>
                <a:ea typeface="FangSong_GB2312" panose="02010609030101010101" pitchFamily="49" charset="-122"/>
              </a:rPr>
              <a:t>  上述搜索过程将形成一颗与</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或树，这种由搜索过程所形成的与</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或树称为搜索树。</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71353670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4" name="矩形 3"/>
          <p:cNvSpPr/>
          <p:nvPr/>
        </p:nvSpPr>
        <p:spPr>
          <a:xfrm>
            <a:off x="422787" y="1272432"/>
            <a:ext cx="11375922" cy="1938992"/>
          </a:xfrm>
          <a:prstGeom prst="rect">
            <a:avLst/>
          </a:prstGeom>
        </p:spPr>
        <p:txBody>
          <a:bodyPr wrap="square">
            <a:spAutoFit/>
          </a:bodyPr>
          <a:lstStyle/>
          <a:p>
            <a:pPr marR="8570"/>
            <a:r>
              <a:rPr lang="zh-CN" altLang="en-US" sz="2400" dirty="0">
                <a:solidFill>
                  <a:srgbClr val="A4001F"/>
                </a:solidFill>
                <a:latin typeface="FangSong_GB2312" panose="02010609030101010101" pitchFamily="49" charset="-122"/>
                <a:ea typeface="FangSong_GB2312" panose="02010609030101010101" pitchFamily="49" charset="-122"/>
              </a:rPr>
              <a:t>解：</a:t>
            </a:r>
            <a:r>
              <a:rPr lang="zh-CN" altLang="en-US" sz="2400" dirty="0">
                <a:solidFill>
                  <a:srgbClr val="0000CC"/>
                </a:solidFill>
                <a:latin typeface="FangSong_GB2312" panose="02010609030101010101" pitchFamily="49" charset="-122"/>
                <a:ea typeface="FangSong_GB2312" panose="02010609030101010101" pitchFamily="49" charset="-122"/>
              </a:rPr>
              <a:t>设用</a:t>
            </a:r>
            <a:r>
              <a:rPr lang="en-US" altLang="zh-CN" sz="2400" b="1" dirty="0" err="1">
                <a:solidFill>
                  <a:srgbClr val="0000CC"/>
                </a:solidFill>
                <a:latin typeface="Times New Roman" panose="02020603050405020304" pitchFamily="18" charset="0"/>
                <a:ea typeface="FangSong_GB2312" panose="02010609030101010101" pitchFamily="49" charset="-122"/>
              </a:rPr>
              <a:t>S</a:t>
            </a:r>
            <a:r>
              <a:rPr lang="en-US" altLang="zh-CN" sz="1600" b="1" dirty="0" err="1">
                <a:solidFill>
                  <a:srgbClr val="0000CC"/>
                </a:solidFill>
                <a:latin typeface="Times New Roman" panose="02020603050405020304" pitchFamily="18" charset="0"/>
                <a:ea typeface="FangSong_GB2312" panose="02010609030101010101" pitchFamily="49" charset="-122"/>
              </a:rPr>
              <a:t>k</a:t>
            </a:r>
            <a:r>
              <a:rPr lang="en-US" altLang="zh-CN" sz="1600" b="1" dirty="0">
                <a:solidFill>
                  <a:srgbClr val="0000CC"/>
                </a:solidFill>
                <a:latin typeface="Times New Roman" panose="02020603050405020304" pitchFamily="18" charset="0"/>
                <a:ea typeface="FangSong_GB2312" panose="02010609030101010101" pitchFamily="49" charset="-122"/>
              </a:rPr>
              <a:t> </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k0 </a:t>
            </a:r>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k1 </a:t>
            </a:r>
            <a:r>
              <a:rPr lang="en-US" altLang="zh-CN"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表示问题的状态，其中，</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k0 </a:t>
            </a:r>
            <a:r>
              <a:rPr lang="zh-CN" altLang="en-US" sz="2400" dirty="0">
                <a:solidFill>
                  <a:srgbClr val="0000CC"/>
                </a:solidFill>
                <a:latin typeface="FangSong_GB2312" panose="02010609030101010101" pitchFamily="49" charset="-122"/>
                <a:ea typeface="FangSong_GB2312" panose="02010609030101010101" pitchFamily="49" charset="-122"/>
              </a:rPr>
              <a:t>表示金片</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所在的钢针号，</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k1 </a:t>
            </a:r>
            <a:r>
              <a:rPr lang="zh-CN" altLang="en-US" sz="2400" dirty="0">
                <a:solidFill>
                  <a:srgbClr val="0000CC"/>
                </a:solidFill>
                <a:latin typeface="FangSong_GB2312" panose="02010609030101010101" pitchFamily="49" charset="-122"/>
                <a:ea typeface="FangSong_GB2312" panose="02010609030101010101" pitchFamily="49" charset="-122"/>
              </a:rPr>
              <a:t>表示金片</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所在的钢针号。</a:t>
            </a:r>
          </a:p>
          <a:p>
            <a:pPr marR="72220"/>
            <a:r>
              <a:rPr lang="zh-CN" altLang="en-US" sz="2400" dirty="0">
                <a:solidFill>
                  <a:srgbClr val="0000CC"/>
                </a:solidFill>
                <a:latin typeface="FangSong_GB2312" panose="02010609030101010101" pitchFamily="49" charset="-122"/>
                <a:ea typeface="FangSong_GB2312" panose="02010609030101010101" pitchFamily="49" charset="-122"/>
              </a:rPr>
              <a:t>  全部可能的问题状态共有以下</a:t>
            </a:r>
            <a:r>
              <a:rPr lang="en-US" altLang="zh-CN" sz="2400" b="1" dirty="0">
                <a:solidFill>
                  <a:srgbClr val="0000CC"/>
                </a:solidFill>
                <a:latin typeface="Times New Roman" panose="02020603050405020304" pitchFamily="18" charset="0"/>
                <a:ea typeface="FangSong_GB2312" panose="02010609030101010101" pitchFamily="49" charset="-122"/>
              </a:rPr>
              <a:t>9</a:t>
            </a:r>
            <a:r>
              <a:rPr lang="zh-CN" altLang="en-US" sz="2400" dirty="0">
                <a:solidFill>
                  <a:srgbClr val="0000CC"/>
                </a:solidFill>
                <a:latin typeface="FangSong_GB2312" panose="02010609030101010101" pitchFamily="49" charset="-122"/>
                <a:ea typeface="FangSong_GB2312" panose="02010609030101010101" pitchFamily="49" charset="-122"/>
              </a:rPr>
              <a:t>种：</a:t>
            </a:r>
          </a:p>
          <a:p>
            <a:pPr marR="52350"/>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0 </a:t>
            </a:r>
            <a:r>
              <a:rPr lang="en-US" altLang="zh-CN" sz="2400" b="1" dirty="0">
                <a:solidFill>
                  <a:srgbClr val="0000CC"/>
                </a:solidFill>
                <a:latin typeface="Times New Roman" panose="02020603050405020304" pitchFamily="18" charset="0"/>
                <a:ea typeface="FangSong_GB2312" panose="02010609030101010101" pitchFamily="49" charset="-122"/>
              </a:rPr>
              <a:t>=(1, 1) S</a:t>
            </a:r>
            <a:r>
              <a:rPr lang="en-US" altLang="zh-CN" sz="1600" b="1" dirty="0">
                <a:solidFill>
                  <a:srgbClr val="0000CC"/>
                </a:solidFill>
                <a:latin typeface="Times New Roman" panose="02020603050405020304" pitchFamily="18" charset="0"/>
                <a:ea typeface="FangSong_GB2312" panose="02010609030101010101" pitchFamily="49" charset="-122"/>
              </a:rPr>
              <a:t>1 </a:t>
            </a:r>
            <a:r>
              <a:rPr lang="en-US" altLang="zh-CN" sz="2400" b="1" dirty="0">
                <a:solidFill>
                  <a:srgbClr val="0000CC"/>
                </a:solidFill>
                <a:latin typeface="Times New Roman" panose="02020603050405020304" pitchFamily="18" charset="0"/>
                <a:ea typeface="FangSong_GB2312" panose="02010609030101010101" pitchFamily="49" charset="-122"/>
              </a:rPr>
              <a:t>=(1, 2) S</a:t>
            </a:r>
            <a:r>
              <a:rPr lang="en-US" altLang="zh-CN" sz="1600" b="1" dirty="0">
                <a:solidFill>
                  <a:srgbClr val="0000CC"/>
                </a:solidFill>
                <a:latin typeface="Times New Roman" panose="02020603050405020304" pitchFamily="18" charset="0"/>
                <a:ea typeface="FangSong_GB2312" panose="02010609030101010101" pitchFamily="49" charset="-122"/>
              </a:rPr>
              <a:t>2 </a:t>
            </a:r>
            <a:r>
              <a:rPr lang="en-US" altLang="zh-CN" sz="2400" b="1" dirty="0">
                <a:solidFill>
                  <a:srgbClr val="0000CC"/>
                </a:solidFill>
                <a:latin typeface="Times New Roman" panose="02020603050405020304" pitchFamily="18" charset="0"/>
                <a:ea typeface="FangSong_GB2312" panose="02010609030101010101" pitchFamily="49" charset="-122"/>
              </a:rPr>
              <a:t>=(1, 3) S</a:t>
            </a:r>
            <a:r>
              <a:rPr lang="en-US" altLang="zh-CN" sz="1600" b="1" dirty="0">
                <a:solidFill>
                  <a:srgbClr val="0000CC"/>
                </a:solidFill>
                <a:latin typeface="Times New Roman" panose="02020603050405020304" pitchFamily="18" charset="0"/>
                <a:ea typeface="FangSong_GB2312" panose="02010609030101010101" pitchFamily="49" charset="-122"/>
              </a:rPr>
              <a:t>3 </a:t>
            </a:r>
            <a:r>
              <a:rPr lang="en-US" altLang="zh-CN" sz="2400" b="1" dirty="0">
                <a:solidFill>
                  <a:srgbClr val="0000CC"/>
                </a:solidFill>
                <a:latin typeface="Times New Roman" panose="02020603050405020304" pitchFamily="18" charset="0"/>
                <a:ea typeface="FangSong_GB2312" panose="02010609030101010101" pitchFamily="49" charset="-122"/>
              </a:rPr>
              <a:t>=(2, 1) S</a:t>
            </a:r>
            <a:r>
              <a:rPr lang="en-US" altLang="zh-CN" sz="1600" b="1" dirty="0">
                <a:solidFill>
                  <a:srgbClr val="0000CC"/>
                </a:solidFill>
                <a:latin typeface="Times New Roman" panose="02020603050405020304" pitchFamily="18" charset="0"/>
                <a:ea typeface="FangSong_GB2312" panose="02010609030101010101" pitchFamily="49" charset="-122"/>
              </a:rPr>
              <a:t>4 </a:t>
            </a:r>
            <a:r>
              <a:rPr lang="en-US" altLang="zh-CN" sz="2400" b="1" dirty="0">
                <a:solidFill>
                  <a:srgbClr val="0000CC"/>
                </a:solidFill>
                <a:latin typeface="Times New Roman" panose="02020603050405020304" pitchFamily="18" charset="0"/>
                <a:ea typeface="FangSong_GB2312" panose="02010609030101010101" pitchFamily="49" charset="-122"/>
              </a:rPr>
              <a:t>=(2, 2) </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66800"/>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5 </a:t>
            </a:r>
            <a:r>
              <a:rPr lang="en-US" altLang="zh-CN" sz="2400" b="1" dirty="0">
                <a:solidFill>
                  <a:srgbClr val="0000CC"/>
                </a:solidFill>
                <a:latin typeface="Times New Roman" panose="02020603050405020304" pitchFamily="18" charset="0"/>
                <a:ea typeface="FangSong_GB2312" panose="02010609030101010101" pitchFamily="49" charset="-122"/>
              </a:rPr>
              <a:t>=(2, 3) S</a:t>
            </a:r>
            <a:r>
              <a:rPr lang="en-US" altLang="zh-CN" sz="1600" b="1" dirty="0">
                <a:solidFill>
                  <a:srgbClr val="0000CC"/>
                </a:solidFill>
                <a:latin typeface="Times New Roman" panose="02020603050405020304" pitchFamily="18" charset="0"/>
                <a:ea typeface="FangSong_GB2312" panose="02010609030101010101" pitchFamily="49" charset="-122"/>
              </a:rPr>
              <a:t>6 </a:t>
            </a:r>
            <a:r>
              <a:rPr lang="en-US" altLang="zh-CN" sz="2400" b="1" dirty="0">
                <a:solidFill>
                  <a:srgbClr val="0000CC"/>
                </a:solidFill>
                <a:latin typeface="Times New Roman" panose="02020603050405020304" pitchFamily="18" charset="0"/>
                <a:ea typeface="FangSong_GB2312" panose="02010609030101010101" pitchFamily="49" charset="-122"/>
              </a:rPr>
              <a:t>=(3, 1) S</a:t>
            </a:r>
            <a:r>
              <a:rPr lang="en-US" altLang="zh-CN" sz="1600" b="1" dirty="0">
                <a:solidFill>
                  <a:srgbClr val="0000CC"/>
                </a:solidFill>
                <a:latin typeface="Times New Roman" panose="02020603050405020304" pitchFamily="18" charset="0"/>
                <a:ea typeface="FangSong_GB2312" panose="02010609030101010101" pitchFamily="49" charset="-122"/>
              </a:rPr>
              <a:t>7 </a:t>
            </a:r>
            <a:r>
              <a:rPr lang="en-US" altLang="zh-CN" sz="2400" b="1" dirty="0">
                <a:solidFill>
                  <a:srgbClr val="0000CC"/>
                </a:solidFill>
                <a:latin typeface="Times New Roman" panose="02020603050405020304" pitchFamily="18" charset="0"/>
                <a:ea typeface="FangSong_GB2312" panose="02010609030101010101" pitchFamily="49" charset="-122"/>
              </a:rPr>
              <a:t>=(3, 2) S</a:t>
            </a:r>
            <a:r>
              <a:rPr lang="en-US" altLang="zh-CN" sz="1600" b="1" dirty="0">
                <a:solidFill>
                  <a:srgbClr val="0000CC"/>
                </a:solidFill>
                <a:latin typeface="Times New Roman" panose="02020603050405020304" pitchFamily="18" charset="0"/>
                <a:ea typeface="FangSong_GB2312" panose="02010609030101010101" pitchFamily="49" charset="-122"/>
              </a:rPr>
              <a:t>8 </a:t>
            </a:r>
            <a:r>
              <a:rPr lang="en-US" altLang="zh-CN" sz="2400" b="1" dirty="0">
                <a:solidFill>
                  <a:srgbClr val="0000CC"/>
                </a:solidFill>
                <a:latin typeface="Times New Roman" panose="02020603050405020304" pitchFamily="18" charset="0"/>
                <a:ea typeface="FangSong_GB2312" panose="02010609030101010101" pitchFamily="49" charset="-122"/>
              </a:rPr>
              <a:t>=(3, 3) </a:t>
            </a:r>
            <a:endParaRPr lang="zh-CN" altLang="en-US" sz="2400" dirty="0"/>
          </a:p>
        </p:txBody>
      </p:sp>
      <p:sp>
        <p:nvSpPr>
          <p:cNvPr id="5" name="矩形 4"/>
          <p:cNvSpPr/>
          <p:nvPr/>
        </p:nvSpPr>
        <p:spPr>
          <a:xfrm>
            <a:off x="580103" y="3318949"/>
            <a:ext cx="6096000" cy="1938992"/>
          </a:xfrm>
          <a:prstGeom prst="rect">
            <a:avLst/>
          </a:prstGeom>
        </p:spPr>
        <p:txBody>
          <a:bodyPr>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初始状态集合</a:t>
            </a:r>
          </a:p>
          <a:p>
            <a:r>
              <a:rPr lang="en-US" altLang="zh-CN" sz="2400" b="1" dirty="0">
                <a:solidFill>
                  <a:srgbClr val="0000CC"/>
                </a:solidFill>
                <a:latin typeface="Times New Roman" panose="02020603050405020304" pitchFamily="18" charset="0"/>
                <a:ea typeface="FangSong_GB2312" panose="02010609030101010101" pitchFamily="49" charset="-122"/>
              </a:rPr>
              <a:t>	S={S</a:t>
            </a:r>
            <a:r>
              <a:rPr lang="en-US" altLang="zh-CN" sz="1400" b="1" dirty="0">
                <a:solidFill>
                  <a:srgbClr val="0000CC"/>
                </a:solidFill>
                <a:latin typeface="Times New Roman" panose="02020603050405020304" pitchFamily="18" charset="0"/>
                <a:ea typeface="FangSong_GB2312" panose="02010609030101010101" pitchFamily="49" charset="-122"/>
              </a:rPr>
              <a:t>0 </a:t>
            </a:r>
            <a:r>
              <a:rPr lang="en-US" altLang="zh-CN" sz="2400" b="1" dirty="0">
                <a:solidFill>
                  <a:srgbClr val="0000CC"/>
                </a:solidFill>
                <a:latin typeface="Times New Roman" panose="02020603050405020304" pitchFamily="18" charset="0"/>
                <a:ea typeface="FangSong_GB2312" panose="02010609030101010101" pitchFamily="49" charset="-122"/>
              </a:rPr>
              <a:t>}</a:t>
            </a:r>
            <a:endParaRPr lang="en-US" altLang="zh-CN" sz="2400" dirty="0">
              <a:solidFill>
                <a:srgbClr val="0000CC"/>
              </a:solidFill>
              <a:latin typeface="Times New Roman" panose="02020603050405020304" pitchFamily="18" charset="0"/>
              <a:ea typeface="FangSong_GB2312" panose="02010609030101010101" pitchFamily="49" charset="-122"/>
            </a:endParaRPr>
          </a:p>
          <a:p>
            <a:r>
              <a:rPr lang="zh-CN" altLang="en-US" sz="2400" dirty="0">
                <a:solidFill>
                  <a:srgbClr val="CC0000"/>
                </a:solidFill>
                <a:latin typeface="FangSong_GB2312" panose="02010609030101010101" pitchFamily="49" charset="-122"/>
                <a:ea typeface="FangSong_GB2312" panose="02010609030101010101" pitchFamily="49" charset="-122"/>
              </a:rPr>
              <a:t>目标状态集合</a:t>
            </a:r>
          </a:p>
          <a:p>
            <a:r>
              <a:rPr lang="en-US" altLang="zh-CN" sz="2400" b="1" dirty="0">
                <a:solidFill>
                  <a:srgbClr val="0000CC"/>
                </a:solidFill>
                <a:latin typeface="Times New Roman" panose="02020603050405020304" pitchFamily="18" charset="0"/>
                <a:ea typeface="FangSong_GB2312" panose="02010609030101010101" pitchFamily="49" charset="-122"/>
              </a:rPr>
              <a:t>	G={S</a:t>
            </a:r>
            <a:r>
              <a:rPr lang="en-US" altLang="zh-CN" sz="1400" b="1" dirty="0">
                <a:solidFill>
                  <a:srgbClr val="0000CC"/>
                </a:solidFill>
                <a:latin typeface="Times New Roman" panose="02020603050405020304" pitchFamily="18" charset="0"/>
                <a:ea typeface="FangSong_GB2312" panose="02010609030101010101" pitchFamily="49" charset="-122"/>
              </a:rPr>
              <a:t>4 </a:t>
            </a:r>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400" b="1" dirty="0">
                <a:solidFill>
                  <a:srgbClr val="0000CC"/>
                </a:solidFill>
                <a:latin typeface="Times New Roman" panose="02020603050405020304" pitchFamily="18" charset="0"/>
                <a:ea typeface="FangSong_GB2312" panose="02010609030101010101" pitchFamily="49" charset="-122"/>
              </a:rPr>
              <a:t>8 </a:t>
            </a:r>
            <a:r>
              <a:rPr lang="en-US" altLang="zh-CN" sz="2400" b="1" dirty="0">
                <a:solidFill>
                  <a:srgbClr val="0000CC"/>
                </a:solidFill>
                <a:latin typeface="Times New Roman" panose="02020603050405020304" pitchFamily="18" charset="0"/>
                <a:ea typeface="FangSong_GB2312" panose="02010609030101010101" pitchFamily="49" charset="-122"/>
              </a:rPr>
              <a:t>}</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75050"/>
            <a:r>
              <a:rPr lang="zh-CN" altLang="en-US" sz="2400" dirty="0">
                <a:solidFill>
                  <a:srgbClr val="0000CC"/>
                </a:solidFill>
                <a:latin typeface="FangSong_GB2312" panose="02010609030101010101" pitchFamily="49" charset="-122"/>
                <a:ea typeface="FangSong_GB2312" panose="02010609030101010101" pitchFamily="49" charset="-122"/>
              </a:rPr>
              <a:t>  初始状态</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400" b="1" dirty="0">
                <a:solidFill>
                  <a:srgbClr val="0000CC"/>
                </a:solidFill>
                <a:latin typeface="Times New Roman" panose="02020603050405020304" pitchFamily="18" charset="0"/>
                <a:ea typeface="FangSong_GB2312" panose="02010609030101010101" pitchFamily="49" charset="-122"/>
              </a:rPr>
              <a:t>0 </a:t>
            </a:r>
            <a:r>
              <a:rPr lang="zh-CN" altLang="en-US" sz="2400" dirty="0">
                <a:solidFill>
                  <a:srgbClr val="0000CC"/>
                </a:solidFill>
                <a:latin typeface="FangSong_GB2312" panose="02010609030101010101" pitchFamily="49" charset="-122"/>
                <a:ea typeface="FangSong_GB2312" panose="02010609030101010101" pitchFamily="49" charset="-122"/>
              </a:rPr>
              <a:t>和目标状态</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400" b="1" dirty="0">
                <a:solidFill>
                  <a:srgbClr val="0000CC"/>
                </a:solidFill>
                <a:latin typeface="Times New Roman" panose="02020603050405020304" pitchFamily="18" charset="0"/>
                <a:ea typeface="FangSong_GB2312" panose="02010609030101010101" pitchFamily="49" charset="-122"/>
              </a:rPr>
              <a:t>4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400" b="1" dirty="0">
                <a:solidFill>
                  <a:srgbClr val="0000CC"/>
                </a:solidFill>
                <a:latin typeface="Times New Roman" panose="02020603050405020304" pitchFamily="18" charset="0"/>
                <a:ea typeface="FangSong_GB2312" panose="02010609030101010101" pitchFamily="49" charset="-122"/>
              </a:rPr>
              <a:t>8 </a:t>
            </a:r>
            <a:r>
              <a:rPr lang="zh-CN" altLang="en-US" sz="2400" dirty="0">
                <a:solidFill>
                  <a:srgbClr val="0000CC"/>
                </a:solidFill>
                <a:latin typeface="FangSong_GB2312" panose="02010609030101010101" pitchFamily="49" charset="-122"/>
                <a:ea typeface="FangSong_GB2312" panose="02010609030101010101" pitchFamily="49" charset="-122"/>
              </a:rPr>
              <a:t>如下图</a:t>
            </a:r>
            <a:endParaRPr lang="zh-CN" altLang="en-US" sz="2000" dirty="0"/>
          </a:p>
        </p:txBody>
      </p:sp>
      <p:pic>
        <p:nvPicPr>
          <p:cNvPr id="8" name="图片 7"/>
          <p:cNvPicPr>
            <a:picLocks noChangeAspect="1"/>
          </p:cNvPicPr>
          <p:nvPr/>
        </p:nvPicPr>
        <p:blipFill>
          <a:blip r:embed="rId2"/>
          <a:stretch>
            <a:fillRect/>
          </a:stretch>
        </p:blipFill>
        <p:spPr>
          <a:xfrm>
            <a:off x="8154382" y="1986289"/>
            <a:ext cx="2753893" cy="2207730"/>
          </a:xfrm>
          <a:prstGeom prst="rect">
            <a:avLst/>
          </a:prstGeom>
        </p:spPr>
      </p:pic>
      <p:pic>
        <p:nvPicPr>
          <p:cNvPr id="9" name="图片 8"/>
          <p:cNvPicPr>
            <a:picLocks noChangeAspect="1"/>
          </p:cNvPicPr>
          <p:nvPr/>
        </p:nvPicPr>
        <p:blipFill>
          <a:blip r:embed="rId3"/>
          <a:stretch>
            <a:fillRect/>
          </a:stretch>
        </p:blipFill>
        <p:spPr>
          <a:xfrm>
            <a:off x="6791939" y="4194019"/>
            <a:ext cx="5301738" cy="2319986"/>
          </a:xfrm>
          <a:prstGeom prst="rect">
            <a:avLst/>
          </a:prstGeom>
        </p:spPr>
      </p:pic>
    </p:spTree>
    <p:extLst>
      <p:ext uri="{BB962C8B-B14F-4D97-AF65-F5344CB8AC3E}">
        <p14:creationId xmlns:p14="http://schemas.microsoft.com/office/powerpoint/2010/main" val="557953124"/>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4.4.2 </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广度优先搜索</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6" name="Rectangle 4"/>
          <p:cNvSpPr>
            <a:spLocks noChangeArrowheads="1"/>
          </p:cNvSpPr>
          <p:nvPr/>
        </p:nvSpPr>
        <p:spPr bwMode="auto">
          <a:xfrm>
            <a:off x="454378" y="1004582"/>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4620"/>
            <a:r>
              <a:rPr lang="zh-CN" altLang="en-US" sz="2000" b="0" dirty="0">
                <a:solidFill>
                  <a:srgbClr val="0000CC"/>
                </a:solidFill>
                <a:latin typeface="FangSong_GB2312" panose="02010609030101010101" pitchFamily="49" charset="-122"/>
                <a:ea typeface="FangSong_GB2312" panose="02010609030101010101" pitchFamily="49" charset="-122"/>
              </a:rPr>
              <a:t>  与</a:t>
            </a:r>
            <a:r>
              <a:rPr lang="en-US" altLang="zh-CN" sz="2000" dirty="0">
                <a:solidFill>
                  <a:srgbClr val="0000CC"/>
                </a:solidFill>
                <a:latin typeface="Times New Roman" panose="02020603050405020304" pitchFamily="18" charset="0"/>
                <a:ea typeface="FangSong_GB2312" panose="02010609030101010101" pitchFamily="49" charset="-122"/>
              </a:rPr>
              <a:t>/</a:t>
            </a:r>
            <a:r>
              <a:rPr lang="zh-CN" altLang="en-US" sz="2000" b="0" dirty="0">
                <a:solidFill>
                  <a:srgbClr val="0000CC"/>
                </a:solidFill>
                <a:latin typeface="FangSong_GB2312" panose="02010609030101010101" pitchFamily="49" charset="-122"/>
                <a:ea typeface="FangSong_GB2312" panose="02010609030101010101" pitchFamily="49" charset="-122"/>
              </a:rPr>
              <a:t>或树的广度优先搜索与状态空间的广度优先搜索的主要差别是，需要在搜索过程中需要多次调用可解标识过程或不可解标识过程。</a:t>
            </a:r>
          </a:p>
          <a:p>
            <a:r>
              <a:rPr lang="zh-CN" altLang="en-US" sz="2000" b="0" dirty="0">
                <a:solidFill>
                  <a:srgbClr val="A4001F"/>
                </a:solidFill>
                <a:latin typeface="FangSong_GB2312" panose="02010609030101010101" pitchFamily="49" charset="-122"/>
                <a:ea typeface="FangSong_GB2312" panose="02010609030101010101" pitchFamily="49" charset="-122"/>
              </a:rPr>
              <a:t>  其搜索算法如下：</a:t>
            </a:r>
          </a:p>
          <a:p>
            <a:pPr marR="84070"/>
            <a:r>
              <a:rPr lang="en-US" altLang="zh-CN" sz="2000" dirty="0">
                <a:solidFill>
                  <a:srgbClr val="0000CC"/>
                </a:solidFill>
                <a:latin typeface="Times New Roman" panose="02020603050405020304" pitchFamily="18" charset="0"/>
                <a:ea typeface="FangSong_GB2312" panose="02010609030101010101" pitchFamily="49" charset="-122"/>
              </a:rPr>
              <a:t>    (1)</a:t>
            </a:r>
            <a:r>
              <a:rPr lang="zh-CN" altLang="en-US" sz="2000" b="0" dirty="0">
                <a:solidFill>
                  <a:srgbClr val="0000CC"/>
                </a:solidFill>
                <a:latin typeface="FangSong_GB2312" panose="02010609030101010101" pitchFamily="49" charset="-122"/>
                <a:ea typeface="FangSong_GB2312" panose="02010609030101010101" pitchFamily="49" charset="-122"/>
              </a:rPr>
              <a:t>把初始节点</a:t>
            </a:r>
            <a:r>
              <a:rPr lang="en-US" altLang="zh-CN" sz="2000" dirty="0">
                <a:solidFill>
                  <a:srgbClr val="0000CC"/>
                </a:solidFill>
                <a:latin typeface="Times New Roman" panose="02020603050405020304" pitchFamily="18" charset="0"/>
                <a:ea typeface="FangSong_GB2312" panose="02010609030101010101" pitchFamily="49" charset="-122"/>
              </a:rPr>
              <a:t>S</a:t>
            </a:r>
            <a:r>
              <a:rPr lang="en-US" altLang="zh-CN" sz="1200" dirty="0">
                <a:solidFill>
                  <a:srgbClr val="0000CC"/>
                </a:solidFill>
                <a:latin typeface="Times New Roman" panose="02020603050405020304" pitchFamily="18" charset="0"/>
                <a:ea typeface="FangSong_GB2312" panose="02010609030101010101" pitchFamily="49" charset="-122"/>
              </a:rPr>
              <a:t>0 </a:t>
            </a:r>
            <a:r>
              <a:rPr lang="zh-CN" altLang="en-US" sz="2000" b="0" dirty="0">
                <a:solidFill>
                  <a:srgbClr val="0000CC"/>
                </a:solidFill>
                <a:latin typeface="FangSong_GB2312" panose="02010609030101010101" pitchFamily="49" charset="-122"/>
                <a:ea typeface="FangSong_GB2312" panose="02010609030101010101" pitchFamily="49" charset="-122"/>
              </a:rPr>
              <a:t>放入</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a:t>
            </a:r>
          </a:p>
          <a:p>
            <a:pPr marR="35000"/>
            <a:r>
              <a:rPr lang="en-US" altLang="zh-CN" sz="2000" dirty="0">
                <a:solidFill>
                  <a:srgbClr val="0000CC"/>
                </a:solidFill>
                <a:latin typeface="Times New Roman" panose="02020603050405020304" pitchFamily="18" charset="0"/>
                <a:ea typeface="FangSong_GB2312" panose="02010609030101010101" pitchFamily="49" charset="-122"/>
              </a:rPr>
              <a:t>    (2)</a:t>
            </a:r>
            <a:r>
              <a:rPr lang="zh-CN" altLang="en-US" sz="2000" b="0" dirty="0">
                <a:solidFill>
                  <a:srgbClr val="0000CC"/>
                </a:solidFill>
                <a:latin typeface="FangSong_GB2312" panose="02010609030101010101" pitchFamily="49" charset="-122"/>
                <a:ea typeface="FangSong_GB2312" panose="02010609030101010101" pitchFamily="49" charset="-122"/>
              </a:rPr>
              <a:t>把</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表的第一个节点取出放入</a:t>
            </a:r>
            <a:r>
              <a:rPr lang="en-US" altLang="zh-CN" sz="2000" dirty="0">
                <a:solidFill>
                  <a:srgbClr val="0000CC"/>
                </a:solidFill>
                <a:latin typeface="Times New Roman" panose="02020603050405020304" pitchFamily="18" charset="0"/>
                <a:ea typeface="FangSong_GB2312" panose="02010609030101010101" pitchFamily="49" charset="-122"/>
              </a:rPr>
              <a:t>Closed</a:t>
            </a:r>
            <a:r>
              <a:rPr lang="zh-CN" altLang="en-US" sz="2000" b="0" dirty="0">
                <a:solidFill>
                  <a:srgbClr val="0000CC"/>
                </a:solidFill>
                <a:latin typeface="FangSong_GB2312" panose="02010609030101010101" pitchFamily="49" charset="-122"/>
                <a:ea typeface="FangSong_GB2312" panose="02010609030101010101" pitchFamily="49" charset="-122"/>
              </a:rPr>
              <a:t>表，并记该节点为</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a:t>
            </a:r>
          </a:p>
          <a:p>
            <a:pPr marR="75550"/>
            <a:r>
              <a:rPr lang="en-US" altLang="zh-CN" sz="2000" dirty="0">
                <a:solidFill>
                  <a:srgbClr val="0000CC"/>
                </a:solidFill>
                <a:latin typeface="Times New Roman" panose="02020603050405020304" pitchFamily="18" charset="0"/>
                <a:ea typeface="FangSong_GB2312" panose="02010609030101010101" pitchFamily="49" charset="-122"/>
              </a:rPr>
              <a:t>    (3)</a:t>
            </a:r>
            <a:r>
              <a:rPr lang="zh-CN" altLang="en-US" sz="2000" b="0" dirty="0">
                <a:solidFill>
                  <a:srgbClr val="0000CC"/>
                </a:solidFill>
                <a:latin typeface="FangSong_GB2312" panose="02010609030101010101" pitchFamily="49" charset="-122"/>
                <a:ea typeface="FangSong_GB2312" panose="02010609030101010101" pitchFamily="49" charset="-122"/>
              </a:rPr>
              <a:t>如果节点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可扩展，则做下列工作：</a:t>
            </a:r>
          </a:p>
          <a:p>
            <a:pPr marR="5200"/>
            <a:r>
              <a:rPr lang="zh-CN" altLang="en-US" sz="2000" b="0" dirty="0">
                <a:solidFill>
                  <a:srgbClr val="0000CC"/>
                </a:solidFill>
                <a:latin typeface="FangSong_GB2312" panose="02010609030101010101" pitchFamily="49" charset="-122"/>
                <a:ea typeface="FangSong_GB2312" panose="02010609030101010101" pitchFamily="49" charset="-122"/>
              </a:rPr>
              <a:t>    ①扩展节点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，将其子节点放入</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表的尾部，并为每一个子节点设置指向父节点的指针；</a:t>
            </a:r>
          </a:p>
          <a:p>
            <a:pPr marR="4720"/>
            <a:r>
              <a:rPr lang="zh-CN" altLang="en-US" sz="2000" b="0" dirty="0">
                <a:solidFill>
                  <a:srgbClr val="0000CC"/>
                </a:solidFill>
                <a:latin typeface="FangSong_GB2312" panose="02010609030101010101" pitchFamily="49" charset="-122"/>
                <a:ea typeface="FangSong_GB2312" panose="02010609030101010101" pitchFamily="49" charset="-122"/>
              </a:rPr>
              <a:t>    ②考察这些子节点中有否</a:t>
            </a:r>
            <a:r>
              <a:rPr lang="zh-CN" altLang="en-US" sz="2000" b="0" dirty="0">
                <a:solidFill>
                  <a:srgbClr val="006300"/>
                </a:solidFill>
                <a:latin typeface="FangSong_GB2312" panose="02010609030101010101" pitchFamily="49" charset="-122"/>
                <a:ea typeface="FangSong_GB2312" panose="02010609030101010101" pitchFamily="49" charset="-122"/>
              </a:rPr>
              <a:t>终止节点</a:t>
            </a:r>
            <a:r>
              <a:rPr lang="zh-CN" altLang="en-US" sz="2000" b="0" dirty="0">
                <a:solidFill>
                  <a:srgbClr val="0000CC"/>
                </a:solidFill>
                <a:latin typeface="FangSong_GB2312" panose="02010609030101010101" pitchFamily="49" charset="-122"/>
                <a:ea typeface="FangSong_GB2312" panose="02010609030101010101" pitchFamily="49" charset="-122"/>
              </a:rPr>
              <a:t>。若有，则标记这些终止节点为可解节点，并用</a:t>
            </a:r>
            <a:r>
              <a:rPr lang="zh-CN" altLang="en-US" sz="2000" b="0" dirty="0">
                <a:solidFill>
                  <a:srgbClr val="006300"/>
                </a:solidFill>
                <a:latin typeface="FangSong_GB2312" panose="02010609030101010101" pitchFamily="49" charset="-122"/>
                <a:ea typeface="FangSong_GB2312" panose="02010609030101010101" pitchFamily="49" charset="-122"/>
              </a:rPr>
              <a:t>可解标记过程</a:t>
            </a:r>
            <a:r>
              <a:rPr lang="zh-CN" altLang="en-US" sz="2000" b="0" dirty="0">
                <a:solidFill>
                  <a:srgbClr val="0000CC"/>
                </a:solidFill>
                <a:latin typeface="FangSong_GB2312" panose="02010609030101010101" pitchFamily="49" charset="-122"/>
                <a:ea typeface="FangSong_GB2312" panose="02010609030101010101" pitchFamily="49" charset="-122"/>
              </a:rPr>
              <a:t>对其父节点及先辈节点中的可解节点进行标记。如果初始解节点</a:t>
            </a:r>
            <a:r>
              <a:rPr lang="en-US" altLang="zh-CN" sz="2000" dirty="0">
                <a:solidFill>
                  <a:srgbClr val="0000CC"/>
                </a:solidFill>
                <a:latin typeface="Times New Roman" panose="02020603050405020304" pitchFamily="18" charset="0"/>
                <a:ea typeface="FangSong_GB2312" panose="02010609030101010101" pitchFamily="49" charset="-122"/>
              </a:rPr>
              <a:t>S</a:t>
            </a:r>
            <a:r>
              <a:rPr lang="en-US" altLang="zh-CN" sz="1200" dirty="0">
                <a:solidFill>
                  <a:srgbClr val="0000CC"/>
                </a:solidFill>
                <a:latin typeface="Times New Roman" panose="02020603050405020304" pitchFamily="18" charset="0"/>
                <a:ea typeface="FangSong_GB2312" panose="02010609030101010101" pitchFamily="49" charset="-122"/>
              </a:rPr>
              <a:t>0 </a:t>
            </a:r>
            <a:r>
              <a:rPr lang="zh-CN" altLang="en-US" sz="2000" b="0" dirty="0">
                <a:solidFill>
                  <a:srgbClr val="0000CC"/>
                </a:solidFill>
                <a:latin typeface="FangSong_GB2312" panose="02010609030101010101" pitchFamily="49" charset="-122"/>
                <a:ea typeface="FangSong_GB2312" panose="02010609030101010101" pitchFamily="49" charset="-122"/>
              </a:rPr>
              <a:t>能够被标记为可解节点，就得到了解树，搜索成功，退出搜索过程；如果不能确定</a:t>
            </a:r>
            <a:r>
              <a:rPr lang="en-US" altLang="zh-CN" sz="2000" dirty="0">
                <a:solidFill>
                  <a:srgbClr val="0000CC"/>
                </a:solidFill>
                <a:latin typeface="Times New Roman" panose="02020603050405020304" pitchFamily="18" charset="0"/>
                <a:ea typeface="FangSong_GB2312" panose="02010609030101010101" pitchFamily="49" charset="-122"/>
              </a:rPr>
              <a:t>S</a:t>
            </a:r>
            <a:r>
              <a:rPr lang="en-US" altLang="zh-CN" sz="1200" dirty="0">
                <a:solidFill>
                  <a:srgbClr val="0000CC"/>
                </a:solidFill>
                <a:latin typeface="Times New Roman" panose="02020603050405020304" pitchFamily="18" charset="0"/>
                <a:ea typeface="FangSong_GB2312" panose="02010609030101010101" pitchFamily="49" charset="-122"/>
              </a:rPr>
              <a:t>0 </a:t>
            </a:r>
            <a:r>
              <a:rPr lang="zh-CN" altLang="en-US" sz="2000" b="0" dirty="0">
                <a:solidFill>
                  <a:srgbClr val="0000CC"/>
                </a:solidFill>
                <a:latin typeface="FangSong_GB2312" panose="02010609030101010101" pitchFamily="49" charset="-122"/>
                <a:ea typeface="FangSong_GB2312" panose="02010609030101010101" pitchFamily="49" charset="-122"/>
              </a:rPr>
              <a:t>为可解节点，则从</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表中删去</a:t>
            </a:r>
            <a:r>
              <a:rPr lang="zh-CN" altLang="en-US" sz="2000" b="0" dirty="0" smtClean="0">
                <a:solidFill>
                  <a:srgbClr val="0000CC"/>
                </a:solidFill>
                <a:latin typeface="FangSong_GB2312" panose="02010609030101010101" pitchFamily="49" charset="-122"/>
                <a:ea typeface="FangSong_GB2312" panose="02010609030101010101" pitchFamily="49" charset="-122"/>
              </a:rPr>
              <a:t>具有可</a:t>
            </a:r>
            <a:r>
              <a:rPr lang="zh-CN" altLang="en-US" sz="2000" b="0" dirty="0">
                <a:solidFill>
                  <a:srgbClr val="0000CC"/>
                </a:solidFill>
                <a:latin typeface="FangSong_GB2312" panose="02010609030101010101" pitchFamily="49" charset="-122"/>
                <a:ea typeface="FangSong_GB2312" panose="02010609030101010101" pitchFamily="49" charset="-122"/>
              </a:rPr>
              <a:t>解先辈的节点。</a:t>
            </a:r>
          </a:p>
          <a:p>
            <a:r>
              <a:rPr lang="zh-CN" altLang="en-US" sz="2000" b="0" dirty="0">
                <a:solidFill>
                  <a:srgbClr val="0000CC"/>
                </a:solidFill>
                <a:latin typeface="FangSong_GB2312" panose="02010609030101010101" pitchFamily="49" charset="-122"/>
                <a:ea typeface="FangSong_GB2312" panose="02010609030101010101" pitchFamily="49" charset="-122"/>
              </a:rPr>
              <a:t>    ③转第</a:t>
            </a:r>
            <a:r>
              <a:rPr lang="en-US" altLang="zh-CN" sz="2000" dirty="0">
                <a:solidFill>
                  <a:srgbClr val="0000CC"/>
                </a:solidFill>
                <a:latin typeface="Times New Roman" panose="02020603050405020304" pitchFamily="18" charset="0"/>
                <a:ea typeface="FangSong_GB2312" panose="02010609030101010101" pitchFamily="49" charset="-122"/>
              </a:rPr>
              <a:t>(2)</a:t>
            </a:r>
            <a:r>
              <a:rPr lang="zh-CN" altLang="en-US" sz="2000" b="0" dirty="0">
                <a:solidFill>
                  <a:srgbClr val="0000CC"/>
                </a:solidFill>
                <a:latin typeface="FangSong_GB2312" panose="02010609030101010101" pitchFamily="49" charset="-122"/>
                <a:ea typeface="FangSong_GB2312" panose="02010609030101010101" pitchFamily="49" charset="-122"/>
              </a:rPr>
              <a:t>步。</a:t>
            </a:r>
          </a:p>
          <a:p>
            <a:pPr marR="71020"/>
            <a:r>
              <a:rPr lang="en-US" altLang="zh-CN" sz="2000" dirty="0">
                <a:solidFill>
                  <a:srgbClr val="0000CC"/>
                </a:solidFill>
                <a:latin typeface="Times New Roman" panose="02020603050405020304" pitchFamily="18" charset="0"/>
                <a:ea typeface="FangSong_GB2312" panose="02010609030101010101" pitchFamily="49" charset="-122"/>
              </a:rPr>
              <a:t>    (4) </a:t>
            </a:r>
            <a:r>
              <a:rPr lang="zh-CN" altLang="en-US" sz="2000" b="0" dirty="0">
                <a:solidFill>
                  <a:srgbClr val="0000CC"/>
                </a:solidFill>
                <a:latin typeface="FangSong_GB2312" panose="02010609030101010101" pitchFamily="49" charset="-122"/>
                <a:ea typeface="FangSong_GB2312" panose="02010609030101010101" pitchFamily="49" charset="-122"/>
              </a:rPr>
              <a:t>如果节点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不可扩展，则作下列工作：</a:t>
            </a:r>
          </a:p>
          <a:p>
            <a:pPr marR="88820"/>
            <a:r>
              <a:rPr lang="zh-CN" altLang="en-US" sz="2000" b="0" dirty="0">
                <a:solidFill>
                  <a:srgbClr val="0000CC"/>
                </a:solidFill>
                <a:latin typeface="FangSong_GB2312" panose="02010609030101010101" pitchFamily="49" charset="-122"/>
                <a:ea typeface="FangSong_GB2312" panose="02010609030101010101" pitchFamily="49" charset="-122"/>
              </a:rPr>
              <a:t>    ① 标记节点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为</a:t>
            </a:r>
            <a:r>
              <a:rPr lang="zh-CN" altLang="en-US" sz="2000" b="0" dirty="0">
                <a:solidFill>
                  <a:srgbClr val="006300"/>
                </a:solidFill>
                <a:latin typeface="FangSong_GB2312" panose="02010609030101010101" pitchFamily="49" charset="-122"/>
                <a:ea typeface="FangSong_GB2312" panose="02010609030101010101" pitchFamily="49" charset="-122"/>
              </a:rPr>
              <a:t>不可解节点</a:t>
            </a:r>
            <a:r>
              <a:rPr lang="zh-CN" altLang="en-US" sz="2000" b="0" dirty="0">
                <a:solidFill>
                  <a:srgbClr val="0000CC"/>
                </a:solidFill>
                <a:latin typeface="FangSong_GB2312" panose="02010609030101010101" pitchFamily="49" charset="-122"/>
                <a:ea typeface="FangSong_GB2312" panose="02010609030101010101" pitchFamily="49" charset="-122"/>
              </a:rPr>
              <a:t>；</a:t>
            </a:r>
          </a:p>
          <a:p>
            <a:pPr marR="6020"/>
            <a:r>
              <a:rPr lang="zh-CN" altLang="en-US" sz="2000" b="0" dirty="0">
                <a:solidFill>
                  <a:srgbClr val="0000CC"/>
                </a:solidFill>
                <a:latin typeface="FangSong_GB2312" panose="02010609030101010101" pitchFamily="49" charset="-122"/>
                <a:ea typeface="FangSong_GB2312" panose="02010609030101010101" pitchFamily="49" charset="-122"/>
              </a:rPr>
              <a:t>    ②应用</a:t>
            </a:r>
            <a:r>
              <a:rPr lang="zh-CN" altLang="en-US" sz="2000" b="0" dirty="0">
                <a:solidFill>
                  <a:srgbClr val="006300"/>
                </a:solidFill>
                <a:latin typeface="FangSong_GB2312" panose="02010609030101010101" pitchFamily="49" charset="-122"/>
                <a:ea typeface="FangSong_GB2312" panose="02010609030101010101" pitchFamily="49" charset="-122"/>
              </a:rPr>
              <a:t>不可解标记过程</a:t>
            </a:r>
            <a:r>
              <a:rPr lang="zh-CN" altLang="en-US" sz="2000" b="0" dirty="0">
                <a:solidFill>
                  <a:srgbClr val="0000CC"/>
                </a:solidFill>
                <a:latin typeface="FangSong_GB2312" panose="02010609030101010101" pitchFamily="49" charset="-122"/>
                <a:ea typeface="FangSong_GB2312" panose="02010609030101010101" pitchFamily="49" charset="-122"/>
              </a:rPr>
              <a:t>对节点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的先辈中不可解解的节点进行标记。如果初始解节点</a:t>
            </a:r>
            <a:r>
              <a:rPr lang="en-US" altLang="zh-CN" sz="2000" dirty="0">
                <a:solidFill>
                  <a:srgbClr val="0000CC"/>
                </a:solidFill>
                <a:latin typeface="Times New Roman" panose="02020603050405020304" pitchFamily="18" charset="0"/>
                <a:ea typeface="FangSong_GB2312" panose="02010609030101010101" pitchFamily="49" charset="-122"/>
              </a:rPr>
              <a:t>S</a:t>
            </a:r>
            <a:r>
              <a:rPr lang="en-US" altLang="zh-CN" sz="1200" dirty="0">
                <a:solidFill>
                  <a:srgbClr val="0000CC"/>
                </a:solidFill>
                <a:latin typeface="Times New Roman" panose="02020603050405020304" pitchFamily="18" charset="0"/>
                <a:ea typeface="FangSong_GB2312" panose="02010609030101010101" pitchFamily="49" charset="-122"/>
              </a:rPr>
              <a:t>0 </a:t>
            </a:r>
            <a:r>
              <a:rPr lang="zh-CN" altLang="en-US" sz="2000" b="0" dirty="0">
                <a:solidFill>
                  <a:srgbClr val="0000CC"/>
                </a:solidFill>
                <a:latin typeface="FangSong_GB2312" panose="02010609030101010101" pitchFamily="49" charset="-122"/>
                <a:ea typeface="FangSong_GB2312" panose="02010609030101010101" pitchFamily="49" charset="-122"/>
              </a:rPr>
              <a:t>也被标记为不可解节点，则搜索失败，表明原始问题无解，退出搜索过程；如果不能确定</a:t>
            </a:r>
            <a:r>
              <a:rPr lang="en-US" altLang="zh-CN" sz="2000" dirty="0">
                <a:solidFill>
                  <a:srgbClr val="0000CC"/>
                </a:solidFill>
                <a:latin typeface="Times New Roman" panose="02020603050405020304" pitchFamily="18" charset="0"/>
                <a:ea typeface="FangSong_GB2312" panose="02010609030101010101" pitchFamily="49" charset="-122"/>
              </a:rPr>
              <a:t>S</a:t>
            </a:r>
            <a:r>
              <a:rPr lang="en-US" altLang="zh-CN" sz="1200" dirty="0">
                <a:solidFill>
                  <a:srgbClr val="0000CC"/>
                </a:solidFill>
                <a:latin typeface="Times New Roman" panose="02020603050405020304" pitchFamily="18" charset="0"/>
                <a:ea typeface="FangSong_GB2312" panose="02010609030101010101" pitchFamily="49" charset="-122"/>
              </a:rPr>
              <a:t>0 </a:t>
            </a:r>
            <a:r>
              <a:rPr lang="zh-CN" altLang="en-US" sz="2000" b="0" dirty="0">
                <a:solidFill>
                  <a:srgbClr val="0000CC"/>
                </a:solidFill>
                <a:latin typeface="FangSong_GB2312" panose="02010609030101010101" pitchFamily="49" charset="-122"/>
                <a:ea typeface="FangSong_GB2312" panose="02010609030101010101" pitchFamily="49" charset="-122"/>
              </a:rPr>
              <a:t>为不可解节点，则从</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表中删去具有不可解先辈的节点。</a:t>
            </a:r>
          </a:p>
          <a:p>
            <a:r>
              <a:rPr lang="zh-CN" altLang="en-US" sz="2000" b="0" dirty="0">
                <a:solidFill>
                  <a:srgbClr val="0000CC"/>
                </a:solidFill>
                <a:latin typeface="FangSong_GB2312" panose="02010609030101010101" pitchFamily="49" charset="-122"/>
                <a:ea typeface="FangSong_GB2312" panose="02010609030101010101" pitchFamily="49" charset="-122"/>
              </a:rPr>
              <a:t>    ③转第</a:t>
            </a:r>
            <a:r>
              <a:rPr lang="en-US" altLang="zh-CN" sz="2000" dirty="0">
                <a:solidFill>
                  <a:srgbClr val="0000CC"/>
                </a:solidFill>
                <a:latin typeface="Times New Roman" panose="02020603050405020304" pitchFamily="18" charset="0"/>
                <a:ea typeface="FangSong_GB2312" panose="02010609030101010101" pitchFamily="49" charset="-122"/>
              </a:rPr>
              <a:t>(2)</a:t>
            </a:r>
            <a:r>
              <a:rPr lang="zh-CN" altLang="en-US" sz="2000" b="0" dirty="0">
                <a:solidFill>
                  <a:srgbClr val="0000CC"/>
                </a:solidFill>
                <a:latin typeface="FangSong_GB2312" panose="02010609030101010101" pitchFamily="49" charset="-122"/>
                <a:ea typeface="FangSong_GB2312" panose="02010609030101010101" pitchFamily="49" charset="-122"/>
              </a:rPr>
              <a:t>步。</a:t>
            </a:r>
            <a:endParaRPr lang="zh-CN" altLang="en-US" sz="20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29844756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2"/>
          <p:cNvSpPr>
            <a:spLocks noChangeArrowheads="1"/>
          </p:cNvSpPr>
          <p:nvPr/>
        </p:nvSpPr>
        <p:spPr bwMode="auto">
          <a:xfrm>
            <a:off x="1244600" y="2978729"/>
            <a:ext cx="9702800"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Setp1: </a:t>
            </a:r>
            <a:r>
              <a:rPr kumimoji="1" lang="zh-CN" altLang="en-US" sz="2800" b="0" dirty="0">
                <a:solidFill>
                  <a:srgbClr val="000099"/>
                </a:solidFill>
                <a:latin typeface="等线" panose="02010600030101010101" pitchFamily="2" charset="-122"/>
                <a:ea typeface="等线" panose="02010600030101010101" pitchFamily="2" charset="-122"/>
              </a:rPr>
              <a:t>把初始节点</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放入</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表中；</a:t>
            </a:r>
          </a:p>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Setp2: </a:t>
            </a:r>
            <a:r>
              <a:rPr kumimoji="1" lang="zh-CN" altLang="en-US" sz="2800" b="0" dirty="0">
                <a:solidFill>
                  <a:srgbClr val="000099"/>
                </a:solidFill>
                <a:latin typeface="等线" panose="02010600030101010101" pitchFamily="2" charset="-122"/>
                <a:ea typeface="等线" panose="02010600030101010101" pitchFamily="2" charset="-122"/>
              </a:rPr>
              <a:t>把</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表的第一个节点取出放入</a:t>
            </a:r>
            <a:r>
              <a:rPr kumimoji="1" lang="en-US" altLang="zh-CN" sz="2800" b="0" dirty="0">
                <a:solidFill>
                  <a:srgbClr val="000099"/>
                </a:solidFill>
                <a:latin typeface="等线" panose="02010600030101010101" pitchFamily="2" charset="-122"/>
                <a:ea typeface="等线" panose="02010600030101010101" pitchFamily="2" charset="-122"/>
              </a:rPr>
              <a:t>Closed</a:t>
            </a:r>
            <a:r>
              <a:rPr kumimoji="1" lang="zh-CN" altLang="en-US" sz="2800" b="0" dirty="0">
                <a:solidFill>
                  <a:srgbClr val="000099"/>
                </a:solidFill>
                <a:latin typeface="等线" panose="02010600030101010101" pitchFamily="2" charset="-122"/>
                <a:ea typeface="等线" panose="02010600030101010101" pitchFamily="2" charset="-122"/>
              </a:rPr>
              <a:t>表中，并记该节点为节点</a:t>
            </a:r>
            <a:r>
              <a:rPr kumimoji="1" lang="en-US" altLang="zh-CN" sz="2800" b="0" dirty="0">
                <a:solidFill>
                  <a:srgbClr val="000099"/>
                </a:solidFill>
                <a:latin typeface="等线" panose="02010600030101010101" pitchFamily="2" charset="-122"/>
                <a:ea typeface="等线" panose="02010600030101010101" pitchFamily="2" charset="-122"/>
              </a:rPr>
              <a:t>n</a:t>
            </a:r>
            <a:r>
              <a:rPr kumimoji="1" lang="zh-CN" altLang="en-US" sz="2800" b="0" dirty="0">
                <a:solidFill>
                  <a:srgbClr val="000099"/>
                </a:solidFill>
                <a:latin typeface="等线" panose="02010600030101010101" pitchFamily="2" charset="-122"/>
                <a:ea typeface="等线" panose="02010600030101010101" pitchFamily="2" charset="-122"/>
              </a:rPr>
              <a:t>；</a:t>
            </a:r>
          </a:p>
        </p:txBody>
      </p:sp>
      <p:sp>
        <p:nvSpPr>
          <p:cNvPr id="7" name="矩形 6"/>
          <p:cNvSpPr/>
          <p:nvPr/>
        </p:nvSpPr>
        <p:spPr>
          <a:xfrm>
            <a:off x="1244600" y="2001243"/>
            <a:ext cx="7366119" cy="576055"/>
          </a:xfrm>
          <a:prstGeom prst="rect">
            <a:avLst/>
          </a:prstGeom>
        </p:spPr>
        <p:txBody>
          <a:bodyPr wrap="none">
            <a:spAutoFit/>
          </a:bodyPr>
          <a:lstStyle/>
          <a:p>
            <a:pPr lvl="0">
              <a:lnSpc>
                <a:spcPct val="120000"/>
              </a:lnSpc>
              <a:spcBef>
                <a:spcPct val="30000"/>
              </a:spcBef>
            </a:pPr>
            <a:r>
              <a:rPr kumimoji="1" lang="zh-CN" altLang="en-US" sz="2800" dirty="0">
                <a:solidFill>
                  <a:srgbClr val="000099"/>
                </a:solidFill>
                <a:latin typeface="等线" panose="02010600030101010101" pitchFamily="2" charset="-122"/>
                <a:ea typeface="等线" panose="02010600030101010101" pitchFamily="2" charset="-122"/>
              </a:rPr>
              <a:t>与状态空间的广度优先搜索类似。步骤如下：</a:t>
            </a:r>
          </a:p>
        </p:txBody>
      </p:sp>
      <p:sp>
        <p:nvSpPr>
          <p:cNvPr id="6" name="Rectangle 3"/>
          <p:cNvSpPr txBox="1">
            <a:spLocks/>
          </p:cNvSpPr>
          <p:nvPr/>
        </p:nvSpPr>
        <p:spPr bwMode="auto">
          <a:xfrm>
            <a:off x="499245" y="808932"/>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4.4.2 </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广度优先搜索</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Tree>
    <p:extLst>
      <p:ext uri="{BB962C8B-B14F-4D97-AF65-F5344CB8AC3E}">
        <p14:creationId xmlns:p14="http://schemas.microsoft.com/office/powerpoint/2010/main" val="865703969"/>
      </p:ext>
    </p:extLst>
  </p:cSld>
  <p:clrMapOvr>
    <a:masterClrMapping/>
  </p:clrMapOvr>
  <mc:AlternateContent xmlns:mc="http://schemas.openxmlformats.org/markup-compatibility/2006" xmlns:p14="http://schemas.microsoft.com/office/powerpoint/2010/main">
    <mc:Choice Requires="p14">
      <p:transition spd="slow" p14:dur="2000" advTm="3920"/>
    </mc:Choice>
    <mc:Fallback xmlns="">
      <p:transition spd="slow" advTm="392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08AEF8F4-7DA2-4012-A4C5-8ADFF43DE274}" type="slidenum">
              <a:rPr lang="en-US" altLang="zh-CN" sz="1600">
                <a:solidFill>
                  <a:srgbClr val="003399"/>
                </a:solidFill>
                <a:latin typeface="Times New Roman" panose="02020603050405020304" pitchFamily="18" charset="0"/>
                <a:ea typeface="宋体" panose="02010600030101010101" pitchFamily="2" charset="-122"/>
              </a:rPr>
              <a:pPr eaLnBrk="1" hangingPunct="1"/>
              <a:t>112</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19811"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Step 3:  </a:t>
            </a:r>
            <a:r>
              <a:rPr kumimoji="1" lang="zh-CN" altLang="en-US" sz="2800" b="0" dirty="0">
                <a:solidFill>
                  <a:srgbClr val="000099"/>
                </a:solidFill>
                <a:latin typeface="等线" panose="02010600030101010101" pitchFamily="2" charset="-122"/>
                <a:ea typeface="等线" panose="02010600030101010101" pitchFamily="2" charset="-122"/>
              </a:rPr>
              <a:t>若节点</a:t>
            </a:r>
            <a:r>
              <a:rPr kumimoji="1" lang="en-US" altLang="zh-CN" sz="2800" b="0" dirty="0">
                <a:solidFill>
                  <a:srgbClr val="000099"/>
                </a:solidFill>
                <a:latin typeface="等线" panose="02010600030101010101" pitchFamily="2" charset="-122"/>
                <a:ea typeface="等线" panose="02010600030101010101" pitchFamily="2" charset="-122"/>
              </a:rPr>
              <a:t>n</a:t>
            </a:r>
            <a:r>
              <a:rPr kumimoji="1" lang="zh-CN" altLang="en-US" sz="2800" b="0" dirty="0">
                <a:solidFill>
                  <a:srgbClr val="000099"/>
                </a:solidFill>
                <a:latin typeface="等线" panose="02010600030101010101" pitchFamily="2" charset="-122"/>
                <a:ea typeface="等线" panose="02010600030101010101" pitchFamily="2" charset="-122"/>
              </a:rPr>
              <a:t>可扩展，则做下列工作：</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①扩展节点</a:t>
            </a:r>
            <a:r>
              <a:rPr kumimoji="1" lang="en-US" altLang="zh-CN" sz="2800" b="0" dirty="0">
                <a:solidFill>
                  <a:srgbClr val="000099"/>
                </a:solidFill>
                <a:latin typeface="等线" panose="02010600030101010101" pitchFamily="2" charset="-122"/>
                <a:ea typeface="等线" panose="02010600030101010101" pitchFamily="2" charset="-122"/>
              </a:rPr>
              <a:t>n </a:t>
            </a:r>
            <a:r>
              <a:rPr kumimoji="1" lang="zh-CN" altLang="en-US" sz="2800" b="0" dirty="0">
                <a:solidFill>
                  <a:srgbClr val="000099"/>
                </a:solidFill>
                <a:latin typeface="等线" panose="02010600030101010101" pitchFamily="2" charset="-122"/>
                <a:ea typeface="等线" panose="02010600030101010101" pitchFamily="2" charset="-122"/>
              </a:rPr>
              <a:t>，将其子节点放入</a:t>
            </a:r>
            <a:r>
              <a:rPr kumimoji="1" lang="en-US" altLang="zh-CN" sz="2800" b="0" dirty="0">
                <a:solidFill>
                  <a:srgbClr val="FF0000"/>
                </a:solidFill>
                <a:latin typeface="等线" panose="02010600030101010101" pitchFamily="2" charset="-122"/>
                <a:ea typeface="等线" panose="02010600030101010101" pitchFamily="2" charset="-122"/>
              </a:rPr>
              <a:t>Open</a:t>
            </a:r>
            <a:r>
              <a:rPr kumimoji="1" lang="zh-CN" altLang="en-US" sz="2800" b="0" dirty="0">
                <a:solidFill>
                  <a:srgbClr val="FF0000"/>
                </a:solidFill>
                <a:latin typeface="等线" panose="02010600030101010101" pitchFamily="2" charset="-122"/>
                <a:ea typeface="等线" panose="02010600030101010101" pitchFamily="2" charset="-122"/>
              </a:rPr>
              <a:t>表的尾部</a:t>
            </a:r>
            <a:r>
              <a:rPr kumimoji="1" lang="zh-CN" altLang="en-US" sz="2800" b="0" dirty="0">
                <a:solidFill>
                  <a:srgbClr val="000099"/>
                </a:solidFill>
                <a:latin typeface="等线" panose="02010600030101010101" pitchFamily="2" charset="-122"/>
                <a:ea typeface="等线" panose="02010600030101010101" pitchFamily="2" charset="-122"/>
              </a:rPr>
              <a:t>，并为每一个子节点设置指向父节点的指针；</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②考察这些子节点是否有</a:t>
            </a:r>
            <a:r>
              <a:rPr kumimoji="1" lang="zh-CN" altLang="en-US" sz="2800" b="0" dirty="0">
                <a:solidFill>
                  <a:srgbClr val="FF0000"/>
                </a:solidFill>
                <a:latin typeface="等线" panose="02010600030101010101" pitchFamily="2" charset="-122"/>
                <a:ea typeface="等线" panose="02010600030101010101" pitchFamily="2" charset="-122"/>
              </a:rPr>
              <a:t>终止节点</a:t>
            </a:r>
            <a:r>
              <a:rPr kumimoji="1" lang="zh-CN" altLang="en-US" sz="2800" b="0" dirty="0">
                <a:solidFill>
                  <a:srgbClr val="000099"/>
                </a:solidFill>
                <a:latin typeface="等线" panose="02010600030101010101" pitchFamily="2" charset="-122"/>
                <a:ea typeface="等线" panose="02010600030101010101" pitchFamily="2" charset="-122"/>
              </a:rPr>
              <a:t>。若有，则标记这些终止节点为可解节点，并用</a:t>
            </a:r>
            <a:r>
              <a:rPr kumimoji="1" lang="zh-CN" altLang="en-US" sz="2800" b="0" dirty="0">
                <a:solidFill>
                  <a:srgbClr val="FF0000"/>
                </a:solidFill>
                <a:latin typeface="等线" panose="02010600030101010101" pitchFamily="2" charset="-122"/>
                <a:ea typeface="等线" panose="02010600030101010101" pitchFamily="2" charset="-122"/>
              </a:rPr>
              <a:t>可解标记过程</a:t>
            </a:r>
            <a:r>
              <a:rPr kumimoji="1" lang="zh-CN" altLang="en-US" sz="2800" b="0" dirty="0">
                <a:solidFill>
                  <a:srgbClr val="000099"/>
                </a:solidFill>
                <a:latin typeface="等线" panose="02010600030101010101" pitchFamily="2" charset="-122"/>
                <a:ea typeface="等线" panose="02010600030101010101" pitchFamily="2" charset="-122"/>
              </a:rPr>
              <a:t>对其父节点或先辈节点中可解节点进行标记。如初始节点</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被标记为可解节点，得到解树，成功退出。如不能确定</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为可解节点，则从</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表中删除具有可解先辈的节点；</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③转</a:t>
            </a:r>
            <a:r>
              <a:rPr kumimoji="1" lang="en-US" altLang="zh-CN" sz="2800" b="0" dirty="0">
                <a:solidFill>
                  <a:srgbClr val="000099"/>
                </a:solidFill>
                <a:latin typeface="等线" panose="02010600030101010101" pitchFamily="2" charset="-122"/>
                <a:ea typeface="等线" panose="02010600030101010101" pitchFamily="2" charset="-122"/>
              </a:rPr>
              <a:t>Step 2</a:t>
            </a:r>
            <a:endParaRPr kumimoji="1" lang="zh-CN" altLang="en-US" sz="2800" b="0" dirty="0">
              <a:solidFill>
                <a:srgbClr val="0000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1712104"/>
      </p:ext>
    </p:extLst>
  </p:cSld>
  <p:clrMapOvr>
    <a:masterClrMapping/>
  </p:clrMapOvr>
  <mc:AlternateContent xmlns:mc="http://schemas.openxmlformats.org/markup-compatibility/2006" xmlns:p14="http://schemas.microsoft.com/office/powerpoint/2010/main">
    <mc:Choice Requires="p14">
      <p:transition spd="slow" p14:dur="2000" advTm="2133"/>
    </mc:Choice>
    <mc:Fallback xmlns="">
      <p:transition spd="slow" advTm="2133"/>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F9077D89-ED47-4F57-8903-9ECE42E84C9F}" type="slidenum">
              <a:rPr lang="en-US" altLang="zh-CN" sz="1600">
                <a:solidFill>
                  <a:srgbClr val="003399"/>
                </a:solidFill>
                <a:latin typeface="Times New Roman" panose="02020603050405020304" pitchFamily="18" charset="0"/>
                <a:ea typeface="宋体" panose="02010600030101010101" pitchFamily="2" charset="-122"/>
              </a:rPr>
              <a:pPr eaLnBrk="1" hangingPunct="1"/>
              <a:t>113</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Step 4: </a:t>
            </a:r>
            <a:r>
              <a:rPr kumimoji="1" lang="zh-CN" altLang="en-US" sz="2800" b="0" dirty="0">
                <a:solidFill>
                  <a:srgbClr val="000099"/>
                </a:solidFill>
                <a:latin typeface="等线" panose="02010600030101010101" pitchFamily="2" charset="-122"/>
                <a:ea typeface="等线" panose="02010600030101010101" pitchFamily="2" charset="-122"/>
              </a:rPr>
              <a:t>如果节点</a:t>
            </a:r>
            <a:r>
              <a:rPr kumimoji="1" lang="zh-CN" altLang="en-US" sz="2800" b="0" dirty="0">
                <a:solidFill>
                  <a:srgbClr val="FF0000"/>
                </a:solidFill>
                <a:latin typeface="等线" panose="02010600030101010101" pitchFamily="2" charset="-122"/>
                <a:ea typeface="等线" panose="02010600030101010101" pitchFamily="2" charset="-122"/>
              </a:rPr>
              <a:t>不可扩展</a:t>
            </a:r>
            <a:r>
              <a:rPr kumimoji="1" lang="zh-CN" altLang="en-US" sz="2800" b="0" dirty="0">
                <a:solidFill>
                  <a:srgbClr val="000099"/>
                </a:solidFill>
                <a:latin typeface="等线" panose="02010600030101010101" pitchFamily="2" charset="-122"/>
                <a:ea typeface="等线" panose="02010600030101010101" pitchFamily="2" charset="-122"/>
              </a:rPr>
              <a:t>，则做下列工作：</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①标记节点</a:t>
            </a:r>
            <a:r>
              <a:rPr kumimoji="1" lang="en-US" altLang="zh-CN" sz="2800" b="0" dirty="0">
                <a:solidFill>
                  <a:srgbClr val="000099"/>
                </a:solidFill>
                <a:latin typeface="等线" panose="02010600030101010101" pitchFamily="2" charset="-122"/>
                <a:ea typeface="等线" panose="02010600030101010101" pitchFamily="2" charset="-122"/>
              </a:rPr>
              <a:t>n </a:t>
            </a:r>
            <a:r>
              <a:rPr kumimoji="1" lang="zh-CN" altLang="en-US" sz="2800" b="0" dirty="0">
                <a:solidFill>
                  <a:srgbClr val="000099"/>
                </a:solidFill>
                <a:latin typeface="等线" panose="02010600030101010101" pitchFamily="2" charset="-122"/>
                <a:ea typeface="等线" panose="02010600030101010101" pitchFamily="2" charset="-122"/>
              </a:rPr>
              <a:t>为</a:t>
            </a:r>
            <a:r>
              <a:rPr kumimoji="1" lang="zh-CN" altLang="en-US" sz="2800" b="0" dirty="0">
                <a:solidFill>
                  <a:srgbClr val="FF0000"/>
                </a:solidFill>
                <a:latin typeface="等线" panose="02010600030101010101" pitchFamily="2" charset="-122"/>
                <a:ea typeface="等线" panose="02010600030101010101" pitchFamily="2" charset="-122"/>
              </a:rPr>
              <a:t>不可解节点</a:t>
            </a:r>
            <a:r>
              <a:rPr kumimoji="1" lang="zh-CN" altLang="en-US" sz="2800" b="0" dirty="0">
                <a:solidFill>
                  <a:srgbClr val="000099"/>
                </a:solidFill>
                <a:latin typeface="等线" panose="02010600030101010101" pitchFamily="2" charset="-122"/>
                <a:ea typeface="等线" panose="02010600030101010101" pitchFamily="2" charset="-122"/>
              </a:rPr>
              <a:t>；</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②用</a:t>
            </a:r>
            <a:r>
              <a:rPr kumimoji="1" lang="zh-CN" altLang="en-US" sz="2800" b="0" dirty="0">
                <a:solidFill>
                  <a:srgbClr val="FF0000"/>
                </a:solidFill>
                <a:latin typeface="等线" panose="02010600030101010101" pitchFamily="2" charset="-122"/>
                <a:ea typeface="等线" panose="02010600030101010101" pitchFamily="2" charset="-122"/>
              </a:rPr>
              <a:t>不可解标记过程</a:t>
            </a:r>
            <a:r>
              <a:rPr kumimoji="1" lang="zh-CN" altLang="en-US" sz="2800" b="0" dirty="0">
                <a:solidFill>
                  <a:srgbClr val="000099"/>
                </a:solidFill>
                <a:latin typeface="等线" panose="02010600030101010101" pitchFamily="2" charset="-122"/>
                <a:ea typeface="等线" panose="02010600030101010101" pitchFamily="2" charset="-122"/>
              </a:rPr>
              <a:t>对节点</a:t>
            </a:r>
            <a:r>
              <a:rPr kumimoji="1" lang="en-US" altLang="zh-CN" sz="2800" b="0" dirty="0">
                <a:solidFill>
                  <a:srgbClr val="000099"/>
                </a:solidFill>
                <a:latin typeface="等线" panose="02010600030101010101" pitchFamily="2" charset="-122"/>
                <a:ea typeface="等线" panose="02010600030101010101" pitchFamily="2" charset="-122"/>
              </a:rPr>
              <a:t>n</a:t>
            </a:r>
            <a:r>
              <a:rPr kumimoji="1" lang="zh-CN" altLang="en-US" sz="2800" b="0" dirty="0">
                <a:solidFill>
                  <a:srgbClr val="000099"/>
                </a:solidFill>
                <a:latin typeface="等线" panose="02010600030101010101" pitchFamily="2" charset="-122"/>
                <a:ea typeface="等线" panose="02010600030101010101" pitchFamily="2" charset="-122"/>
              </a:rPr>
              <a:t>的先辈节点中不可解节点进行标记。如初始节点</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被标记为不可解节点，原问题无解而失败退出。如不能确定</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为不可解节点，则从</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表中删除具有不可解先辈的节点；</a:t>
            </a:r>
          </a:p>
          <a:p>
            <a:pPr lvl="1"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③转</a:t>
            </a:r>
            <a:r>
              <a:rPr kumimoji="1" lang="en-US" altLang="zh-CN" sz="2800" b="0" dirty="0">
                <a:solidFill>
                  <a:srgbClr val="000099"/>
                </a:solidFill>
                <a:latin typeface="等线" panose="02010600030101010101" pitchFamily="2" charset="-122"/>
                <a:ea typeface="等线" panose="02010600030101010101" pitchFamily="2" charset="-122"/>
              </a:rPr>
              <a:t>Step 2</a:t>
            </a:r>
            <a:endParaRPr kumimoji="1" lang="zh-CN" altLang="en-US" sz="2800" b="0" dirty="0">
              <a:solidFill>
                <a:srgbClr val="0000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94092088"/>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A3FCA3A4-C314-4DEC-90CD-EE8B8DE24914}" type="slidenum">
              <a:rPr lang="en-US" altLang="zh-CN" sz="1600">
                <a:solidFill>
                  <a:srgbClr val="003399"/>
                </a:solidFill>
                <a:latin typeface="Times New Roman" panose="02020603050405020304" pitchFamily="18" charset="0"/>
                <a:ea typeface="宋体" panose="02010600030101010101" pitchFamily="2" charset="-122"/>
              </a:rPr>
              <a:pPr eaLnBrk="1" hangingPunct="1"/>
              <a:t>114</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1859" name="Rectangle 2"/>
          <p:cNvSpPr>
            <a:spLocks noGrp="1"/>
          </p:cNvSpPr>
          <p:nvPr>
            <p:ph type="title"/>
          </p:nvPr>
        </p:nvSpPr>
        <p:spPr>
          <a:xfrm>
            <a:off x="419894" y="254797"/>
            <a:ext cx="10841038" cy="1531936"/>
          </a:xfrm>
        </p:spPr>
        <p:txBody>
          <a:bodyPr>
            <a:normAutofit/>
          </a:bodyPr>
          <a:lstStyle/>
          <a:p>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例</a:t>
            </a:r>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与或树广度优先搜索：</a:t>
            </a:r>
            <a:r>
              <a:rPr lang="en-US" altLang="zh-CN" sz="2800" dirty="0">
                <a:solidFill>
                  <a:srgbClr val="009900"/>
                </a:solidFill>
                <a:ea typeface="黑体" panose="02010609060101010101" pitchFamily="49" charset="-122"/>
              </a:rPr>
              <a:t/>
            </a:r>
            <a:br>
              <a:rPr lang="en-US" altLang="zh-CN" sz="2800" dirty="0">
                <a:solidFill>
                  <a:srgbClr val="009900"/>
                </a:solidFill>
                <a:ea typeface="黑体" panose="02010609060101010101" pitchFamily="49" charset="-122"/>
              </a:rPr>
            </a:br>
            <a:r>
              <a:rPr lang="zh-CN" altLang="en-US" sz="2800" dirty="0">
                <a:solidFill>
                  <a:srgbClr val="000099"/>
                </a:solidFill>
                <a:ea typeface="黑体" panose="02010609060101010101" pitchFamily="49" charset="-122"/>
              </a:rPr>
              <a:t>设有下图所示的与或树，节点按标注顺序进行扩展，</a:t>
            </a:r>
            <a:r>
              <a:rPr lang="zh-CN" altLang="en-US" sz="2800" dirty="0" smtClean="0">
                <a:solidFill>
                  <a:srgbClr val="000099"/>
                </a:solidFill>
                <a:ea typeface="黑体" panose="02010609060101010101" pitchFamily="49" charset="-122"/>
              </a:rPr>
              <a:t>其中</a:t>
            </a:r>
            <a:r>
              <a:rPr lang="zh-CN" altLang="en-US" sz="2800" dirty="0">
                <a:solidFill>
                  <a:srgbClr val="000099"/>
                </a:solidFill>
                <a:ea typeface="黑体" panose="02010609060101010101" pitchFamily="49" charset="-122"/>
              </a:rPr>
              <a:t>标</a:t>
            </a:r>
            <a:r>
              <a:rPr lang="zh-CN" altLang="en-US" sz="2800" dirty="0" smtClean="0">
                <a:solidFill>
                  <a:srgbClr val="000099"/>
                </a:solidFill>
                <a:ea typeface="黑体" panose="02010609060101010101" pitchFamily="49" charset="-122"/>
              </a:rPr>
              <a:t>有</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1</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2</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3</a:t>
            </a:r>
            <a:r>
              <a:rPr lang="zh-CN" altLang="en-US" sz="2800" dirty="0">
                <a:solidFill>
                  <a:srgbClr val="000099"/>
                </a:solidFill>
                <a:ea typeface="黑体" panose="02010609060101010101" pitchFamily="49" charset="-122"/>
              </a:rPr>
              <a:t>的节点是终止节点，</a:t>
            </a:r>
            <a:r>
              <a:rPr lang="en-US" altLang="zh-CN" sz="2800" dirty="0">
                <a:solidFill>
                  <a:srgbClr val="000099"/>
                </a:solidFill>
                <a:ea typeface="黑体" panose="02010609060101010101" pitchFamily="49" charset="-122"/>
              </a:rPr>
              <a:t>A</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B</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C</a:t>
            </a:r>
            <a:r>
              <a:rPr lang="zh-CN" altLang="en-US" sz="2800" dirty="0">
                <a:solidFill>
                  <a:srgbClr val="000099"/>
                </a:solidFill>
                <a:ea typeface="黑体" panose="02010609060101010101" pitchFamily="49" charset="-122"/>
              </a:rPr>
              <a:t>为不可解的端节点。</a:t>
            </a:r>
          </a:p>
        </p:txBody>
      </p:sp>
      <p:pic>
        <p:nvPicPr>
          <p:cNvPr id="2" name="图片 1"/>
          <p:cNvPicPr>
            <a:picLocks noChangeAspect="1"/>
          </p:cNvPicPr>
          <p:nvPr/>
        </p:nvPicPr>
        <p:blipFill>
          <a:blip r:embed="rId2"/>
          <a:stretch>
            <a:fillRect/>
          </a:stretch>
        </p:blipFill>
        <p:spPr>
          <a:xfrm>
            <a:off x="2613819" y="2087562"/>
            <a:ext cx="6667500" cy="3543300"/>
          </a:xfrm>
          <a:prstGeom prst="rect">
            <a:avLst/>
          </a:prstGeom>
        </p:spPr>
      </p:pic>
      <p:pic>
        <p:nvPicPr>
          <p:cNvPr id="3" name="图片 2"/>
          <p:cNvPicPr>
            <a:picLocks noChangeAspect="1"/>
          </p:cNvPicPr>
          <p:nvPr/>
        </p:nvPicPr>
        <p:blipFill>
          <a:blip r:embed="rId3"/>
          <a:stretch>
            <a:fillRect/>
          </a:stretch>
        </p:blipFill>
        <p:spPr>
          <a:xfrm>
            <a:off x="2613819" y="2087562"/>
            <a:ext cx="6686550" cy="3543300"/>
          </a:xfrm>
          <a:prstGeom prst="rect">
            <a:avLst/>
          </a:prstGeom>
        </p:spPr>
      </p:pic>
      <p:pic>
        <p:nvPicPr>
          <p:cNvPr id="4" name="图片 3"/>
          <p:cNvPicPr>
            <a:picLocks noChangeAspect="1"/>
          </p:cNvPicPr>
          <p:nvPr/>
        </p:nvPicPr>
        <p:blipFill>
          <a:blip r:embed="rId4"/>
          <a:stretch>
            <a:fillRect/>
          </a:stretch>
        </p:blipFill>
        <p:spPr>
          <a:xfrm>
            <a:off x="2604294" y="2087562"/>
            <a:ext cx="6705600" cy="3543300"/>
          </a:xfrm>
          <a:prstGeom prst="rect">
            <a:avLst/>
          </a:prstGeom>
        </p:spPr>
      </p:pic>
      <p:pic>
        <p:nvPicPr>
          <p:cNvPr id="5" name="图片 4"/>
          <p:cNvPicPr>
            <a:picLocks noChangeAspect="1"/>
          </p:cNvPicPr>
          <p:nvPr/>
        </p:nvPicPr>
        <p:blipFill>
          <a:blip r:embed="rId5"/>
          <a:stretch>
            <a:fillRect/>
          </a:stretch>
        </p:blipFill>
        <p:spPr>
          <a:xfrm>
            <a:off x="2630488" y="2087562"/>
            <a:ext cx="6677025" cy="3543300"/>
          </a:xfrm>
          <a:prstGeom prst="rect">
            <a:avLst/>
          </a:prstGeom>
        </p:spPr>
      </p:pic>
      <p:pic>
        <p:nvPicPr>
          <p:cNvPr id="6" name="图片 5"/>
          <p:cNvPicPr>
            <a:picLocks noChangeAspect="1"/>
          </p:cNvPicPr>
          <p:nvPr/>
        </p:nvPicPr>
        <p:blipFill>
          <a:blip r:embed="rId6"/>
          <a:stretch>
            <a:fillRect/>
          </a:stretch>
        </p:blipFill>
        <p:spPr>
          <a:xfrm>
            <a:off x="2624933" y="2078037"/>
            <a:ext cx="6686550" cy="3562350"/>
          </a:xfrm>
          <a:prstGeom prst="rect">
            <a:avLst/>
          </a:prstGeom>
        </p:spPr>
      </p:pic>
      <p:pic>
        <p:nvPicPr>
          <p:cNvPr id="17" name="图片 16"/>
          <p:cNvPicPr>
            <a:picLocks noChangeAspect="1"/>
          </p:cNvPicPr>
          <p:nvPr/>
        </p:nvPicPr>
        <p:blipFill>
          <a:blip r:embed="rId7"/>
          <a:stretch>
            <a:fillRect/>
          </a:stretch>
        </p:blipFill>
        <p:spPr>
          <a:xfrm>
            <a:off x="2637513" y="2031999"/>
            <a:ext cx="6693018" cy="3594101"/>
          </a:xfrm>
          <a:prstGeom prst="rect">
            <a:avLst/>
          </a:prstGeom>
        </p:spPr>
      </p:pic>
      <p:pic>
        <p:nvPicPr>
          <p:cNvPr id="7" name="图片 6"/>
          <p:cNvPicPr>
            <a:picLocks noChangeAspect="1"/>
          </p:cNvPicPr>
          <p:nvPr/>
        </p:nvPicPr>
        <p:blipFill>
          <a:blip r:embed="rId8"/>
          <a:stretch>
            <a:fillRect/>
          </a:stretch>
        </p:blipFill>
        <p:spPr>
          <a:xfrm>
            <a:off x="2615407" y="2078037"/>
            <a:ext cx="6677025" cy="3562350"/>
          </a:xfrm>
          <a:prstGeom prst="rect">
            <a:avLst/>
          </a:prstGeom>
        </p:spPr>
      </p:pic>
      <p:pic>
        <p:nvPicPr>
          <p:cNvPr id="8" name="图片 7"/>
          <p:cNvPicPr>
            <a:picLocks noChangeAspect="1"/>
          </p:cNvPicPr>
          <p:nvPr/>
        </p:nvPicPr>
        <p:blipFill>
          <a:blip r:embed="rId9"/>
          <a:stretch>
            <a:fillRect/>
          </a:stretch>
        </p:blipFill>
        <p:spPr>
          <a:xfrm>
            <a:off x="2618581" y="2092325"/>
            <a:ext cx="6677025" cy="3533775"/>
          </a:xfrm>
          <a:prstGeom prst="rect">
            <a:avLst/>
          </a:prstGeom>
        </p:spPr>
      </p:pic>
      <p:pic>
        <p:nvPicPr>
          <p:cNvPr id="9" name="图片 8"/>
          <p:cNvPicPr>
            <a:picLocks noChangeAspect="1"/>
          </p:cNvPicPr>
          <p:nvPr/>
        </p:nvPicPr>
        <p:blipFill>
          <a:blip r:embed="rId10"/>
          <a:stretch>
            <a:fillRect/>
          </a:stretch>
        </p:blipFill>
        <p:spPr>
          <a:xfrm>
            <a:off x="2643188" y="2092325"/>
            <a:ext cx="6677025" cy="3533775"/>
          </a:xfrm>
          <a:prstGeom prst="rect">
            <a:avLst/>
          </a:prstGeom>
        </p:spPr>
      </p:pic>
      <p:pic>
        <p:nvPicPr>
          <p:cNvPr id="10" name="图片 9"/>
          <p:cNvPicPr>
            <a:picLocks noChangeAspect="1"/>
          </p:cNvPicPr>
          <p:nvPr/>
        </p:nvPicPr>
        <p:blipFill>
          <a:blip r:embed="rId11"/>
          <a:stretch>
            <a:fillRect/>
          </a:stretch>
        </p:blipFill>
        <p:spPr>
          <a:xfrm>
            <a:off x="2628899" y="2087562"/>
            <a:ext cx="6677025" cy="3543300"/>
          </a:xfrm>
          <a:prstGeom prst="rect">
            <a:avLst/>
          </a:prstGeom>
        </p:spPr>
      </p:pic>
      <p:pic>
        <p:nvPicPr>
          <p:cNvPr id="11" name="图片 10"/>
          <p:cNvPicPr>
            <a:picLocks noChangeAspect="1"/>
          </p:cNvPicPr>
          <p:nvPr/>
        </p:nvPicPr>
        <p:blipFill>
          <a:blip r:embed="rId12"/>
          <a:stretch>
            <a:fillRect/>
          </a:stretch>
        </p:blipFill>
        <p:spPr>
          <a:xfrm>
            <a:off x="2616996" y="2087562"/>
            <a:ext cx="6677025" cy="3543300"/>
          </a:xfrm>
          <a:prstGeom prst="rect">
            <a:avLst/>
          </a:prstGeom>
        </p:spPr>
      </p:pic>
      <p:pic>
        <p:nvPicPr>
          <p:cNvPr id="12" name="图片 11"/>
          <p:cNvPicPr>
            <a:picLocks noChangeAspect="1"/>
          </p:cNvPicPr>
          <p:nvPr/>
        </p:nvPicPr>
        <p:blipFill>
          <a:blip r:embed="rId13"/>
          <a:stretch>
            <a:fillRect/>
          </a:stretch>
        </p:blipFill>
        <p:spPr>
          <a:xfrm>
            <a:off x="2629694" y="2082800"/>
            <a:ext cx="6677025" cy="3552825"/>
          </a:xfrm>
          <a:prstGeom prst="rect">
            <a:avLst/>
          </a:prstGeom>
        </p:spPr>
      </p:pic>
      <p:pic>
        <p:nvPicPr>
          <p:cNvPr id="13" name="图片 12"/>
          <p:cNvPicPr>
            <a:picLocks noChangeAspect="1"/>
          </p:cNvPicPr>
          <p:nvPr/>
        </p:nvPicPr>
        <p:blipFill>
          <a:blip r:embed="rId14"/>
          <a:stretch>
            <a:fillRect/>
          </a:stretch>
        </p:blipFill>
        <p:spPr>
          <a:xfrm>
            <a:off x="2613025" y="2082800"/>
            <a:ext cx="6686550" cy="3552825"/>
          </a:xfrm>
          <a:prstGeom prst="rect">
            <a:avLst/>
          </a:prstGeom>
        </p:spPr>
      </p:pic>
      <p:pic>
        <p:nvPicPr>
          <p:cNvPr id="14" name="图片 13"/>
          <p:cNvPicPr>
            <a:picLocks noChangeAspect="1"/>
          </p:cNvPicPr>
          <p:nvPr/>
        </p:nvPicPr>
        <p:blipFill>
          <a:blip r:embed="rId15"/>
          <a:stretch>
            <a:fillRect/>
          </a:stretch>
        </p:blipFill>
        <p:spPr>
          <a:xfrm>
            <a:off x="2626519" y="2078037"/>
            <a:ext cx="6686550" cy="3562350"/>
          </a:xfrm>
          <a:prstGeom prst="rect">
            <a:avLst/>
          </a:prstGeom>
        </p:spPr>
      </p:pic>
      <p:pic>
        <p:nvPicPr>
          <p:cNvPr id="15" name="图片 14"/>
          <p:cNvPicPr>
            <a:picLocks noChangeAspect="1"/>
          </p:cNvPicPr>
          <p:nvPr/>
        </p:nvPicPr>
        <p:blipFill>
          <a:blip r:embed="rId16"/>
          <a:stretch>
            <a:fillRect/>
          </a:stretch>
        </p:blipFill>
        <p:spPr>
          <a:xfrm>
            <a:off x="2625725" y="2097087"/>
            <a:ext cx="6686550" cy="3524250"/>
          </a:xfrm>
          <a:prstGeom prst="rect">
            <a:avLst/>
          </a:prstGeom>
        </p:spPr>
      </p:pic>
      <p:pic>
        <p:nvPicPr>
          <p:cNvPr id="16" name="图片 15"/>
          <p:cNvPicPr>
            <a:picLocks noChangeAspect="1"/>
          </p:cNvPicPr>
          <p:nvPr/>
        </p:nvPicPr>
        <p:blipFill>
          <a:blip r:embed="rId17"/>
          <a:stretch>
            <a:fillRect/>
          </a:stretch>
        </p:blipFill>
        <p:spPr>
          <a:xfrm>
            <a:off x="2467373" y="1863725"/>
            <a:ext cx="7200900" cy="3990975"/>
          </a:xfrm>
          <a:prstGeom prst="rect">
            <a:avLst/>
          </a:prstGeom>
        </p:spPr>
      </p:pic>
    </p:spTree>
    <p:extLst>
      <p:ext uri="{BB962C8B-B14F-4D97-AF65-F5344CB8AC3E}">
        <p14:creationId xmlns:p14="http://schemas.microsoft.com/office/powerpoint/2010/main" val="169987713"/>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1"/>
          <p:cNvSpPr>
            <a:spLocks noGrp="1"/>
          </p:cNvSpPr>
          <p:nvPr>
            <p:ph type="title"/>
          </p:nvPr>
        </p:nvSpPr>
        <p:spPr>
          <a:xfrm>
            <a:off x="420688" y="508794"/>
            <a:ext cx="8229600" cy="649288"/>
          </a:xfrm>
        </p:spPr>
        <p:txBody>
          <a:bodyPr/>
          <a:lstStyle/>
          <a:p>
            <a:pPr eaLnBrk="1" hangingPunct="1">
              <a:defRPr/>
            </a:pPr>
            <a:r>
              <a:rPr lang="en-US" altLang="zh-CN" sz="2800" dirty="0">
                <a:solidFill>
                  <a:srgbClr val="000099"/>
                </a:solidFill>
                <a:latin typeface="黑体" pitchFamily="2" charset="-122"/>
                <a:ea typeface="黑体" pitchFamily="2" charset="-122"/>
              </a:rPr>
              <a:t>4.4.2  </a:t>
            </a:r>
            <a:r>
              <a:rPr lang="zh-CN" altLang="en-US" sz="2800" dirty="0">
                <a:solidFill>
                  <a:srgbClr val="000099"/>
                </a:solidFill>
                <a:latin typeface="黑体" pitchFamily="2" charset="-122"/>
                <a:ea typeface="黑体" pitchFamily="2" charset="-122"/>
              </a:rPr>
              <a:t>与或树的深度优先搜索</a:t>
            </a:r>
          </a:p>
        </p:txBody>
      </p:sp>
      <p:sp>
        <p:nvSpPr>
          <p:cNvPr id="6" name="矩形 5"/>
          <p:cNvSpPr/>
          <p:nvPr/>
        </p:nvSpPr>
        <p:spPr>
          <a:xfrm>
            <a:off x="698500" y="1475582"/>
            <a:ext cx="10642600" cy="1815882"/>
          </a:xfrm>
          <a:prstGeom prst="rect">
            <a:avLst/>
          </a:prstGeom>
        </p:spPr>
        <p:txBody>
          <a:bodyPr wrap="square">
            <a:spAutoFit/>
          </a:bodyPr>
          <a:lstStyle/>
          <a:p>
            <a:r>
              <a:rPr lang="zh-CN" altLang="en-US" sz="2800" dirty="0">
                <a:solidFill>
                  <a:srgbClr val="0000FF"/>
                </a:solidFill>
                <a:latin typeface="GBK-Song62"/>
              </a:rPr>
              <a:t>    与广度优先搜索主要区别在于</a:t>
            </a:r>
            <a:r>
              <a:rPr lang="en-US" altLang="zh-CN" sz="2800" dirty="0">
                <a:solidFill>
                  <a:srgbClr val="0000FF"/>
                </a:solidFill>
                <a:latin typeface="GBK-Song62"/>
              </a:rPr>
              <a:t>Open</a:t>
            </a:r>
            <a:r>
              <a:rPr lang="zh-CN" altLang="en-US" sz="2800" dirty="0">
                <a:solidFill>
                  <a:srgbClr val="0000FF"/>
                </a:solidFill>
                <a:latin typeface="GBK-Song62"/>
              </a:rPr>
              <a:t>表中节点的</a:t>
            </a:r>
            <a:r>
              <a:rPr lang="zh-CN" altLang="en-US" sz="2800" dirty="0">
                <a:solidFill>
                  <a:srgbClr val="FF0000"/>
                </a:solidFill>
                <a:latin typeface="GBK-Song62"/>
              </a:rPr>
              <a:t>排列顺序不同。</a:t>
            </a:r>
            <a:r>
              <a:rPr lang="zh-CN" altLang="en-US" sz="2800" dirty="0">
                <a:solidFill>
                  <a:srgbClr val="0000FF"/>
                </a:solidFill>
                <a:latin typeface="GBK-Song62"/>
              </a:rPr>
              <a:t>在扩展节点时，与或树的深度优先搜索深度总是把刚生成的节点放在</a:t>
            </a:r>
            <a:r>
              <a:rPr lang="en-US" altLang="zh-CN" sz="2800" dirty="0">
                <a:solidFill>
                  <a:srgbClr val="FF0000"/>
                </a:solidFill>
                <a:latin typeface="GBK-Song62"/>
              </a:rPr>
              <a:t>Open</a:t>
            </a:r>
            <a:r>
              <a:rPr lang="zh-CN" altLang="en-US" sz="2800" dirty="0">
                <a:solidFill>
                  <a:srgbClr val="FF0000"/>
                </a:solidFill>
                <a:latin typeface="GBK-Song62"/>
              </a:rPr>
              <a:t>表的首部</a:t>
            </a:r>
            <a:r>
              <a:rPr lang="zh-CN" altLang="en-US" sz="2800" dirty="0">
                <a:solidFill>
                  <a:srgbClr val="0000FF"/>
                </a:solidFill>
                <a:latin typeface="GBK-Song62"/>
              </a:rPr>
              <a:t>。同状态空间的深度优先搜索类似，与或树的深度优先搜索也可以带有深度限制</a:t>
            </a:r>
            <a:r>
              <a:rPr lang="en-US" altLang="zh-CN" sz="2800" dirty="0" err="1">
                <a:solidFill>
                  <a:srgbClr val="0000FF"/>
                </a:solidFill>
                <a:latin typeface="GBK-Song62"/>
              </a:rPr>
              <a:t>d</a:t>
            </a:r>
            <a:r>
              <a:rPr lang="en-US" altLang="zh-CN" sz="2800" baseline="-25000" dirty="0" err="1">
                <a:solidFill>
                  <a:srgbClr val="0000FF"/>
                </a:solidFill>
                <a:latin typeface="GBK-Song62"/>
              </a:rPr>
              <a:t>m</a:t>
            </a:r>
            <a:r>
              <a:rPr lang="zh-CN" altLang="en-US" sz="2800" dirty="0">
                <a:solidFill>
                  <a:srgbClr val="0000FF"/>
                </a:solidFill>
                <a:latin typeface="GBK-Song62"/>
              </a:rPr>
              <a:t>，其搜索步骤如下：</a:t>
            </a:r>
          </a:p>
        </p:txBody>
      </p:sp>
      <p:sp>
        <p:nvSpPr>
          <p:cNvPr id="7" name="Rectangle 42"/>
          <p:cNvSpPr>
            <a:spLocks noChangeArrowheads="1"/>
          </p:cNvSpPr>
          <p:nvPr/>
        </p:nvSpPr>
        <p:spPr bwMode="auto">
          <a:xfrm>
            <a:off x="1028700" y="3608964"/>
            <a:ext cx="9702800" cy="30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Step 1: </a:t>
            </a:r>
            <a:r>
              <a:rPr kumimoji="1" lang="zh-CN" altLang="en-US" sz="2800" b="0" dirty="0">
                <a:solidFill>
                  <a:srgbClr val="000099"/>
                </a:solidFill>
                <a:latin typeface="等线" panose="02010600030101010101" pitchFamily="2" charset="-122"/>
                <a:ea typeface="等线" panose="02010600030101010101" pitchFamily="2" charset="-122"/>
              </a:rPr>
              <a:t>把初始节点</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放入</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表中；</a:t>
            </a:r>
          </a:p>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Step 2: </a:t>
            </a:r>
            <a:r>
              <a:rPr kumimoji="1" lang="zh-CN" altLang="en-US" sz="2800" b="0" dirty="0">
                <a:solidFill>
                  <a:srgbClr val="000099"/>
                </a:solidFill>
                <a:latin typeface="等线" panose="02010600030101010101" pitchFamily="2" charset="-122"/>
                <a:ea typeface="等线" panose="02010600030101010101" pitchFamily="2" charset="-122"/>
              </a:rPr>
              <a:t>把</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表的第一个节点取出放入</a:t>
            </a:r>
            <a:r>
              <a:rPr kumimoji="1" lang="en-US" altLang="zh-CN" sz="2800" b="0" dirty="0">
                <a:solidFill>
                  <a:srgbClr val="000099"/>
                </a:solidFill>
                <a:latin typeface="等线" panose="02010600030101010101" pitchFamily="2" charset="-122"/>
                <a:ea typeface="等线" panose="02010600030101010101" pitchFamily="2" charset="-122"/>
              </a:rPr>
              <a:t>Closed</a:t>
            </a:r>
            <a:r>
              <a:rPr kumimoji="1" lang="zh-CN" altLang="en-US" sz="2800" b="0" dirty="0">
                <a:solidFill>
                  <a:srgbClr val="000099"/>
                </a:solidFill>
                <a:latin typeface="等线" panose="02010600030101010101" pitchFamily="2" charset="-122"/>
                <a:ea typeface="等线" panose="02010600030101010101" pitchFamily="2" charset="-122"/>
              </a:rPr>
              <a:t>表中，并记该节点为节点</a:t>
            </a:r>
            <a:r>
              <a:rPr kumimoji="1" lang="en-US" altLang="zh-CN" sz="2800" b="0" dirty="0">
                <a:solidFill>
                  <a:srgbClr val="000099"/>
                </a:solidFill>
                <a:latin typeface="等线" panose="02010600030101010101" pitchFamily="2" charset="-122"/>
                <a:ea typeface="等线" panose="02010600030101010101" pitchFamily="2" charset="-122"/>
              </a:rPr>
              <a:t>n</a:t>
            </a:r>
            <a:r>
              <a:rPr kumimoji="1" lang="zh-CN" altLang="en-US" sz="2800" b="0" dirty="0">
                <a:solidFill>
                  <a:srgbClr val="000099"/>
                </a:solidFill>
                <a:latin typeface="等线" panose="02010600030101010101" pitchFamily="2" charset="-122"/>
                <a:ea typeface="等线" panose="02010600030101010101" pitchFamily="2" charset="-122"/>
              </a:rPr>
              <a:t>；</a:t>
            </a:r>
            <a:endParaRPr kumimoji="1" lang="en-US" altLang="zh-CN" sz="2800" b="0" dirty="0">
              <a:solidFill>
                <a:srgbClr val="000099"/>
              </a:solidFill>
              <a:latin typeface="等线" panose="02010600030101010101" pitchFamily="2" charset="-122"/>
              <a:ea typeface="等线" panose="02010600030101010101" pitchFamily="2" charset="-122"/>
            </a:endParaRPr>
          </a:p>
          <a:p>
            <a:pPr eaLnBrk="1" hangingPunct="1">
              <a:lnSpc>
                <a:spcPct val="120000"/>
              </a:lnSpc>
              <a:spcBef>
                <a:spcPct val="30000"/>
              </a:spcBef>
            </a:pPr>
            <a:r>
              <a:rPr kumimoji="1" lang="en-US" altLang="zh-CN" sz="2800" b="0" dirty="0">
                <a:solidFill>
                  <a:srgbClr val="FF0000"/>
                </a:solidFill>
                <a:latin typeface="等线" panose="02010600030101010101" pitchFamily="2" charset="-122"/>
                <a:ea typeface="等线" panose="02010600030101010101" pitchFamily="2" charset="-122"/>
              </a:rPr>
              <a:t>Step 3:</a:t>
            </a:r>
            <a:r>
              <a:rPr kumimoji="1" lang="zh-CN" altLang="en-US" sz="2800" b="0" dirty="0">
                <a:solidFill>
                  <a:srgbClr val="FF0000"/>
                </a:solidFill>
                <a:latin typeface="等线" panose="02010600030101010101" pitchFamily="2" charset="-122"/>
                <a:ea typeface="等线" panose="02010600030101010101" pitchFamily="2" charset="-122"/>
              </a:rPr>
              <a:t>如果节点</a:t>
            </a:r>
            <a:r>
              <a:rPr kumimoji="1" lang="en-US" altLang="zh-CN" sz="2800" b="0" dirty="0">
                <a:solidFill>
                  <a:srgbClr val="FF0000"/>
                </a:solidFill>
                <a:latin typeface="等线" panose="02010600030101010101" pitchFamily="2" charset="-122"/>
                <a:ea typeface="等线" panose="02010600030101010101" pitchFamily="2" charset="-122"/>
              </a:rPr>
              <a:t>n</a:t>
            </a:r>
            <a:r>
              <a:rPr kumimoji="1" lang="zh-CN" altLang="en-US" sz="2800" b="0" dirty="0">
                <a:solidFill>
                  <a:srgbClr val="FF0000"/>
                </a:solidFill>
                <a:latin typeface="等线" panose="02010600030101010101" pitchFamily="2" charset="-122"/>
                <a:ea typeface="等线" panose="02010600030101010101" pitchFamily="2" charset="-122"/>
              </a:rPr>
              <a:t>的深度等于</a:t>
            </a:r>
            <a:r>
              <a:rPr kumimoji="1" lang="en-US" altLang="zh-CN" sz="2800" b="0" dirty="0" err="1">
                <a:solidFill>
                  <a:srgbClr val="FF0000"/>
                </a:solidFill>
                <a:latin typeface="等线" panose="02010600030101010101" pitchFamily="2" charset="-122"/>
                <a:ea typeface="等线" panose="02010600030101010101" pitchFamily="2" charset="-122"/>
              </a:rPr>
              <a:t>d</a:t>
            </a:r>
            <a:r>
              <a:rPr kumimoji="1" lang="en-US" altLang="zh-CN" sz="2800" b="0" baseline="-25000" dirty="0" err="1">
                <a:solidFill>
                  <a:srgbClr val="FF0000"/>
                </a:solidFill>
                <a:latin typeface="等线" panose="02010600030101010101" pitchFamily="2" charset="-122"/>
                <a:ea typeface="等线" panose="02010600030101010101" pitchFamily="2" charset="-122"/>
              </a:rPr>
              <a:t>m</a:t>
            </a:r>
            <a:r>
              <a:rPr kumimoji="1" lang="zh-CN" altLang="en-US" sz="2800" b="0" dirty="0">
                <a:solidFill>
                  <a:srgbClr val="FF0000"/>
                </a:solidFill>
                <a:latin typeface="等线" panose="02010600030101010101" pitchFamily="2" charset="-122"/>
                <a:ea typeface="等线" panose="02010600030101010101" pitchFamily="2" charset="-122"/>
              </a:rPr>
              <a:t>，则转</a:t>
            </a:r>
            <a:r>
              <a:rPr kumimoji="1" lang="en-US" altLang="zh-CN" sz="2800" b="0" dirty="0">
                <a:solidFill>
                  <a:srgbClr val="FF0000"/>
                </a:solidFill>
                <a:latin typeface="等线" panose="02010600030101010101" pitchFamily="2" charset="-122"/>
                <a:ea typeface="等线" panose="02010600030101010101" pitchFamily="2" charset="-122"/>
              </a:rPr>
              <a:t>Step5</a:t>
            </a:r>
            <a:r>
              <a:rPr kumimoji="1" lang="zh-CN" altLang="en-US" sz="2800" b="0" dirty="0">
                <a:solidFill>
                  <a:srgbClr val="FF0000"/>
                </a:solidFill>
                <a:latin typeface="等线" panose="02010600030101010101" pitchFamily="2" charset="-122"/>
                <a:ea typeface="等线" panose="02010600030101010101" pitchFamily="2" charset="-122"/>
              </a:rPr>
              <a:t>的第①点；</a:t>
            </a:r>
          </a:p>
          <a:p>
            <a:pPr algn="l" eaLnBrk="1" hangingPunct="1">
              <a:lnSpc>
                <a:spcPct val="120000"/>
              </a:lnSpc>
              <a:spcBef>
                <a:spcPct val="30000"/>
              </a:spcBef>
            </a:pPr>
            <a:endParaRPr kumimoji="1" lang="zh-CN" altLang="en-US" sz="2800" dirty="0">
              <a:solidFill>
                <a:schemeClr val="tx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28668530"/>
      </p:ext>
    </p:extLst>
  </p:cSld>
  <p:clrMapOvr>
    <a:masterClrMapping/>
  </p:clrMapOvr>
  <mc:AlternateContent xmlns:mc="http://schemas.openxmlformats.org/markup-compatibility/2006" xmlns:p14="http://schemas.microsoft.com/office/powerpoint/2010/main">
    <mc:Choice Requires="p14">
      <p:transition spd="slow" p14:dur="2000" advTm="876"/>
    </mc:Choice>
    <mc:Fallback xmlns="">
      <p:transition spd="slow" advTm="876"/>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Step 4:  </a:t>
            </a:r>
            <a:r>
              <a:rPr kumimoji="1" lang="zh-CN" altLang="en-US" sz="2800" b="0" dirty="0">
                <a:solidFill>
                  <a:srgbClr val="000099"/>
                </a:solidFill>
                <a:latin typeface="等线" panose="02010600030101010101" pitchFamily="2" charset="-122"/>
                <a:ea typeface="等线" panose="02010600030101010101" pitchFamily="2" charset="-122"/>
              </a:rPr>
              <a:t>若节点</a:t>
            </a:r>
            <a:r>
              <a:rPr kumimoji="1" lang="en-US" altLang="zh-CN" sz="2800" b="0" dirty="0">
                <a:solidFill>
                  <a:srgbClr val="000099"/>
                </a:solidFill>
                <a:latin typeface="等线" panose="02010600030101010101" pitchFamily="2" charset="-122"/>
                <a:ea typeface="等线" panose="02010600030101010101" pitchFamily="2" charset="-122"/>
              </a:rPr>
              <a:t>n</a:t>
            </a:r>
            <a:r>
              <a:rPr kumimoji="1" lang="zh-CN" altLang="en-US" sz="2800" b="0" dirty="0">
                <a:solidFill>
                  <a:srgbClr val="000099"/>
                </a:solidFill>
                <a:latin typeface="等线" panose="02010600030101010101" pitchFamily="2" charset="-122"/>
                <a:ea typeface="等线" panose="02010600030101010101" pitchFamily="2" charset="-122"/>
              </a:rPr>
              <a:t>可扩展，则做下列工作：</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①扩展节点</a:t>
            </a:r>
            <a:r>
              <a:rPr kumimoji="1" lang="en-US" altLang="zh-CN" sz="2800" b="0" dirty="0">
                <a:solidFill>
                  <a:srgbClr val="000099"/>
                </a:solidFill>
                <a:latin typeface="等线" panose="02010600030101010101" pitchFamily="2" charset="-122"/>
                <a:ea typeface="等线" panose="02010600030101010101" pitchFamily="2" charset="-122"/>
              </a:rPr>
              <a:t>n </a:t>
            </a:r>
            <a:r>
              <a:rPr kumimoji="1" lang="zh-CN" altLang="en-US" sz="2800" b="0" dirty="0">
                <a:solidFill>
                  <a:srgbClr val="000099"/>
                </a:solidFill>
                <a:latin typeface="等线" panose="02010600030101010101" pitchFamily="2" charset="-122"/>
                <a:ea typeface="等线" panose="02010600030101010101" pitchFamily="2" charset="-122"/>
              </a:rPr>
              <a:t>，将其子节点放入</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表的</a:t>
            </a:r>
            <a:r>
              <a:rPr kumimoji="1" lang="zh-CN" altLang="en-US" sz="2800" b="0" dirty="0">
                <a:solidFill>
                  <a:srgbClr val="FF0000"/>
                </a:solidFill>
                <a:latin typeface="等线" panose="02010600030101010101" pitchFamily="2" charset="-122"/>
                <a:ea typeface="等线" panose="02010600030101010101" pitchFamily="2" charset="-122"/>
              </a:rPr>
              <a:t>首部</a:t>
            </a:r>
            <a:r>
              <a:rPr kumimoji="1" lang="zh-CN" altLang="en-US" sz="2800" b="0" dirty="0">
                <a:solidFill>
                  <a:srgbClr val="000099"/>
                </a:solidFill>
                <a:latin typeface="等线" panose="02010600030101010101" pitchFamily="2" charset="-122"/>
                <a:ea typeface="等线" panose="02010600030101010101" pitchFamily="2" charset="-122"/>
              </a:rPr>
              <a:t>，并为每一个子节点设置指向父节点的指针；</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②考察这些子节点是否有</a:t>
            </a:r>
            <a:r>
              <a:rPr kumimoji="1" lang="zh-CN" altLang="en-US" sz="2800" b="0" dirty="0">
                <a:solidFill>
                  <a:srgbClr val="FF0000"/>
                </a:solidFill>
                <a:latin typeface="等线" panose="02010600030101010101" pitchFamily="2" charset="-122"/>
                <a:ea typeface="等线" panose="02010600030101010101" pitchFamily="2" charset="-122"/>
              </a:rPr>
              <a:t>终止节点</a:t>
            </a:r>
            <a:r>
              <a:rPr kumimoji="1" lang="zh-CN" altLang="en-US" sz="2800" b="0" dirty="0">
                <a:solidFill>
                  <a:srgbClr val="000099"/>
                </a:solidFill>
                <a:latin typeface="等线" panose="02010600030101010101" pitchFamily="2" charset="-122"/>
                <a:ea typeface="等线" panose="02010600030101010101" pitchFamily="2" charset="-122"/>
              </a:rPr>
              <a:t>。若有，则标记这些终止节点为可解节点，并用</a:t>
            </a:r>
            <a:r>
              <a:rPr kumimoji="1" lang="zh-CN" altLang="en-US" sz="2800" b="0" dirty="0">
                <a:solidFill>
                  <a:srgbClr val="FF0000"/>
                </a:solidFill>
                <a:latin typeface="等线" panose="02010600030101010101" pitchFamily="2" charset="-122"/>
                <a:ea typeface="等线" panose="02010600030101010101" pitchFamily="2" charset="-122"/>
              </a:rPr>
              <a:t>可解标记过程</a:t>
            </a:r>
            <a:r>
              <a:rPr kumimoji="1" lang="zh-CN" altLang="en-US" sz="2800" b="0" dirty="0">
                <a:solidFill>
                  <a:srgbClr val="000099"/>
                </a:solidFill>
                <a:latin typeface="等线" panose="02010600030101010101" pitchFamily="2" charset="-122"/>
                <a:ea typeface="等线" panose="02010600030101010101" pitchFamily="2" charset="-122"/>
              </a:rPr>
              <a:t>对其父节点或先辈节点中可解节点进行标记。如初始节点</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被标记为可解节点，得到解树，成功退出。如不能确定</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为可解节点，则从</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表中删除具有可解先辈的节点；</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③转</a:t>
            </a:r>
            <a:r>
              <a:rPr kumimoji="1" lang="en-US" altLang="zh-CN" sz="2800" b="0" dirty="0">
                <a:solidFill>
                  <a:srgbClr val="000099"/>
                </a:solidFill>
                <a:latin typeface="等线" panose="02010600030101010101" pitchFamily="2" charset="-122"/>
                <a:ea typeface="等线" panose="02010600030101010101" pitchFamily="2" charset="-122"/>
              </a:rPr>
              <a:t>Step 2</a:t>
            </a:r>
            <a:endParaRPr kumimoji="1" lang="zh-CN" altLang="en-US" sz="2800" b="0" dirty="0">
              <a:solidFill>
                <a:srgbClr val="0000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8168898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F9077D89-ED47-4F57-8903-9ECE42E84C9F}" type="slidenum">
              <a:rPr lang="en-US" altLang="zh-CN" sz="1600">
                <a:solidFill>
                  <a:srgbClr val="003399"/>
                </a:solidFill>
                <a:latin typeface="Times New Roman" panose="02020603050405020304" pitchFamily="18" charset="0"/>
                <a:ea typeface="宋体" panose="02010600030101010101" pitchFamily="2" charset="-122"/>
              </a:rPr>
              <a:pPr eaLnBrk="1" hangingPunct="1"/>
              <a:t>117</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lnSpc>
                <a:spcPct val="120000"/>
              </a:lnSpc>
              <a:spcBef>
                <a:spcPct val="30000"/>
              </a:spcBef>
            </a:pPr>
            <a:r>
              <a:rPr kumimoji="1" lang="en-US" altLang="zh-CN" sz="2800" b="0" dirty="0">
                <a:solidFill>
                  <a:srgbClr val="000099"/>
                </a:solidFill>
                <a:latin typeface="等线" panose="02010600030101010101" pitchFamily="2" charset="-122"/>
                <a:ea typeface="等线" panose="02010600030101010101" pitchFamily="2" charset="-122"/>
              </a:rPr>
              <a:t>Step 5: </a:t>
            </a:r>
            <a:r>
              <a:rPr kumimoji="1" lang="zh-CN" altLang="en-US" sz="2800" b="0" dirty="0">
                <a:solidFill>
                  <a:srgbClr val="000099"/>
                </a:solidFill>
                <a:latin typeface="等线" panose="02010600030101010101" pitchFamily="2" charset="-122"/>
                <a:ea typeface="等线" panose="02010600030101010101" pitchFamily="2" charset="-122"/>
              </a:rPr>
              <a:t>如果节点</a:t>
            </a:r>
            <a:r>
              <a:rPr kumimoji="1" lang="zh-CN" altLang="en-US" sz="2800" b="0" dirty="0">
                <a:solidFill>
                  <a:srgbClr val="FF0000"/>
                </a:solidFill>
                <a:latin typeface="等线" panose="02010600030101010101" pitchFamily="2" charset="-122"/>
                <a:ea typeface="等线" panose="02010600030101010101" pitchFamily="2" charset="-122"/>
              </a:rPr>
              <a:t>不可扩展</a:t>
            </a:r>
            <a:r>
              <a:rPr kumimoji="1" lang="zh-CN" altLang="en-US" sz="2800" b="0" dirty="0">
                <a:solidFill>
                  <a:srgbClr val="000099"/>
                </a:solidFill>
                <a:latin typeface="等线" panose="02010600030101010101" pitchFamily="2" charset="-122"/>
                <a:ea typeface="等线" panose="02010600030101010101" pitchFamily="2" charset="-122"/>
              </a:rPr>
              <a:t>，则做下列工作：</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①标记节点</a:t>
            </a:r>
            <a:r>
              <a:rPr kumimoji="1" lang="en-US" altLang="zh-CN" sz="2800" b="0" dirty="0">
                <a:solidFill>
                  <a:srgbClr val="000099"/>
                </a:solidFill>
                <a:latin typeface="等线" panose="02010600030101010101" pitchFamily="2" charset="-122"/>
                <a:ea typeface="等线" panose="02010600030101010101" pitchFamily="2" charset="-122"/>
              </a:rPr>
              <a:t>n </a:t>
            </a:r>
            <a:r>
              <a:rPr kumimoji="1" lang="zh-CN" altLang="en-US" sz="2800" b="0" dirty="0">
                <a:solidFill>
                  <a:srgbClr val="000099"/>
                </a:solidFill>
                <a:latin typeface="等线" panose="02010600030101010101" pitchFamily="2" charset="-122"/>
                <a:ea typeface="等线" panose="02010600030101010101" pitchFamily="2" charset="-122"/>
              </a:rPr>
              <a:t>为</a:t>
            </a:r>
            <a:r>
              <a:rPr kumimoji="1" lang="zh-CN" altLang="en-US" sz="2800" b="0" dirty="0">
                <a:solidFill>
                  <a:srgbClr val="FF0000"/>
                </a:solidFill>
                <a:latin typeface="等线" panose="02010600030101010101" pitchFamily="2" charset="-122"/>
                <a:ea typeface="等线" panose="02010600030101010101" pitchFamily="2" charset="-122"/>
              </a:rPr>
              <a:t>不可解节点</a:t>
            </a:r>
            <a:r>
              <a:rPr kumimoji="1" lang="zh-CN" altLang="en-US" sz="2800" b="0" dirty="0">
                <a:solidFill>
                  <a:srgbClr val="000099"/>
                </a:solidFill>
                <a:latin typeface="等线" panose="02010600030101010101" pitchFamily="2" charset="-122"/>
                <a:ea typeface="等线" panose="02010600030101010101" pitchFamily="2" charset="-122"/>
              </a:rPr>
              <a:t>；</a:t>
            </a:r>
          </a:p>
          <a:p>
            <a:pPr lvl="1" algn="l"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②用</a:t>
            </a:r>
            <a:r>
              <a:rPr kumimoji="1" lang="zh-CN" altLang="en-US" sz="2800" b="0" dirty="0">
                <a:solidFill>
                  <a:srgbClr val="FF0000"/>
                </a:solidFill>
                <a:latin typeface="等线" panose="02010600030101010101" pitchFamily="2" charset="-122"/>
                <a:ea typeface="等线" panose="02010600030101010101" pitchFamily="2" charset="-122"/>
              </a:rPr>
              <a:t>不可解标记过程</a:t>
            </a:r>
            <a:r>
              <a:rPr kumimoji="1" lang="zh-CN" altLang="en-US" sz="2800" b="0" dirty="0">
                <a:solidFill>
                  <a:srgbClr val="000099"/>
                </a:solidFill>
                <a:latin typeface="等线" panose="02010600030101010101" pitchFamily="2" charset="-122"/>
                <a:ea typeface="等线" panose="02010600030101010101" pitchFamily="2" charset="-122"/>
              </a:rPr>
              <a:t>对节点</a:t>
            </a:r>
            <a:r>
              <a:rPr kumimoji="1" lang="en-US" altLang="zh-CN" sz="2800" b="0" dirty="0">
                <a:solidFill>
                  <a:srgbClr val="000099"/>
                </a:solidFill>
                <a:latin typeface="等线" panose="02010600030101010101" pitchFamily="2" charset="-122"/>
                <a:ea typeface="等线" panose="02010600030101010101" pitchFamily="2" charset="-122"/>
              </a:rPr>
              <a:t>n</a:t>
            </a:r>
            <a:r>
              <a:rPr kumimoji="1" lang="zh-CN" altLang="en-US" sz="2800" b="0" dirty="0">
                <a:solidFill>
                  <a:srgbClr val="000099"/>
                </a:solidFill>
                <a:latin typeface="等线" panose="02010600030101010101" pitchFamily="2" charset="-122"/>
                <a:ea typeface="等线" panose="02010600030101010101" pitchFamily="2" charset="-122"/>
              </a:rPr>
              <a:t>的先辈节点中不可解节点进行标记。如初始节点</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被标记为不可解节点，原问题无解而失败退出。如不能确定</a:t>
            </a:r>
            <a:r>
              <a:rPr kumimoji="1" lang="en-US" altLang="zh-CN" sz="2800" b="0" dirty="0">
                <a:solidFill>
                  <a:srgbClr val="000099"/>
                </a:solidFill>
                <a:latin typeface="等线" panose="02010600030101010101" pitchFamily="2" charset="-122"/>
                <a:ea typeface="等线" panose="02010600030101010101" pitchFamily="2" charset="-122"/>
              </a:rPr>
              <a:t>S</a:t>
            </a:r>
            <a:r>
              <a:rPr kumimoji="1" lang="en-US" altLang="zh-CN" sz="2800" b="0" baseline="-25000" dirty="0">
                <a:solidFill>
                  <a:srgbClr val="000099"/>
                </a:solidFill>
                <a:latin typeface="等线" panose="02010600030101010101" pitchFamily="2" charset="-122"/>
                <a:ea typeface="等线" panose="02010600030101010101" pitchFamily="2" charset="-122"/>
              </a:rPr>
              <a:t>0</a:t>
            </a:r>
            <a:r>
              <a:rPr kumimoji="1" lang="zh-CN" altLang="en-US" sz="2800" b="0" dirty="0">
                <a:solidFill>
                  <a:srgbClr val="000099"/>
                </a:solidFill>
                <a:latin typeface="等线" panose="02010600030101010101" pitchFamily="2" charset="-122"/>
                <a:ea typeface="等线" panose="02010600030101010101" pitchFamily="2" charset="-122"/>
              </a:rPr>
              <a:t>为不可解节点，则从</a:t>
            </a:r>
            <a:r>
              <a:rPr kumimoji="1" lang="en-US" altLang="zh-CN" sz="2800" b="0" dirty="0">
                <a:solidFill>
                  <a:srgbClr val="000099"/>
                </a:solidFill>
                <a:latin typeface="等线" panose="02010600030101010101" pitchFamily="2" charset="-122"/>
                <a:ea typeface="等线" panose="02010600030101010101" pitchFamily="2" charset="-122"/>
              </a:rPr>
              <a:t>Open</a:t>
            </a:r>
            <a:r>
              <a:rPr kumimoji="1" lang="zh-CN" altLang="en-US" sz="2800" b="0" dirty="0">
                <a:solidFill>
                  <a:srgbClr val="000099"/>
                </a:solidFill>
                <a:latin typeface="等线" panose="02010600030101010101" pitchFamily="2" charset="-122"/>
                <a:ea typeface="等线" panose="02010600030101010101" pitchFamily="2" charset="-122"/>
              </a:rPr>
              <a:t>表中删除具有不可解先辈的节点；</a:t>
            </a:r>
          </a:p>
          <a:p>
            <a:pPr lvl="1" eaLnBrk="1" hangingPunct="1">
              <a:lnSpc>
                <a:spcPct val="120000"/>
              </a:lnSpc>
              <a:spcBef>
                <a:spcPct val="30000"/>
              </a:spcBef>
            </a:pPr>
            <a:r>
              <a:rPr kumimoji="1" lang="zh-CN" altLang="en-US" sz="2800" b="0" dirty="0">
                <a:solidFill>
                  <a:srgbClr val="000099"/>
                </a:solidFill>
                <a:latin typeface="等线" panose="02010600030101010101" pitchFamily="2" charset="-122"/>
                <a:ea typeface="等线" panose="02010600030101010101" pitchFamily="2" charset="-122"/>
              </a:rPr>
              <a:t>③转</a:t>
            </a:r>
            <a:r>
              <a:rPr kumimoji="1" lang="en-US" altLang="zh-CN" sz="2800" b="0" dirty="0">
                <a:solidFill>
                  <a:srgbClr val="000099"/>
                </a:solidFill>
                <a:latin typeface="等线" panose="02010600030101010101" pitchFamily="2" charset="-122"/>
                <a:ea typeface="等线" panose="02010600030101010101" pitchFamily="2" charset="-122"/>
              </a:rPr>
              <a:t>Step 2</a:t>
            </a:r>
            <a:endParaRPr kumimoji="1" lang="zh-CN" altLang="en-US" sz="2800" b="0" dirty="0">
              <a:solidFill>
                <a:srgbClr val="0000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612820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60" name="组合 121859"/>
          <p:cNvGrpSpPr/>
          <p:nvPr/>
        </p:nvGrpSpPr>
        <p:grpSpPr>
          <a:xfrm>
            <a:off x="2511541" y="2053110"/>
            <a:ext cx="6705600" cy="3543300"/>
            <a:chOff x="7866564" y="1925997"/>
            <a:chExt cx="6705600" cy="3543300"/>
          </a:xfrm>
        </p:grpSpPr>
        <p:grpSp>
          <p:nvGrpSpPr>
            <p:cNvPr id="118" name="组合 117"/>
            <p:cNvGrpSpPr/>
            <p:nvPr/>
          </p:nvGrpSpPr>
          <p:grpSpPr>
            <a:xfrm>
              <a:off x="7866564" y="1925997"/>
              <a:ext cx="6705600" cy="3543300"/>
              <a:chOff x="6242723" y="2239962"/>
              <a:chExt cx="6705600" cy="3543300"/>
            </a:xfrm>
          </p:grpSpPr>
          <p:grpSp>
            <p:nvGrpSpPr>
              <p:cNvPr id="123" name="组合 122"/>
              <p:cNvGrpSpPr/>
              <p:nvPr/>
            </p:nvGrpSpPr>
            <p:grpSpPr>
              <a:xfrm>
                <a:off x="6242723" y="2239962"/>
                <a:ext cx="6705600" cy="3543300"/>
                <a:chOff x="5208385" y="1813078"/>
                <a:chExt cx="6705600" cy="3543300"/>
              </a:xfrm>
            </p:grpSpPr>
            <p:grpSp>
              <p:nvGrpSpPr>
                <p:cNvPr id="125" name="组合 124"/>
                <p:cNvGrpSpPr/>
                <p:nvPr/>
              </p:nvGrpSpPr>
              <p:grpSpPr>
                <a:xfrm>
                  <a:off x="5208385" y="1813078"/>
                  <a:ext cx="6705600" cy="3543300"/>
                  <a:chOff x="2613819" y="2094636"/>
                  <a:chExt cx="6705600" cy="3543300"/>
                </a:xfrm>
              </p:grpSpPr>
              <p:pic>
                <p:nvPicPr>
                  <p:cNvPr id="127" name="图片 126"/>
                  <p:cNvPicPr>
                    <a:picLocks noChangeAspect="1"/>
                  </p:cNvPicPr>
                  <p:nvPr/>
                </p:nvPicPr>
                <p:blipFill>
                  <a:blip r:embed="rId3"/>
                  <a:stretch>
                    <a:fillRect/>
                  </a:stretch>
                </p:blipFill>
                <p:spPr>
                  <a:xfrm>
                    <a:off x="2613819" y="2094636"/>
                    <a:ext cx="6705600" cy="3543300"/>
                  </a:xfrm>
                  <a:prstGeom prst="rect">
                    <a:avLst/>
                  </a:prstGeom>
                </p:spPr>
              </p:pic>
              <p:sp>
                <p:nvSpPr>
                  <p:cNvPr id="128"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29"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0"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31"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26"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24"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19" name="Oval 11"/>
            <p:cNvSpPr>
              <a:spLocks noChangeArrowheads="1"/>
            </p:cNvSpPr>
            <p:nvPr/>
          </p:nvSpPr>
          <p:spPr bwMode="auto">
            <a:xfrm>
              <a:off x="11576523" y="418767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0" name="Oval 11"/>
            <p:cNvSpPr>
              <a:spLocks noChangeArrowheads="1"/>
            </p:cNvSpPr>
            <p:nvPr/>
          </p:nvSpPr>
          <p:spPr bwMode="auto">
            <a:xfrm>
              <a:off x="13604021" y="4178470"/>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1" name="Line 43"/>
            <p:cNvSpPr>
              <a:spLocks noChangeShapeType="1"/>
            </p:cNvSpPr>
            <p:nvPr/>
          </p:nvSpPr>
          <p:spPr bwMode="auto">
            <a:xfrm flipH="1">
              <a:off x="11777690" y="3197464"/>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22" name="Line 43"/>
            <p:cNvSpPr>
              <a:spLocks noChangeShapeType="1"/>
            </p:cNvSpPr>
            <p:nvPr/>
          </p:nvSpPr>
          <p:spPr bwMode="auto">
            <a:xfrm>
              <a:off x="12621979" y="3219673"/>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53" name="灯片编号占位符 4"/>
          <p:cNvSpPr>
            <a:spLocks noGrp="1"/>
          </p:cNvSpPr>
          <p:nvPr>
            <p:ph type="sldNum" sz="quarter" idx="11"/>
          </p:nvPr>
        </p:nvSpPr>
        <p:spPr>
          <a:xfrm>
            <a:off x="3806941" y="3642198"/>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A3FCA3A4-C314-4DEC-90CD-EE8B8DE24914}" type="slidenum">
              <a:rPr lang="en-US" altLang="zh-CN" sz="1600">
                <a:solidFill>
                  <a:srgbClr val="003399"/>
                </a:solidFill>
                <a:latin typeface="Times New Roman" panose="02020603050405020304" pitchFamily="18" charset="0"/>
                <a:ea typeface="宋体" panose="02010600030101010101" pitchFamily="2" charset="-122"/>
              </a:rPr>
              <a:pPr eaLnBrk="1" hangingPunct="1"/>
              <a:t>118</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1859" name="Rectangle 2"/>
          <p:cNvSpPr>
            <a:spLocks noGrp="1"/>
          </p:cNvSpPr>
          <p:nvPr>
            <p:ph type="title"/>
          </p:nvPr>
        </p:nvSpPr>
        <p:spPr>
          <a:xfrm>
            <a:off x="419894" y="254797"/>
            <a:ext cx="10841038" cy="1531936"/>
          </a:xfrm>
        </p:spPr>
        <p:txBody>
          <a:bodyPr>
            <a:normAutofit/>
          </a:bodyPr>
          <a:lstStyle/>
          <a:p>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例</a:t>
            </a:r>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与或</a:t>
            </a:r>
            <a:r>
              <a:rPr lang="zh-CN" altLang="en-US" sz="2800" dirty="0" smtClean="0">
                <a:solidFill>
                  <a:srgbClr val="009900"/>
                </a:solidFill>
                <a:ea typeface="黑体" panose="02010609060101010101" pitchFamily="49" charset="-122"/>
              </a:rPr>
              <a:t>树深度优先搜索</a:t>
            </a:r>
            <a:r>
              <a:rPr lang="zh-CN" altLang="en-US" sz="2800" dirty="0">
                <a:solidFill>
                  <a:srgbClr val="009900"/>
                </a:solidFill>
                <a:ea typeface="黑体" panose="02010609060101010101" pitchFamily="49" charset="-122"/>
              </a:rPr>
              <a:t>：</a:t>
            </a:r>
            <a:r>
              <a:rPr lang="en-US" altLang="zh-CN" sz="2800" dirty="0">
                <a:solidFill>
                  <a:srgbClr val="009900"/>
                </a:solidFill>
                <a:ea typeface="黑体" panose="02010609060101010101" pitchFamily="49" charset="-122"/>
              </a:rPr>
              <a:t/>
            </a:r>
            <a:br>
              <a:rPr lang="en-US" altLang="zh-CN" sz="2800" dirty="0">
                <a:solidFill>
                  <a:srgbClr val="009900"/>
                </a:solidFill>
                <a:ea typeface="黑体" panose="02010609060101010101" pitchFamily="49" charset="-122"/>
              </a:rPr>
            </a:br>
            <a:r>
              <a:rPr lang="zh-CN" altLang="en-US" sz="2800" dirty="0">
                <a:solidFill>
                  <a:srgbClr val="000099"/>
                </a:solidFill>
                <a:ea typeface="黑体" panose="02010609060101010101" pitchFamily="49" charset="-122"/>
              </a:rPr>
              <a:t>设有下图所示的与或树，节点按标注顺序进行扩展，</a:t>
            </a:r>
            <a:r>
              <a:rPr lang="zh-CN" altLang="en-US" sz="2800" dirty="0" smtClean="0">
                <a:solidFill>
                  <a:srgbClr val="000099"/>
                </a:solidFill>
                <a:ea typeface="黑体" panose="02010609060101010101" pitchFamily="49" charset="-122"/>
              </a:rPr>
              <a:t>其中</a:t>
            </a:r>
            <a:r>
              <a:rPr lang="zh-CN" altLang="en-US" sz="2800" dirty="0">
                <a:solidFill>
                  <a:srgbClr val="000099"/>
                </a:solidFill>
                <a:ea typeface="黑体" panose="02010609060101010101" pitchFamily="49" charset="-122"/>
              </a:rPr>
              <a:t>标</a:t>
            </a:r>
            <a:r>
              <a:rPr lang="zh-CN" altLang="en-US" sz="2800" dirty="0" smtClean="0">
                <a:solidFill>
                  <a:srgbClr val="000099"/>
                </a:solidFill>
                <a:ea typeface="黑体" panose="02010609060101010101" pitchFamily="49" charset="-122"/>
              </a:rPr>
              <a:t>有</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1</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2</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3</a:t>
            </a:r>
            <a:r>
              <a:rPr lang="zh-CN" altLang="en-US" sz="2800" dirty="0">
                <a:solidFill>
                  <a:srgbClr val="000099"/>
                </a:solidFill>
                <a:ea typeface="黑体" panose="02010609060101010101" pitchFamily="49" charset="-122"/>
              </a:rPr>
              <a:t>的节点是终止节点，</a:t>
            </a:r>
            <a:r>
              <a:rPr lang="en-US" altLang="zh-CN" sz="2800" dirty="0">
                <a:solidFill>
                  <a:srgbClr val="000099"/>
                </a:solidFill>
                <a:ea typeface="黑体" panose="02010609060101010101" pitchFamily="49" charset="-122"/>
              </a:rPr>
              <a:t>A</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B</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C</a:t>
            </a:r>
            <a:r>
              <a:rPr lang="zh-CN" altLang="en-US" sz="2800" dirty="0">
                <a:solidFill>
                  <a:srgbClr val="000099"/>
                </a:solidFill>
                <a:ea typeface="黑体" panose="02010609060101010101" pitchFamily="49" charset="-122"/>
              </a:rPr>
              <a:t>为不可解的端节点。</a:t>
            </a:r>
          </a:p>
        </p:txBody>
      </p:sp>
      <p:pic>
        <p:nvPicPr>
          <p:cNvPr id="2" name="图片 1"/>
          <p:cNvPicPr>
            <a:picLocks noChangeAspect="1"/>
          </p:cNvPicPr>
          <p:nvPr/>
        </p:nvPicPr>
        <p:blipFill>
          <a:blip r:embed="rId4"/>
          <a:stretch>
            <a:fillRect/>
          </a:stretch>
        </p:blipFill>
        <p:spPr>
          <a:xfrm>
            <a:off x="2530591" y="2053110"/>
            <a:ext cx="6667500" cy="3543300"/>
          </a:xfrm>
          <a:prstGeom prst="rect">
            <a:avLst/>
          </a:prstGeom>
        </p:spPr>
      </p:pic>
      <p:pic>
        <p:nvPicPr>
          <p:cNvPr id="3" name="图片 2"/>
          <p:cNvPicPr>
            <a:picLocks noChangeAspect="1"/>
          </p:cNvPicPr>
          <p:nvPr/>
        </p:nvPicPr>
        <p:blipFill>
          <a:blip r:embed="rId5"/>
          <a:stretch>
            <a:fillRect/>
          </a:stretch>
        </p:blipFill>
        <p:spPr>
          <a:xfrm>
            <a:off x="2521066" y="2053110"/>
            <a:ext cx="6686550" cy="3543300"/>
          </a:xfrm>
          <a:prstGeom prst="rect">
            <a:avLst/>
          </a:prstGeom>
        </p:spPr>
      </p:pic>
      <p:pic>
        <p:nvPicPr>
          <p:cNvPr id="4" name="图片 3"/>
          <p:cNvPicPr>
            <a:picLocks noChangeAspect="1"/>
          </p:cNvPicPr>
          <p:nvPr/>
        </p:nvPicPr>
        <p:blipFill>
          <a:blip r:embed="rId3"/>
          <a:stretch>
            <a:fillRect/>
          </a:stretch>
        </p:blipFill>
        <p:spPr>
          <a:xfrm>
            <a:off x="2511541" y="2053110"/>
            <a:ext cx="6705600" cy="3543300"/>
          </a:xfrm>
          <a:prstGeom prst="rect">
            <a:avLst/>
          </a:prstGeom>
        </p:spPr>
      </p:pic>
      <p:grpSp>
        <p:nvGrpSpPr>
          <p:cNvPr id="19" name="组合 18"/>
          <p:cNvGrpSpPr/>
          <p:nvPr/>
        </p:nvGrpSpPr>
        <p:grpSpPr>
          <a:xfrm>
            <a:off x="2511541" y="2053110"/>
            <a:ext cx="6705600" cy="3543300"/>
            <a:chOff x="2613819" y="2094636"/>
            <a:chExt cx="6705600" cy="3543300"/>
          </a:xfrm>
        </p:grpSpPr>
        <p:pic>
          <p:nvPicPr>
            <p:cNvPr id="20" name="图片 19"/>
            <p:cNvPicPr>
              <a:picLocks noChangeAspect="1"/>
            </p:cNvPicPr>
            <p:nvPr/>
          </p:nvPicPr>
          <p:blipFill>
            <a:blip r:embed="rId3"/>
            <a:stretch>
              <a:fillRect/>
            </a:stretch>
          </p:blipFill>
          <p:spPr>
            <a:xfrm>
              <a:off x="2613819" y="2094636"/>
              <a:ext cx="6705600" cy="3543300"/>
            </a:xfrm>
            <a:prstGeom prst="rect">
              <a:avLst/>
            </a:prstGeom>
          </p:spPr>
        </p:pic>
        <p:sp>
          <p:nvSpPr>
            <p:cNvPr id="72"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73" name="Oval 11"/>
            <p:cNvSpPr>
              <a:spLocks noChangeArrowheads="1"/>
            </p:cNvSpPr>
            <p:nvPr/>
          </p:nvSpPr>
          <p:spPr bwMode="auto">
            <a:xfrm>
              <a:off x="3693360" y="5255794"/>
              <a:ext cx="201168" cy="201168"/>
            </a:xfrm>
            <a:prstGeom prst="ellipse">
              <a:avLst/>
            </a:prstGeom>
            <a:solidFill>
              <a:srgbClr val="FFC000"/>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75"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76"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78" name="组合 77"/>
          <p:cNvGrpSpPr/>
          <p:nvPr/>
        </p:nvGrpSpPr>
        <p:grpSpPr>
          <a:xfrm>
            <a:off x="2511541" y="2053110"/>
            <a:ext cx="6705600" cy="3543300"/>
            <a:chOff x="2613819" y="2094636"/>
            <a:chExt cx="6705600" cy="3543300"/>
          </a:xfrm>
        </p:grpSpPr>
        <p:pic>
          <p:nvPicPr>
            <p:cNvPr id="79" name="图片 78"/>
            <p:cNvPicPr>
              <a:picLocks noChangeAspect="1"/>
            </p:cNvPicPr>
            <p:nvPr/>
          </p:nvPicPr>
          <p:blipFill>
            <a:blip r:embed="rId3"/>
            <a:stretch>
              <a:fillRect/>
            </a:stretch>
          </p:blipFill>
          <p:spPr>
            <a:xfrm>
              <a:off x="2613819" y="2094636"/>
              <a:ext cx="6705600" cy="3543300"/>
            </a:xfrm>
            <a:prstGeom prst="rect">
              <a:avLst/>
            </a:prstGeom>
          </p:spPr>
        </p:pic>
        <p:sp>
          <p:nvSpPr>
            <p:cNvPr id="80"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81"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82"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83"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121856" name="组合 121855"/>
          <p:cNvGrpSpPr/>
          <p:nvPr/>
        </p:nvGrpSpPr>
        <p:grpSpPr>
          <a:xfrm>
            <a:off x="2511541" y="2053110"/>
            <a:ext cx="6705600" cy="3543300"/>
            <a:chOff x="5127360" y="1813078"/>
            <a:chExt cx="6705600" cy="3543300"/>
          </a:xfrm>
        </p:grpSpPr>
        <p:grpSp>
          <p:nvGrpSpPr>
            <p:cNvPr id="84" name="组合 83"/>
            <p:cNvGrpSpPr/>
            <p:nvPr/>
          </p:nvGrpSpPr>
          <p:grpSpPr>
            <a:xfrm>
              <a:off x="5127360" y="1813078"/>
              <a:ext cx="6705600" cy="3543300"/>
              <a:chOff x="2532794" y="2094636"/>
              <a:chExt cx="6705600" cy="3543300"/>
            </a:xfrm>
          </p:grpSpPr>
          <p:pic>
            <p:nvPicPr>
              <p:cNvPr id="85" name="图片 84"/>
              <p:cNvPicPr>
                <a:picLocks noChangeAspect="1"/>
              </p:cNvPicPr>
              <p:nvPr/>
            </p:nvPicPr>
            <p:blipFill>
              <a:blip r:embed="rId3"/>
              <a:stretch>
                <a:fillRect/>
              </a:stretch>
            </p:blipFill>
            <p:spPr>
              <a:xfrm>
                <a:off x="2532794" y="2094636"/>
                <a:ext cx="6705600" cy="3543300"/>
              </a:xfrm>
              <a:prstGeom prst="rect">
                <a:avLst/>
              </a:prstGeom>
            </p:spPr>
          </p:pic>
          <p:sp>
            <p:nvSpPr>
              <p:cNvPr id="86" name="Line 43"/>
              <p:cNvSpPr>
                <a:spLocks noChangeShapeType="1"/>
              </p:cNvSpPr>
              <p:nvPr/>
            </p:nvSpPr>
            <p:spPr bwMode="auto">
              <a:xfrm flipH="1">
                <a:off x="3770794"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87" name="Oval 11"/>
              <p:cNvSpPr>
                <a:spLocks noChangeArrowheads="1"/>
              </p:cNvSpPr>
              <p:nvPr/>
            </p:nvSpPr>
            <p:spPr bwMode="auto">
              <a:xfrm>
                <a:off x="3612335"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88" name="Line 43"/>
              <p:cNvSpPr>
                <a:spLocks noChangeShapeType="1"/>
              </p:cNvSpPr>
              <p:nvPr/>
            </p:nvSpPr>
            <p:spPr bwMode="auto">
              <a:xfrm>
                <a:off x="4700274"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89" name="Oval 11"/>
              <p:cNvSpPr>
                <a:spLocks noChangeArrowheads="1"/>
              </p:cNvSpPr>
              <p:nvPr/>
            </p:nvSpPr>
            <p:spPr bwMode="auto">
              <a:xfrm>
                <a:off x="4811892"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74" name="Oval 11"/>
            <p:cNvSpPr>
              <a:spLocks noChangeArrowheads="1"/>
            </p:cNvSpPr>
            <p:nvPr/>
          </p:nvSpPr>
          <p:spPr bwMode="auto">
            <a:xfrm>
              <a:off x="7122335"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121857" name="组合 121856"/>
          <p:cNvGrpSpPr/>
          <p:nvPr/>
        </p:nvGrpSpPr>
        <p:grpSpPr>
          <a:xfrm>
            <a:off x="2511541" y="2053110"/>
            <a:ext cx="6705600" cy="3543300"/>
            <a:chOff x="6323748" y="2239962"/>
            <a:chExt cx="6705600" cy="3543300"/>
          </a:xfrm>
        </p:grpSpPr>
        <p:grpSp>
          <p:nvGrpSpPr>
            <p:cNvPr id="91" name="组合 90"/>
            <p:cNvGrpSpPr/>
            <p:nvPr/>
          </p:nvGrpSpPr>
          <p:grpSpPr>
            <a:xfrm>
              <a:off x="6323748" y="2239962"/>
              <a:ext cx="6705600" cy="3543300"/>
              <a:chOff x="5289410" y="1813078"/>
              <a:chExt cx="6705600" cy="3543300"/>
            </a:xfrm>
          </p:grpSpPr>
          <p:grpSp>
            <p:nvGrpSpPr>
              <p:cNvPr id="92" name="组合 91"/>
              <p:cNvGrpSpPr/>
              <p:nvPr/>
            </p:nvGrpSpPr>
            <p:grpSpPr>
              <a:xfrm>
                <a:off x="5289410" y="1813078"/>
                <a:ext cx="6705600" cy="3543300"/>
                <a:chOff x="2694844" y="2094636"/>
                <a:chExt cx="6705600" cy="3543300"/>
              </a:xfrm>
            </p:grpSpPr>
            <p:pic>
              <p:nvPicPr>
                <p:cNvPr id="94" name="图片 93"/>
                <p:cNvPicPr>
                  <a:picLocks noChangeAspect="1"/>
                </p:cNvPicPr>
                <p:nvPr/>
              </p:nvPicPr>
              <p:blipFill>
                <a:blip r:embed="rId3"/>
                <a:stretch>
                  <a:fillRect/>
                </a:stretch>
              </p:blipFill>
              <p:spPr>
                <a:xfrm>
                  <a:off x="2694844" y="2094636"/>
                  <a:ext cx="6705600" cy="3543300"/>
                </a:xfrm>
                <a:prstGeom prst="rect">
                  <a:avLst/>
                </a:prstGeom>
              </p:spPr>
            </p:pic>
            <p:sp>
              <p:nvSpPr>
                <p:cNvPr id="95" name="Line 43"/>
                <p:cNvSpPr>
                  <a:spLocks noChangeShapeType="1"/>
                </p:cNvSpPr>
                <p:nvPr/>
              </p:nvSpPr>
              <p:spPr bwMode="auto">
                <a:xfrm flipH="1">
                  <a:off x="3932844"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96" name="Oval 11"/>
                <p:cNvSpPr>
                  <a:spLocks noChangeArrowheads="1"/>
                </p:cNvSpPr>
                <p:nvPr/>
              </p:nvSpPr>
              <p:spPr bwMode="auto">
                <a:xfrm>
                  <a:off x="3774385"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97" name="Line 43"/>
                <p:cNvSpPr>
                  <a:spLocks noChangeShapeType="1"/>
                </p:cNvSpPr>
                <p:nvPr/>
              </p:nvSpPr>
              <p:spPr bwMode="auto">
                <a:xfrm>
                  <a:off x="4862324"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98" name="Oval 11"/>
                <p:cNvSpPr>
                  <a:spLocks noChangeArrowheads="1"/>
                </p:cNvSpPr>
                <p:nvPr/>
              </p:nvSpPr>
              <p:spPr bwMode="auto">
                <a:xfrm>
                  <a:off x="4973942"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93" name="Oval 11"/>
              <p:cNvSpPr>
                <a:spLocks noChangeArrowheads="1"/>
              </p:cNvSpPr>
              <p:nvPr/>
            </p:nvSpPr>
            <p:spPr bwMode="auto">
              <a:xfrm>
                <a:off x="7284385"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99" name="Oval 11"/>
            <p:cNvSpPr>
              <a:spLocks noChangeArrowheads="1"/>
            </p:cNvSpPr>
            <p:nvPr/>
          </p:nvSpPr>
          <p:spPr bwMode="auto">
            <a:xfrm>
              <a:off x="7780775"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121858" name="组合 121857"/>
          <p:cNvGrpSpPr/>
          <p:nvPr/>
        </p:nvGrpSpPr>
        <p:grpSpPr>
          <a:xfrm>
            <a:off x="2511541" y="2053110"/>
            <a:ext cx="6705600" cy="3543300"/>
            <a:chOff x="6929729" y="2233330"/>
            <a:chExt cx="6705600" cy="3543300"/>
          </a:xfrm>
        </p:grpSpPr>
        <p:grpSp>
          <p:nvGrpSpPr>
            <p:cNvPr id="101" name="组合 100"/>
            <p:cNvGrpSpPr/>
            <p:nvPr/>
          </p:nvGrpSpPr>
          <p:grpSpPr>
            <a:xfrm>
              <a:off x="6929729" y="2233330"/>
              <a:ext cx="6705600" cy="3543300"/>
              <a:chOff x="6242723" y="2239962"/>
              <a:chExt cx="6705600" cy="3543300"/>
            </a:xfrm>
          </p:grpSpPr>
          <p:grpSp>
            <p:nvGrpSpPr>
              <p:cNvPr id="102" name="组合 101"/>
              <p:cNvGrpSpPr/>
              <p:nvPr/>
            </p:nvGrpSpPr>
            <p:grpSpPr>
              <a:xfrm>
                <a:off x="6242723" y="2239962"/>
                <a:ext cx="6705600" cy="3543300"/>
                <a:chOff x="5208385" y="1813078"/>
                <a:chExt cx="6705600" cy="3543300"/>
              </a:xfrm>
            </p:grpSpPr>
            <p:grpSp>
              <p:nvGrpSpPr>
                <p:cNvPr id="104" name="组合 103"/>
                <p:cNvGrpSpPr/>
                <p:nvPr/>
              </p:nvGrpSpPr>
              <p:grpSpPr>
                <a:xfrm>
                  <a:off x="5208385" y="1813078"/>
                  <a:ext cx="6705600" cy="3543300"/>
                  <a:chOff x="2613819" y="2094636"/>
                  <a:chExt cx="6705600" cy="3543300"/>
                </a:xfrm>
              </p:grpSpPr>
              <p:pic>
                <p:nvPicPr>
                  <p:cNvPr id="106" name="图片 105"/>
                  <p:cNvPicPr>
                    <a:picLocks noChangeAspect="1"/>
                  </p:cNvPicPr>
                  <p:nvPr/>
                </p:nvPicPr>
                <p:blipFill>
                  <a:blip r:embed="rId3"/>
                  <a:stretch>
                    <a:fillRect/>
                  </a:stretch>
                </p:blipFill>
                <p:spPr>
                  <a:xfrm>
                    <a:off x="2613819" y="2094636"/>
                    <a:ext cx="6705600" cy="3543300"/>
                  </a:xfrm>
                  <a:prstGeom prst="rect">
                    <a:avLst/>
                  </a:prstGeom>
                </p:spPr>
              </p:pic>
              <p:sp>
                <p:nvSpPr>
                  <p:cNvPr id="107"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08"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09"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10"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05"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03"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12" name="Oval 11"/>
            <p:cNvSpPr>
              <a:spLocks noChangeArrowheads="1"/>
            </p:cNvSpPr>
            <p:nvPr/>
          </p:nvSpPr>
          <p:spPr bwMode="auto">
            <a:xfrm>
              <a:off x="10639688" y="4495007"/>
              <a:ext cx="201168" cy="201168"/>
            </a:xfrm>
            <a:prstGeom prst="ellipse">
              <a:avLst/>
            </a:prstGeom>
            <a:solidFill>
              <a:srgbClr val="FFC000"/>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13"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14"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15"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grpSp>
        <p:nvGrpSpPr>
          <p:cNvPr id="149" name="组合 148"/>
          <p:cNvGrpSpPr/>
          <p:nvPr/>
        </p:nvGrpSpPr>
        <p:grpSpPr>
          <a:xfrm>
            <a:off x="2511541" y="2053110"/>
            <a:ext cx="6705600" cy="3543300"/>
            <a:chOff x="6929729" y="2233330"/>
            <a:chExt cx="6705600" cy="3543300"/>
          </a:xfrm>
        </p:grpSpPr>
        <p:grpSp>
          <p:nvGrpSpPr>
            <p:cNvPr id="150" name="组合 149"/>
            <p:cNvGrpSpPr/>
            <p:nvPr/>
          </p:nvGrpSpPr>
          <p:grpSpPr>
            <a:xfrm>
              <a:off x="6929729" y="2233330"/>
              <a:ext cx="6705600" cy="3543300"/>
              <a:chOff x="6242723" y="2239962"/>
              <a:chExt cx="6705600" cy="3543300"/>
            </a:xfrm>
          </p:grpSpPr>
          <p:grpSp>
            <p:nvGrpSpPr>
              <p:cNvPr id="155" name="组合 154"/>
              <p:cNvGrpSpPr/>
              <p:nvPr/>
            </p:nvGrpSpPr>
            <p:grpSpPr>
              <a:xfrm>
                <a:off x="6242723" y="2239962"/>
                <a:ext cx="6705600" cy="3543300"/>
                <a:chOff x="5208385" y="1813078"/>
                <a:chExt cx="6705600" cy="3543300"/>
              </a:xfrm>
            </p:grpSpPr>
            <p:grpSp>
              <p:nvGrpSpPr>
                <p:cNvPr id="157" name="组合 156"/>
                <p:cNvGrpSpPr/>
                <p:nvPr/>
              </p:nvGrpSpPr>
              <p:grpSpPr>
                <a:xfrm>
                  <a:off x="5208385" y="1813078"/>
                  <a:ext cx="6705600" cy="3543300"/>
                  <a:chOff x="2613819" y="2094636"/>
                  <a:chExt cx="6705600" cy="3543300"/>
                </a:xfrm>
              </p:grpSpPr>
              <p:pic>
                <p:nvPicPr>
                  <p:cNvPr id="159" name="图片 158"/>
                  <p:cNvPicPr>
                    <a:picLocks noChangeAspect="1"/>
                  </p:cNvPicPr>
                  <p:nvPr/>
                </p:nvPicPr>
                <p:blipFill>
                  <a:blip r:embed="rId3"/>
                  <a:stretch>
                    <a:fillRect/>
                  </a:stretch>
                </p:blipFill>
                <p:spPr>
                  <a:xfrm>
                    <a:off x="2613819" y="2094636"/>
                    <a:ext cx="6705600" cy="3543300"/>
                  </a:xfrm>
                  <a:prstGeom prst="rect">
                    <a:avLst/>
                  </a:prstGeom>
                </p:spPr>
              </p:pic>
              <p:sp>
                <p:nvSpPr>
                  <p:cNvPr id="160"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1"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62"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3"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58"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56"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51" name="Oval 11"/>
            <p:cNvSpPr>
              <a:spLocks noChangeArrowheads="1"/>
            </p:cNvSpPr>
            <p:nvPr/>
          </p:nvSpPr>
          <p:spPr bwMode="auto">
            <a:xfrm>
              <a:off x="10639688" y="4495007"/>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2"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3"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54"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grpSp>
        <p:nvGrpSpPr>
          <p:cNvPr id="121862" name="组合 121861"/>
          <p:cNvGrpSpPr/>
          <p:nvPr/>
        </p:nvGrpSpPr>
        <p:grpSpPr>
          <a:xfrm>
            <a:off x="2511541" y="2053110"/>
            <a:ext cx="6705600" cy="3543300"/>
            <a:chOff x="2372847" y="2029889"/>
            <a:chExt cx="6705600" cy="3543300"/>
          </a:xfrm>
        </p:grpSpPr>
        <p:grpSp>
          <p:nvGrpSpPr>
            <p:cNvPr id="121861" name="组合 121860"/>
            <p:cNvGrpSpPr/>
            <p:nvPr/>
          </p:nvGrpSpPr>
          <p:grpSpPr>
            <a:xfrm>
              <a:off x="2372847" y="2029889"/>
              <a:ext cx="6705600" cy="3543300"/>
              <a:chOff x="6551821" y="2110788"/>
              <a:chExt cx="6705600" cy="3543300"/>
            </a:xfrm>
          </p:grpSpPr>
          <p:grpSp>
            <p:nvGrpSpPr>
              <p:cNvPr id="164" name="组合 163"/>
              <p:cNvGrpSpPr/>
              <p:nvPr/>
            </p:nvGrpSpPr>
            <p:grpSpPr>
              <a:xfrm>
                <a:off x="6551821" y="2110788"/>
                <a:ext cx="6705600" cy="3543300"/>
                <a:chOff x="6929729" y="2233330"/>
                <a:chExt cx="6705600" cy="3543300"/>
              </a:xfrm>
            </p:grpSpPr>
            <p:grpSp>
              <p:nvGrpSpPr>
                <p:cNvPr id="165" name="组合 164"/>
                <p:cNvGrpSpPr/>
                <p:nvPr/>
              </p:nvGrpSpPr>
              <p:grpSpPr>
                <a:xfrm>
                  <a:off x="6929729" y="2233330"/>
                  <a:ext cx="6705600" cy="3543300"/>
                  <a:chOff x="6242723" y="2239962"/>
                  <a:chExt cx="6705600" cy="3543300"/>
                </a:xfrm>
              </p:grpSpPr>
              <p:grpSp>
                <p:nvGrpSpPr>
                  <p:cNvPr id="170" name="组合 169"/>
                  <p:cNvGrpSpPr/>
                  <p:nvPr/>
                </p:nvGrpSpPr>
                <p:grpSpPr>
                  <a:xfrm>
                    <a:off x="6242723" y="2239962"/>
                    <a:ext cx="6705600" cy="3543300"/>
                    <a:chOff x="5208385" y="1813078"/>
                    <a:chExt cx="6705600" cy="3543300"/>
                  </a:xfrm>
                </p:grpSpPr>
                <p:grpSp>
                  <p:nvGrpSpPr>
                    <p:cNvPr id="172" name="组合 171"/>
                    <p:cNvGrpSpPr/>
                    <p:nvPr/>
                  </p:nvGrpSpPr>
                  <p:grpSpPr>
                    <a:xfrm>
                      <a:off x="5208385" y="1813078"/>
                      <a:ext cx="6705600" cy="3543300"/>
                      <a:chOff x="2613819" y="2094636"/>
                      <a:chExt cx="6705600" cy="3543300"/>
                    </a:xfrm>
                  </p:grpSpPr>
                  <p:pic>
                    <p:nvPicPr>
                      <p:cNvPr id="174" name="图片 173"/>
                      <p:cNvPicPr>
                        <a:picLocks noChangeAspect="1"/>
                      </p:cNvPicPr>
                      <p:nvPr/>
                    </p:nvPicPr>
                    <p:blipFill>
                      <a:blip r:embed="rId3"/>
                      <a:stretch>
                        <a:fillRect/>
                      </a:stretch>
                    </p:blipFill>
                    <p:spPr>
                      <a:xfrm>
                        <a:off x="2613819" y="2094636"/>
                        <a:ext cx="6705600" cy="3543300"/>
                      </a:xfrm>
                      <a:prstGeom prst="rect">
                        <a:avLst/>
                      </a:prstGeom>
                    </p:spPr>
                  </p:pic>
                  <p:sp>
                    <p:nvSpPr>
                      <p:cNvPr id="175"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76"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77"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78"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73"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71"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66" name="Oval 11"/>
                <p:cNvSpPr>
                  <a:spLocks noChangeArrowheads="1"/>
                </p:cNvSpPr>
                <p:nvPr/>
              </p:nvSpPr>
              <p:spPr bwMode="auto">
                <a:xfrm>
                  <a:off x="10639688" y="4495007"/>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67"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68"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69"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180" name="Oval 11"/>
              <p:cNvSpPr>
                <a:spLocks noChangeArrowheads="1"/>
              </p:cNvSpPr>
              <p:nvPr/>
            </p:nvSpPr>
            <p:spPr bwMode="auto">
              <a:xfrm>
                <a:off x="11460302" y="5200218"/>
                <a:ext cx="201168" cy="201168"/>
              </a:xfrm>
              <a:prstGeom prst="ellipse">
                <a:avLst/>
              </a:prstGeom>
              <a:solidFill>
                <a:srgbClr val="FFC000"/>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81" name="Line 43"/>
              <p:cNvSpPr>
                <a:spLocks noChangeShapeType="1"/>
              </p:cNvSpPr>
              <p:nvPr/>
            </p:nvSpPr>
            <p:spPr bwMode="auto">
              <a:xfrm flipH="1">
                <a:off x="11661469" y="4493287"/>
                <a:ext cx="659477" cy="70693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82" name="Line 43"/>
              <p:cNvSpPr>
                <a:spLocks noChangeShapeType="1"/>
              </p:cNvSpPr>
              <p:nvPr/>
            </p:nvSpPr>
            <p:spPr bwMode="auto">
              <a:xfrm rot="180000">
                <a:off x="12410480" y="4507300"/>
                <a:ext cx="553259" cy="6789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25" name="Oval 11"/>
            <p:cNvSpPr>
              <a:spLocks noChangeArrowheads="1"/>
            </p:cNvSpPr>
            <p:nvPr/>
          </p:nvSpPr>
          <p:spPr bwMode="auto">
            <a:xfrm>
              <a:off x="8632118" y="5107180"/>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121863" name="组合 121862"/>
          <p:cNvGrpSpPr/>
          <p:nvPr/>
        </p:nvGrpSpPr>
        <p:grpSpPr>
          <a:xfrm>
            <a:off x="2511541" y="2053110"/>
            <a:ext cx="6705600" cy="3543300"/>
            <a:chOff x="6377876" y="2781431"/>
            <a:chExt cx="6705600" cy="3543300"/>
          </a:xfrm>
        </p:grpSpPr>
        <p:grpSp>
          <p:nvGrpSpPr>
            <p:cNvPr id="184" name="组合 183"/>
            <p:cNvGrpSpPr/>
            <p:nvPr/>
          </p:nvGrpSpPr>
          <p:grpSpPr>
            <a:xfrm>
              <a:off x="6377876" y="2781431"/>
              <a:ext cx="6705600" cy="3543300"/>
              <a:chOff x="6551821" y="2110788"/>
              <a:chExt cx="6705600" cy="3543300"/>
            </a:xfrm>
          </p:grpSpPr>
          <p:grpSp>
            <p:nvGrpSpPr>
              <p:cNvPr id="185" name="组合 184"/>
              <p:cNvGrpSpPr/>
              <p:nvPr/>
            </p:nvGrpSpPr>
            <p:grpSpPr>
              <a:xfrm>
                <a:off x="6551821" y="2110788"/>
                <a:ext cx="6705600" cy="3543300"/>
                <a:chOff x="6929729" y="2233330"/>
                <a:chExt cx="6705600" cy="3543300"/>
              </a:xfrm>
            </p:grpSpPr>
            <p:grpSp>
              <p:nvGrpSpPr>
                <p:cNvPr id="189" name="组合 188"/>
                <p:cNvGrpSpPr/>
                <p:nvPr/>
              </p:nvGrpSpPr>
              <p:grpSpPr>
                <a:xfrm>
                  <a:off x="6929729" y="2233330"/>
                  <a:ext cx="6705600" cy="3543300"/>
                  <a:chOff x="6242723" y="2239962"/>
                  <a:chExt cx="6705600" cy="3543300"/>
                </a:xfrm>
              </p:grpSpPr>
              <p:grpSp>
                <p:nvGrpSpPr>
                  <p:cNvPr id="194" name="组合 193"/>
                  <p:cNvGrpSpPr/>
                  <p:nvPr/>
                </p:nvGrpSpPr>
                <p:grpSpPr>
                  <a:xfrm>
                    <a:off x="6242723" y="2239962"/>
                    <a:ext cx="6705600" cy="3543300"/>
                    <a:chOff x="5208385" y="1813078"/>
                    <a:chExt cx="6705600" cy="3543300"/>
                  </a:xfrm>
                </p:grpSpPr>
                <p:grpSp>
                  <p:nvGrpSpPr>
                    <p:cNvPr id="196" name="组合 195"/>
                    <p:cNvGrpSpPr/>
                    <p:nvPr/>
                  </p:nvGrpSpPr>
                  <p:grpSpPr>
                    <a:xfrm>
                      <a:off x="5208385" y="1813078"/>
                      <a:ext cx="6705600" cy="3543300"/>
                      <a:chOff x="2613819" y="2094636"/>
                      <a:chExt cx="6705600" cy="3543300"/>
                    </a:xfrm>
                  </p:grpSpPr>
                  <p:pic>
                    <p:nvPicPr>
                      <p:cNvPr id="198" name="图片 197"/>
                      <p:cNvPicPr>
                        <a:picLocks noChangeAspect="1"/>
                      </p:cNvPicPr>
                      <p:nvPr/>
                    </p:nvPicPr>
                    <p:blipFill>
                      <a:blip r:embed="rId3"/>
                      <a:stretch>
                        <a:fillRect/>
                      </a:stretch>
                    </p:blipFill>
                    <p:spPr>
                      <a:xfrm>
                        <a:off x="2613819" y="2094636"/>
                        <a:ext cx="6705600" cy="3543300"/>
                      </a:xfrm>
                      <a:prstGeom prst="rect">
                        <a:avLst/>
                      </a:prstGeom>
                    </p:spPr>
                  </p:pic>
                  <p:sp>
                    <p:nvSpPr>
                      <p:cNvPr id="199"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00"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01"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02"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97"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95"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190" name="Oval 11"/>
                <p:cNvSpPr>
                  <a:spLocks noChangeArrowheads="1"/>
                </p:cNvSpPr>
                <p:nvPr/>
              </p:nvSpPr>
              <p:spPr bwMode="auto">
                <a:xfrm>
                  <a:off x="10639688" y="4495007"/>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1"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2"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93"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186" name="Oval 11"/>
              <p:cNvSpPr>
                <a:spLocks noChangeArrowheads="1"/>
              </p:cNvSpPr>
              <p:nvPr/>
            </p:nvSpPr>
            <p:spPr bwMode="auto">
              <a:xfrm>
                <a:off x="11460302" y="5200218"/>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87" name="Line 43"/>
              <p:cNvSpPr>
                <a:spLocks noChangeShapeType="1"/>
              </p:cNvSpPr>
              <p:nvPr/>
            </p:nvSpPr>
            <p:spPr bwMode="auto">
              <a:xfrm flipH="1">
                <a:off x="11661469" y="4493287"/>
                <a:ext cx="659477" cy="70693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88" name="Line 43"/>
              <p:cNvSpPr>
                <a:spLocks noChangeShapeType="1"/>
              </p:cNvSpPr>
              <p:nvPr/>
            </p:nvSpPr>
            <p:spPr bwMode="auto">
              <a:xfrm rot="180000">
                <a:off x="12410480" y="4507300"/>
                <a:ext cx="553259" cy="6789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27" name="Oval 11"/>
            <p:cNvSpPr>
              <a:spLocks noChangeArrowheads="1"/>
            </p:cNvSpPr>
            <p:nvPr/>
          </p:nvSpPr>
          <p:spPr bwMode="auto">
            <a:xfrm>
              <a:off x="12637147" y="5870862"/>
              <a:ext cx="201168" cy="201168"/>
            </a:xfrm>
            <a:prstGeom prst="ellipse">
              <a:avLst/>
            </a:prstGeom>
            <a:solidFill>
              <a:schemeClr val="bg1"/>
            </a:solidFill>
            <a:ln w="25400" algn="ctr">
              <a:solidFill>
                <a:srgbClr val="FFC000"/>
              </a:solidFill>
              <a:round/>
              <a:headEnd/>
              <a:tailEnd/>
            </a:ln>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grpSp>
        <p:nvGrpSpPr>
          <p:cNvPr id="121864" name="组合 121863"/>
          <p:cNvGrpSpPr/>
          <p:nvPr/>
        </p:nvGrpSpPr>
        <p:grpSpPr>
          <a:xfrm>
            <a:off x="2511541" y="2053110"/>
            <a:ext cx="6705600" cy="3543300"/>
            <a:chOff x="5995309" y="2302038"/>
            <a:chExt cx="6705600" cy="3543300"/>
          </a:xfrm>
        </p:grpSpPr>
        <p:grpSp>
          <p:nvGrpSpPr>
            <p:cNvPr id="229" name="组合 228"/>
            <p:cNvGrpSpPr/>
            <p:nvPr/>
          </p:nvGrpSpPr>
          <p:grpSpPr>
            <a:xfrm>
              <a:off x="5995309" y="2302038"/>
              <a:ext cx="6705600" cy="3543300"/>
              <a:chOff x="6377876" y="2781431"/>
              <a:chExt cx="6705600" cy="3543300"/>
            </a:xfrm>
          </p:grpSpPr>
          <p:grpSp>
            <p:nvGrpSpPr>
              <p:cNvPr id="230" name="组合 229"/>
              <p:cNvGrpSpPr/>
              <p:nvPr/>
            </p:nvGrpSpPr>
            <p:grpSpPr>
              <a:xfrm>
                <a:off x="6377876" y="2781431"/>
                <a:ext cx="6705600" cy="3543300"/>
                <a:chOff x="6551821" y="2110788"/>
                <a:chExt cx="6705600" cy="3543300"/>
              </a:xfrm>
            </p:grpSpPr>
            <p:grpSp>
              <p:nvGrpSpPr>
                <p:cNvPr id="232" name="组合 231"/>
                <p:cNvGrpSpPr/>
                <p:nvPr/>
              </p:nvGrpSpPr>
              <p:grpSpPr>
                <a:xfrm>
                  <a:off x="6551821" y="2110788"/>
                  <a:ext cx="6705600" cy="3543300"/>
                  <a:chOff x="6929729" y="2233330"/>
                  <a:chExt cx="6705600" cy="3543300"/>
                </a:xfrm>
              </p:grpSpPr>
              <p:grpSp>
                <p:nvGrpSpPr>
                  <p:cNvPr id="236" name="组合 235"/>
                  <p:cNvGrpSpPr/>
                  <p:nvPr/>
                </p:nvGrpSpPr>
                <p:grpSpPr>
                  <a:xfrm>
                    <a:off x="6929729" y="2233330"/>
                    <a:ext cx="6705600" cy="3543300"/>
                    <a:chOff x="6242723" y="2239962"/>
                    <a:chExt cx="6705600" cy="3543300"/>
                  </a:xfrm>
                </p:grpSpPr>
                <p:grpSp>
                  <p:nvGrpSpPr>
                    <p:cNvPr id="241" name="组合 240"/>
                    <p:cNvGrpSpPr/>
                    <p:nvPr/>
                  </p:nvGrpSpPr>
                  <p:grpSpPr>
                    <a:xfrm>
                      <a:off x="6242723" y="2239962"/>
                      <a:ext cx="6705600" cy="3543300"/>
                      <a:chOff x="5208385" y="1813078"/>
                      <a:chExt cx="6705600" cy="3543300"/>
                    </a:xfrm>
                  </p:grpSpPr>
                  <p:grpSp>
                    <p:nvGrpSpPr>
                      <p:cNvPr id="243" name="组合 242"/>
                      <p:cNvGrpSpPr/>
                      <p:nvPr/>
                    </p:nvGrpSpPr>
                    <p:grpSpPr>
                      <a:xfrm>
                        <a:off x="5208385" y="1813078"/>
                        <a:ext cx="6705600" cy="3543300"/>
                        <a:chOff x="2613819" y="2094636"/>
                        <a:chExt cx="6705600" cy="3543300"/>
                      </a:xfrm>
                    </p:grpSpPr>
                    <p:pic>
                      <p:nvPicPr>
                        <p:cNvPr id="245" name="图片 244"/>
                        <p:cNvPicPr>
                          <a:picLocks noChangeAspect="1"/>
                        </p:cNvPicPr>
                        <p:nvPr/>
                      </p:nvPicPr>
                      <p:blipFill>
                        <a:blip r:embed="rId3"/>
                        <a:stretch>
                          <a:fillRect/>
                        </a:stretch>
                      </p:blipFill>
                      <p:spPr>
                        <a:xfrm>
                          <a:off x="2613819" y="2094636"/>
                          <a:ext cx="6705600" cy="3543300"/>
                        </a:xfrm>
                        <a:prstGeom prst="rect">
                          <a:avLst/>
                        </a:prstGeom>
                      </p:spPr>
                    </p:pic>
                    <p:sp>
                      <p:nvSpPr>
                        <p:cNvPr id="246"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47"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48"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49"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44"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42"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37" name="Oval 11"/>
                  <p:cNvSpPr>
                    <a:spLocks noChangeArrowheads="1"/>
                  </p:cNvSpPr>
                  <p:nvPr/>
                </p:nvSpPr>
                <p:spPr bwMode="auto">
                  <a:xfrm>
                    <a:off x="10639688" y="4495007"/>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38"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39"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40"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33" name="Oval 11"/>
                <p:cNvSpPr>
                  <a:spLocks noChangeArrowheads="1"/>
                </p:cNvSpPr>
                <p:nvPr/>
              </p:nvSpPr>
              <p:spPr bwMode="auto">
                <a:xfrm>
                  <a:off x="11460302" y="5200218"/>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34" name="Line 43"/>
                <p:cNvSpPr>
                  <a:spLocks noChangeShapeType="1"/>
                </p:cNvSpPr>
                <p:nvPr/>
              </p:nvSpPr>
              <p:spPr bwMode="auto">
                <a:xfrm flipH="1">
                  <a:off x="11661469" y="4493287"/>
                  <a:ext cx="659477" cy="70693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35" name="Line 43"/>
                <p:cNvSpPr>
                  <a:spLocks noChangeShapeType="1"/>
                </p:cNvSpPr>
                <p:nvPr/>
              </p:nvSpPr>
              <p:spPr bwMode="auto">
                <a:xfrm rot="180000">
                  <a:off x="12410480" y="4507300"/>
                  <a:ext cx="553259" cy="6789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31" name="Oval 11"/>
              <p:cNvSpPr>
                <a:spLocks noChangeArrowheads="1"/>
              </p:cNvSpPr>
              <p:nvPr/>
            </p:nvSpPr>
            <p:spPr bwMode="auto">
              <a:xfrm>
                <a:off x="12637147" y="5870862"/>
                <a:ext cx="201168" cy="201168"/>
              </a:xfrm>
              <a:prstGeom prst="ellipse">
                <a:avLst/>
              </a:prstGeom>
              <a:solidFill>
                <a:schemeClr val="bg1"/>
              </a:solidFill>
              <a:ln w="25400" algn="ctr">
                <a:solidFill>
                  <a:srgbClr val="FFC000"/>
                </a:solidFill>
                <a:round/>
                <a:headEnd/>
                <a:tailEnd/>
              </a:ln>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sp>
          <p:nvSpPr>
            <p:cNvPr id="224" name="Oval 11"/>
            <p:cNvSpPr>
              <a:spLocks noChangeArrowheads="1"/>
            </p:cNvSpPr>
            <p:nvPr/>
          </p:nvSpPr>
          <p:spPr bwMode="auto">
            <a:xfrm>
              <a:off x="11721191" y="4562781"/>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121865" name="组合 121864"/>
          <p:cNvGrpSpPr/>
          <p:nvPr/>
        </p:nvGrpSpPr>
        <p:grpSpPr>
          <a:xfrm>
            <a:off x="2511541" y="2053110"/>
            <a:ext cx="6705600" cy="3543300"/>
            <a:chOff x="7433743" y="998517"/>
            <a:chExt cx="6705600" cy="3543300"/>
          </a:xfrm>
        </p:grpSpPr>
        <p:grpSp>
          <p:nvGrpSpPr>
            <p:cNvPr id="253" name="组合 252"/>
            <p:cNvGrpSpPr/>
            <p:nvPr/>
          </p:nvGrpSpPr>
          <p:grpSpPr>
            <a:xfrm>
              <a:off x="7433743" y="998517"/>
              <a:ext cx="6705600" cy="3543300"/>
              <a:chOff x="5995309" y="2302038"/>
              <a:chExt cx="6705600" cy="3543300"/>
            </a:xfrm>
          </p:grpSpPr>
          <p:grpSp>
            <p:nvGrpSpPr>
              <p:cNvPr id="254" name="组合 253"/>
              <p:cNvGrpSpPr/>
              <p:nvPr/>
            </p:nvGrpSpPr>
            <p:grpSpPr>
              <a:xfrm>
                <a:off x="5995309" y="2302038"/>
                <a:ext cx="6705600" cy="3543300"/>
                <a:chOff x="6377876" y="2781431"/>
                <a:chExt cx="6705600" cy="3543300"/>
              </a:xfrm>
            </p:grpSpPr>
            <p:grpSp>
              <p:nvGrpSpPr>
                <p:cNvPr id="256" name="组合 255"/>
                <p:cNvGrpSpPr/>
                <p:nvPr/>
              </p:nvGrpSpPr>
              <p:grpSpPr>
                <a:xfrm>
                  <a:off x="6377876" y="2781431"/>
                  <a:ext cx="6705600" cy="3543300"/>
                  <a:chOff x="6551821" y="2110788"/>
                  <a:chExt cx="6705600" cy="3543300"/>
                </a:xfrm>
              </p:grpSpPr>
              <p:grpSp>
                <p:nvGrpSpPr>
                  <p:cNvPr id="258" name="组合 257"/>
                  <p:cNvGrpSpPr/>
                  <p:nvPr/>
                </p:nvGrpSpPr>
                <p:grpSpPr>
                  <a:xfrm>
                    <a:off x="6551821" y="2110788"/>
                    <a:ext cx="6705600" cy="3543300"/>
                    <a:chOff x="6929729" y="2233330"/>
                    <a:chExt cx="6705600" cy="3543300"/>
                  </a:xfrm>
                </p:grpSpPr>
                <p:grpSp>
                  <p:nvGrpSpPr>
                    <p:cNvPr id="262" name="组合 261"/>
                    <p:cNvGrpSpPr/>
                    <p:nvPr/>
                  </p:nvGrpSpPr>
                  <p:grpSpPr>
                    <a:xfrm>
                      <a:off x="6929729" y="2233330"/>
                      <a:ext cx="6705600" cy="3543300"/>
                      <a:chOff x="6242723" y="2239962"/>
                      <a:chExt cx="6705600" cy="3543300"/>
                    </a:xfrm>
                  </p:grpSpPr>
                  <p:grpSp>
                    <p:nvGrpSpPr>
                      <p:cNvPr id="267" name="组合 266"/>
                      <p:cNvGrpSpPr/>
                      <p:nvPr/>
                    </p:nvGrpSpPr>
                    <p:grpSpPr>
                      <a:xfrm>
                        <a:off x="6242723" y="2239962"/>
                        <a:ext cx="6705600" cy="3543300"/>
                        <a:chOff x="5208385" y="1813078"/>
                        <a:chExt cx="6705600" cy="3543300"/>
                      </a:xfrm>
                    </p:grpSpPr>
                    <p:grpSp>
                      <p:nvGrpSpPr>
                        <p:cNvPr id="269" name="组合 268"/>
                        <p:cNvGrpSpPr/>
                        <p:nvPr/>
                      </p:nvGrpSpPr>
                      <p:grpSpPr>
                        <a:xfrm>
                          <a:off x="5208385" y="1813078"/>
                          <a:ext cx="6705600" cy="3543300"/>
                          <a:chOff x="2613819" y="2094636"/>
                          <a:chExt cx="6705600" cy="3543300"/>
                        </a:xfrm>
                      </p:grpSpPr>
                      <p:pic>
                        <p:nvPicPr>
                          <p:cNvPr id="271" name="图片 270"/>
                          <p:cNvPicPr>
                            <a:picLocks noChangeAspect="1"/>
                          </p:cNvPicPr>
                          <p:nvPr/>
                        </p:nvPicPr>
                        <p:blipFill>
                          <a:blip r:embed="rId3"/>
                          <a:stretch>
                            <a:fillRect/>
                          </a:stretch>
                        </p:blipFill>
                        <p:spPr>
                          <a:xfrm>
                            <a:off x="2613819" y="2094636"/>
                            <a:ext cx="6705600" cy="3543300"/>
                          </a:xfrm>
                          <a:prstGeom prst="rect">
                            <a:avLst/>
                          </a:prstGeom>
                        </p:spPr>
                      </p:pic>
                      <p:sp>
                        <p:nvSpPr>
                          <p:cNvPr id="272"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73"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74"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75"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70"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68"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63" name="Oval 11"/>
                    <p:cNvSpPr>
                      <a:spLocks noChangeArrowheads="1"/>
                    </p:cNvSpPr>
                    <p:nvPr/>
                  </p:nvSpPr>
                  <p:spPr bwMode="auto">
                    <a:xfrm>
                      <a:off x="10639688" y="4495007"/>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64"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65"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66"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59" name="Oval 11"/>
                  <p:cNvSpPr>
                    <a:spLocks noChangeArrowheads="1"/>
                  </p:cNvSpPr>
                  <p:nvPr/>
                </p:nvSpPr>
                <p:spPr bwMode="auto">
                  <a:xfrm>
                    <a:off x="11460302" y="5200218"/>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60" name="Line 43"/>
                  <p:cNvSpPr>
                    <a:spLocks noChangeShapeType="1"/>
                  </p:cNvSpPr>
                  <p:nvPr/>
                </p:nvSpPr>
                <p:spPr bwMode="auto">
                  <a:xfrm flipH="1">
                    <a:off x="11661469" y="4493287"/>
                    <a:ext cx="659477" cy="70693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61" name="Line 43"/>
                  <p:cNvSpPr>
                    <a:spLocks noChangeShapeType="1"/>
                  </p:cNvSpPr>
                  <p:nvPr/>
                </p:nvSpPr>
                <p:spPr bwMode="auto">
                  <a:xfrm rot="180000">
                    <a:off x="12410480" y="4507300"/>
                    <a:ext cx="553259" cy="6789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57" name="Oval 11"/>
                <p:cNvSpPr>
                  <a:spLocks noChangeArrowheads="1"/>
                </p:cNvSpPr>
                <p:nvPr/>
              </p:nvSpPr>
              <p:spPr bwMode="auto">
                <a:xfrm>
                  <a:off x="12637147" y="5870862"/>
                  <a:ext cx="201168" cy="201168"/>
                </a:xfrm>
                <a:prstGeom prst="ellipse">
                  <a:avLst/>
                </a:prstGeom>
                <a:solidFill>
                  <a:schemeClr val="bg1"/>
                </a:solidFill>
                <a:ln w="25400" algn="ctr">
                  <a:solidFill>
                    <a:srgbClr val="FFC000"/>
                  </a:solidFill>
                  <a:round/>
                  <a:headEnd/>
                  <a:tailEnd/>
                </a:ln>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sp>
            <p:nvSpPr>
              <p:cNvPr id="255" name="Oval 11"/>
              <p:cNvSpPr>
                <a:spLocks noChangeArrowheads="1"/>
              </p:cNvSpPr>
              <p:nvPr/>
            </p:nvSpPr>
            <p:spPr bwMode="auto">
              <a:xfrm>
                <a:off x="11721191" y="4562781"/>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76" name="Oval 11"/>
            <p:cNvSpPr>
              <a:spLocks noChangeArrowheads="1"/>
            </p:cNvSpPr>
            <p:nvPr/>
          </p:nvSpPr>
          <p:spPr bwMode="auto">
            <a:xfrm>
              <a:off x="12053412" y="2091025"/>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grpSp>
        <p:nvGrpSpPr>
          <p:cNvPr id="121866" name="组合 121865"/>
          <p:cNvGrpSpPr/>
          <p:nvPr/>
        </p:nvGrpSpPr>
        <p:grpSpPr>
          <a:xfrm>
            <a:off x="2511541" y="2053110"/>
            <a:ext cx="6705600" cy="3543300"/>
            <a:chOff x="-2410661" y="2829904"/>
            <a:chExt cx="6705600" cy="3543300"/>
          </a:xfrm>
        </p:grpSpPr>
        <p:grpSp>
          <p:nvGrpSpPr>
            <p:cNvPr id="278" name="组合 277"/>
            <p:cNvGrpSpPr/>
            <p:nvPr/>
          </p:nvGrpSpPr>
          <p:grpSpPr>
            <a:xfrm>
              <a:off x="-2410661" y="2829904"/>
              <a:ext cx="6705600" cy="3543300"/>
              <a:chOff x="7433743" y="998517"/>
              <a:chExt cx="6705600" cy="3543300"/>
            </a:xfrm>
          </p:grpSpPr>
          <p:grpSp>
            <p:nvGrpSpPr>
              <p:cNvPr id="279" name="组合 278"/>
              <p:cNvGrpSpPr/>
              <p:nvPr/>
            </p:nvGrpSpPr>
            <p:grpSpPr>
              <a:xfrm>
                <a:off x="7433743" y="998517"/>
                <a:ext cx="6705600" cy="3543300"/>
                <a:chOff x="5995309" y="2302038"/>
                <a:chExt cx="6705600" cy="3543300"/>
              </a:xfrm>
            </p:grpSpPr>
            <p:grpSp>
              <p:nvGrpSpPr>
                <p:cNvPr id="281" name="组合 280"/>
                <p:cNvGrpSpPr/>
                <p:nvPr/>
              </p:nvGrpSpPr>
              <p:grpSpPr>
                <a:xfrm>
                  <a:off x="5995309" y="2302038"/>
                  <a:ext cx="6705600" cy="3543300"/>
                  <a:chOff x="6377876" y="2781431"/>
                  <a:chExt cx="6705600" cy="3543300"/>
                </a:xfrm>
              </p:grpSpPr>
              <p:grpSp>
                <p:nvGrpSpPr>
                  <p:cNvPr id="283" name="组合 282"/>
                  <p:cNvGrpSpPr/>
                  <p:nvPr/>
                </p:nvGrpSpPr>
                <p:grpSpPr>
                  <a:xfrm>
                    <a:off x="6377876" y="2781431"/>
                    <a:ext cx="6705600" cy="3543300"/>
                    <a:chOff x="6551821" y="2110788"/>
                    <a:chExt cx="6705600" cy="3543300"/>
                  </a:xfrm>
                </p:grpSpPr>
                <p:grpSp>
                  <p:nvGrpSpPr>
                    <p:cNvPr id="285" name="组合 284"/>
                    <p:cNvGrpSpPr/>
                    <p:nvPr/>
                  </p:nvGrpSpPr>
                  <p:grpSpPr>
                    <a:xfrm>
                      <a:off x="6551821" y="2110788"/>
                      <a:ext cx="6705600" cy="3543300"/>
                      <a:chOff x="6929729" y="2233330"/>
                      <a:chExt cx="6705600" cy="3543300"/>
                    </a:xfrm>
                  </p:grpSpPr>
                  <p:grpSp>
                    <p:nvGrpSpPr>
                      <p:cNvPr id="289" name="组合 288"/>
                      <p:cNvGrpSpPr/>
                      <p:nvPr/>
                    </p:nvGrpSpPr>
                    <p:grpSpPr>
                      <a:xfrm>
                        <a:off x="6929729" y="2233330"/>
                        <a:ext cx="6705600" cy="3543300"/>
                        <a:chOff x="6242723" y="2239962"/>
                        <a:chExt cx="6705600" cy="3543300"/>
                      </a:xfrm>
                    </p:grpSpPr>
                    <p:grpSp>
                      <p:nvGrpSpPr>
                        <p:cNvPr id="294" name="组合 293"/>
                        <p:cNvGrpSpPr/>
                        <p:nvPr/>
                      </p:nvGrpSpPr>
                      <p:grpSpPr>
                        <a:xfrm>
                          <a:off x="6242723" y="2239962"/>
                          <a:ext cx="6705600" cy="3543300"/>
                          <a:chOff x="5208385" y="1813078"/>
                          <a:chExt cx="6705600" cy="3543300"/>
                        </a:xfrm>
                      </p:grpSpPr>
                      <p:grpSp>
                        <p:nvGrpSpPr>
                          <p:cNvPr id="296" name="组合 295"/>
                          <p:cNvGrpSpPr/>
                          <p:nvPr/>
                        </p:nvGrpSpPr>
                        <p:grpSpPr>
                          <a:xfrm>
                            <a:off x="5208385" y="1813078"/>
                            <a:ext cx="6705600" cy="3543300"/>
                            <a:chOff x="2613819" y="2094636"/>
                            <a:chExt cx="6705600" cy="3543300"/>
                          </a:xfrm>
                        </p:grpSpPr>
                        <p:pic>
                          <p:nvPicPr>
                            <p:cNvPr id="298" name="图片 297"/>
                            <p:cNvPicPr>
                              <a:picLocks noChangeAspect="1"/>
                            </p:cNvPicPr>
                            <p:nvPr/>
                          </p:nvPicPr>
                          <p:blipFill>
                            <a:blip r:embed="rId3"/>
                            <a:stretch>
                              <a:fillRect/>
                            </a:stretch>
                          </p:blipFill>
                          <p:spPr>
                            <a:xfrm>
                              <a:off x="2613819" y="2094636"/>
                              <a:ext cx="6705600" cy="3543300"/>
                            </a:xfrm>
                            <a:prstGeom prst="rect">
                              <a:avLst/>
                            </a:prstGeom>
                          </p:spPr>
                        </p:pic>
                        <p:sp>
                          <p:nvSpPr>
                            <p:cNvPr id="299" name="Line 43"/>
                            <p:cNvSpPr>
                              <a:spLocks noChangeShapeType="1"/>
                            </p:cNvSpPr>
                            <p:nvPr/>
                          </p:nvSpPr>
                          <p:spPr bwMode="auto">
                            <a:xfrm flipH="1">
                              <a:off x="3851819" y="4502081"/>
                              <a:ext cx="794091" cy="80745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300" name="Oval 11"/>
                            <p:cNvSpPr>
                              <a:spLocks noChangeArrowheads="1"/>
                            </p:cNvSpPr>
                            <p:nvPr/>
                          </p:nvSpPr>
                          <p:spPr bwMode="auto">
                            <a:xfrm>
                              <a:off x="3693360" y="5255794"/>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01" name="Line 43"/>
                            <p:cNvSpPr>
                              <a:spLocks noChangeShapeType="1"/>
                            </p:cNvSpPr>
                            <p:nvPr/>
                          </p:nvSpPr>
                          <p:spPr bwMode="auto">
                            <a:xfrm>
                              <a:off x="4781299" y="4521330"/>
                              <a:ext cx="158540" cy="7315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302" name="Oval 11"/>
                            <p:cNvSpPr>
                              <a:spLocks noChangeArrowheads="1"/>
                            </p:cNvSpPr>
                            <p:nvPr/>
                          </p:nvSpPr>
                          <p:spPr bwMode="auto">
                            <a:xfrm>
                              <a:off x="4892917" y="5252554"/>
                              <a:ext cx="201168" cy="201168"/>
                            </a:xfrm>
                            <a:prstGeom prst="ellipse">
                              <a:avLst/>
                            </a:prstGeom>
                            <a:no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97" name="Oval 11"/>
                          <p:cNvSpPr>
                            <a:spLocks noChangeArrowheads="1"/>
                          </p:cNvSpPr>
                          <p:nvPr/>
                        </p:nvSpPr>
                        <p:spPr bwMode="auto">
                          <a:xfrm>
                            <a:off x="7203360" y="4085214"/>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95" name="Oval 11"/>
                        <p:cNvSpPr>
                          <a:spLocks noChangeArrowheads="1"/>
                        </p:cNvSpPr>
                        <p:nvPr/>
                      </p:nvSpPr>
                      <p:spPr bwMode="auto">
                        <a:xfrm>
                          <a:off x="7699750" y="3310261"/>
                          <a:ext cx="201168" cy="201168"/>
                        </a:xfrm>
                        <a:prstGeom prst="ellipse">
                          <a:avLst/>
                        </a:prstGeom>
                        <a:solidFill>
                          <a:srgbClr val="C00000"/>
                        </a:solidFill>
                        <a:ln w="635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90" name="Oval 11"/>
                      <p:cNvSpPr>
                        <a:spLocks noChangeArrowheads="1"/>
                      </p:cNvSpPr>
                      <p:nvPr/>
                    </p:nvSpPr>
                    <p:spPr bwMode="auto">
                      <a:xfrm>
                        <a:off x="10639688" y="4495007"/>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91" name="Oval 11"/>
                      <p:cNvSpPr>
                        <a:spLocks noChangeArrowheads="1"/>
                      </p:cNvSpPr>
                      <p:nvPr/>
                    </p:nvSpPr>
                    <p:spPr bwMode="auto">
                      <a:xfrm>
                        <a:off x="12667186" y="4485803"/>
                        <a:ext cx="201168" cy="201168"/>
                      </a:xfrm>
                      <a:prstGeom prst="ellipse">
                        <a:avLst/>
                      </a:prstGeom>
                      <a:solidFill>
                        <a:schemeClr val="bg1"/>
                      </a:solidFill>
                      <a:ln w="25400" algn="ctr">
                        <a:solidFill>
                          <a:srgbClr val="FFC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92" name="Line 43"/>
                      <p:cNvSpPr>
                        <a:spLocks noChangeShapeType="1"/>
                      </p:cNvSpPr>
                      <p:nvPr/>
                    </p:nvSpPr>
                    <p:spPr bwMode="auto">
                      <a:xfrm flipH="1">
                        <a:off x="10840855" y="3504797"/>
                        <a:ext cx="760804" cy="9810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93" name="Line 43"/>
                      <p:cNvSpPr>
                        <a:spLocks noChangeShapeType="1"/>
                      </p:cNvSpPr>
                      <p:nvPr/>
                    </p:nvSpPr>
                    <p:spPr bwMode="auto">
                      <a:xfrm>
                        <a:off x="11685144" y="3527006"/>
                        <a:ext cx="1013711" cy="10058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86" name="Oval 11"/>
                    <p:cNvSpPr>
                      <a:spLocks noChangeArrowheads="1"/>
                    </p:cNvSpPr>
                    <p:nvPr/>
                  </p:nvSpPr>
                  <p:spPr bwMode="auto">
                    <a:xfrm>
                      <a:off x="11460302" y="5200218"/>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87" name="Line 43"/>
                    <p:cNvSpPr>
                      <a:spLocks noChangeShapeType="1"/>
                    </p:cNvSpPr>
                    <p:nvPr/>
                  </p:nvSpPr>
                  <p:spPr bwMode="auto">
                    <a:xfrm flipH="1">
                      <a:off x="11661469" y="4493287"/>
                      <a:ext cx="659477" cy="70693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288" name="Line 43"/>
                    <p:cNvSpPr>
                      <a:spLocks noChangeShapeType="1"/>
                    </p:cNvSpPr>
                    <p:nvPr/>
                  </p:nvSpPr>
                  <p:spPr bwMode="auto">
                    <a:xfrm rot="180000">
                      <a:off x="12410480" y="4507300"/>
                      <a:ext cx="553259" cy="67890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sp>
                <p:nvSpPr>
                  <p:cNvPr id="284" name="Oval 11"/>
                  <p:cNvSpPr>
                    <a:spLocks noChangeArrowheads="1"/>
                  </p:cNvSpPr>
                  <p:nvPr/>
                </p:nvSpPr>
                <p:spPr bwMode="auto">
                  <a:xfrm>
                    <a:off x="12637147" y="5870862"/>
                    <a:ext cx="201168" cy="201168"/>
                  </a:xfrm>
                  <a:prstGeom prst="ellipse">
                    <a:avLst/>
                  </a:prstGeom>
                  <a:solidFill>
                    <a:schemeClr val="bg1"/>
                  </a:solidFill>
                  <a:ln w="25400" algn="ctr">
                    <a:solidFill>
                      <a:srgbClr val="FFC000"/>
                    </a:solidFill>
                    <a:round/>
                    <a:headEnd/>
                    <a:tailEnd/>
                  </a:ln>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grpSp>
            <p:sp>
              <p:nvSpPr>
                <p:cNvPr id="282" name="Oval 11"/>
                <p:cNvSpPr>
                  <a:spLocks noChangeArrowheads="1"/>
                </p:cNvSpPr>
                <p:nvPr/>
              </p:nvSpPr>
              <p:spPr bwMode="auto">
                <a:xfrm>
                  <a:off x="11721191" y="4562781"/>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280" name="Oval 11"/>
              <p:cNvSpPr>
                <a:spLocks noChangeArrowheads="1"/>
              </p:cNvSpPr>
              <p:nvPr/>
            </p:nvSpPr>
            <p:spPr bwMode="auto">
              <a:xfrm>
                <a:off x="12053412" y="2091025"/>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sp>
          <p:nvSpPr>
            <p:cNvPr id="303" name="Oval 11"/>
            <p:cNvSpPr>
              <a:spLocks noChangeArrowheads="1"/>
            </p:cNvSpPr>
            <p:nvPr/>
          </p:nvSpPr>
          <p:spPr bwMode="auto">
            <a:xfrm>
              <a:off x="636780" y="2916055"/>
              <a:ext cx="201168" cy="201168"/>
            </a:xfrm>
            <a:prstGeom prst="ellipse">
              <a:avLst/>
            </a:prstGeom>
            <a:solidFill>
              <a:srgbClr val="C00000"/>
            </a:solidFill>
            <a:ln w="25400" algn="ctr">
              <a:solidFill>
                <a:srgbClr val="C00000"/>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grpSp>
      <p:pic>
        <p:nvPicPr>
          <p:cNvPr id="305" name="图片 304"/>
          <p:cNvPicPr>
            <a:picLocks noChangeAspect="1"/>
          </p:cNvPicPr>
          <p:nvPr/>
        </p:nvPicPr>
        <p:blipFill>
          <a:blip r:embed="rId6"/>
          <a:stretch>
            <a:fillRect/>
          </a:stretch>
        </p:blipFill>
        <p:spPr>
          <a:xfrm>
            <a:off x="2263891" y="1854218"/>
            <a:ext cx="7200900" cy="3990975"/>
          </a:xfrm>
          <a:prstGeom prst="rect">
            <a:avLst/>
          </a:prstGeom>
        </p:spPr>
      </p:pic>
    </p:spTree>
    <p:extLst>
      <p:ext uri="{BB962C8B-B14F-4D97-AF65-F5344CB8AC3E}">
        <p14:creationId xmlns:p14="http://schemas.microsoft.com/office/powerpoint/2010/main" val="2158744656"/>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8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8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8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18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18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18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18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18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1099" y="576590"/>
            <a:ext cx="5391219" cy="523220"/>
          </a:xfrm>
          <a:prstGeom prst="rect">
            <a:avLst/>
          </a:prstGeom>
        </p:spPr>
        <p:txBody>
          <a:bodyPr wrap="none">
            <a:spAutoFit/>
          </a:bodyPr>
          <a:lstStyle/>
          <a:p>
            <a:r>
              <a:rPr lang="en-US" altLang="zh-CN" sz="2800" dirty="0">
                <a:solidFill>
                  <a:srgbClr val="000099"/>
                </a:solidFill>
                <a:latin typeface="黑体" pitchFamily="2" charset="-122"/>
                <a:ea typeface="黑体" pitchFamily="2" charset="-122"/>
                <a:cs typeface="+mj-cs"/>
              </a:rPr>
              <a:t>4.4.2  </a:t>
            </a:r>
            <a:r>
              <a:rPr lang="zh-CN" altLang="en-US" sz="2800" dirty="0">
                <a:solidFill>
                  <a:srgbClr val="000099"/>
                </a:solidFill>
                <a:latin typeface="黑体" pitchFamily="2" charset="-122"/>
                <a:ea typeface="黑体" pitchFamily="2" charset="-122"/>
                <a:cs typeface="+mj-cs"/>
              </a:rPr>
              <a:t>与或树的盲目搜索的特点</a:t>
            </a:r>
            <a:endParaRPr lang="zh-CN" altLang="en-US" dirty="0"/>
          </a:p>
        </p:txBody>
      </p:sp>
      <p:sp>
        <p:nvSpPr>
          <p:cNvPr id="6" name="矩形 5"/>
          <p:cNvSpPr/>
          <p:nvPr/>
        </p:nvSpPr>
        <p:spPr>
          <a:xfrm>
            <a:off x="698500" y="1729582"/>
            <a:ext cx="10642600" cy="1384995"/>
          </a:xfrm>
          <a:prstGeom prst="rect">
            <a:avLst/>
          </a:prstGeom>
        </p:spPr>
        <p:txBody>
          <a:bodyPr wrap="square">
            <a:spAutoFit/>
          </a:bodyPr>
          <a:lstStyle/>
          <a:p>
            <a:pPr marL="457200" indent="-457200">
              <a:buFont typeface="Wingdings" panose="05000000000000000000" pitchFamily="2" charset="2"/>
              <a:buChar char="Ø"/>
            </a:pPr>
            <a:r>
              <a:rPr lang="zh-CN" altLang="en-US" sz="2800" b="1" dirty="0">
                <a:latin typeface="FangSong_GB2312" panose="02010609030101010101" pitchFamily="49" charset="-122"/>
                <a:ea typeface="FangSong_GB2312" panose="02010609030101010101" pitchFamily="49" charset="-122"/>
              </a:rPr>
              <a:t>从初始节点开始，自上而下的搜索，寻找终止节点以及端节点； 然后自下而上的进行可解标记，一旦初始节点被标记为可解或不可解节点，搜索停止。</a:t>
            </a:r>
          </a:p>
        </p:txBody>
      </p:sp>
      <p:sp>
        <p:nvSpPr>
          <p:cNvPr id="7" name="矩形 6"/>
          <p:cNvSpPr/>
          <p:nvPr/>
        </p:nvSpPr>
        <p:spPr>
          <a:xfrm>
            <a:off x="698500" y="3744349"/>
            <a:ext cx="10642600" cy="954107"/>
          </a:xfrm>
          <a:prstGeom prst="rect">
            <a:avLst/>
          </a:prstGeom>
        </p:spPr>
        <p:txBody>
          <a:bodyPr wrap="square">
            <a:spAutoFit/>
          </a:bodyPr>
          <a:lstStyle/>
          <a:p>
            <a:pPr marL="457200" marR="12700" indent="-457200">
              <a:buFont typeface="Wingdings" panose="05000000000000000000" pitchFamily="2" charset="2"/>
              <a:buChar char="Ø"/>
            </a:pPr>
            <a:r>
              <a:rPr lang="zh-CN" altLang="en-US" sz="2800" b="1" dirty="0">
                <a:latin typeface="FangSong_GB2312" panose="02010609030101010101" pitchFamily="49" charset="-122"/>
                <a:ea typeface="FangSong_GB2312" panose="02010609030101010101" pitchFamily="49" charset="-122"/>
              </a:rPr>
              <a:t>按照确定路线进行，没有考虑付出的代价，不能够保证找到代价最小的解树。</a:t>
            </a:r>
          </a:p>
        </p:txBody>
      </p:sp>
    </p:spTree>
    <p:extLst>
      <p:ext uri="{BB962C8B-B14F-4D97-AF65-F5344CB8AC3E}">
        <p14:creationId xmlns:p14="http://schemas.microsoft.com/office/powerpoint/2010/main" val="4059798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4" name="矩形 3"/>
          <p:cNvSpPr/>
          <p:nvPr/>
        </p:nvSpPr>
        <p:spPr>
          <a:xfrm>
            <a:off x="511277" y="1429747"/>
            <a:ext cx="6636774" cy="4893647"/>
          </a:xfrm>
          <a:prstGeom prst="rect">
            <a:avLst/>
          </a:prstGeom>
        </p:spPr>
        <p:txBody>
          <a:bodyPr wrap="squar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操作</a:t>
            </a:r>
          </a:p>
          <a:p>
            <a:pPr marR="55050"/>
            <a:r>
              <a:rPr lang="en-US" altLang="zh-CN" sz="2400" b="1" dirty="0">
                <a:solidFill>
                  <a:srgbClr val="630031"/>
                </a:solidFill>
                <a:latin typeface="Times New Roman" panose="02020603050405020304" pitchFamily="18" charset="0"/>
                <a:ea typeface="FangSong_GB2312" panose="02010609030101010101" pitchFamily="49" charset="-122"/>
              </a:rPr>
              <a:t>    </a:t>
            </a:r>
            <a:r>
              <a:rPr lang="en-US" altLang="zh-CN" sz="2400" b="1" dirty="0" err="1">
                <a:solidFill>
                  <a:srgbClr val="630031"/>
                </a:solidFill>
                <a:latin typeface="Times New Roman" panose="02020603050405020304" pitchFamily="18" charset="0"/>
                <a:ea typeface="FangSong_GB2312" panose="02010609030101010101" pitchFamily="49" charset="-122"/>
              </a:rPr>
              <a:t>A</a:t>
            </a:r>
            <a:r>
              <a:rPr lang="en-US" altLang="zh-CN" sz="1600" b="1" dirty="0" err="1">
                <a:solidFill>
                  <a:srgbClr val="630031"/>
                </a:solidFill>
                <a:latin typeface="Times New Roman" panose="02020603050405020304" pitchFamily="18" charset="0"/>
                <a:ea typeface="FangSong_GB2312" panose="02010609030101010101" pitchFamily="49" charset="-122"/>
              </a:rPr>
              <a:t>ij</a:t>
            </a:r>
            <a:r>
              <a:rPr lang="en-US" altLang="zh-CN" sz="1600" b="1" dirty="0">
                <a:solidFill>
                  <a:srgbClr val="630031"/>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表示把金片</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从第</a:t>
            </a:r>
            <a:r>
              <a:rPr lang="en-US" altLang="zh-CN" sz="2400" b="1" dirty="0" err="1">
                <a:solidFill>
                  <a:srgbClr val="0000CC"/>
                </a:solidFill>
                <a:latin typeface="Times New Roman" panose="02020603050405020304" pitchFamily="18" charset="0"/>
                <a:ea typeface="FangSong_GB2312" panose="02010609030101010101" pitchFamily="49" charset="-122"/>
              </a:rPr>
              <a:t>i</a:t>
            </a:r>
            <a:r>
              <a:rPr lang="zh-CN" altLang="en-US" sz="2400" dirty="0">
                <a:solidFill>
                  <a:srgbClr val="0000CC"/>
                </a:solidFill>
                <a:latin typeface="FangSong_GB2312" panose="02010609030101010101" pitchFamily="49" charset="-122"/>
                <a:ea typeface="FangSong_GB2312" panose="02010609030101010101" pitchFamily="49" charset="-122"/>
              </a:rPr>
              <a:t>号钢针移到</a:t>
            </a:r>
            <a:r>
              <a:rPr lang="en-US" altLang="zh-CN" sz="2400" b="1" dirty="0">
                <a:solidFill>
                  <a:srgbClr val="0000CC"/>
                </a:solidFill>
                <a:latin typeface="Times New Roman" panose="02020603050405020304" pitchFamily="18" charset="0"/>
                <a:ea typeface="FangSong_GB2312" panose="02010609030101010101" pitchFamily="49" charset="-122"/>
              </a:rPr>
              <a:t>j</a:t>
            </a:r>
            <a:r>
              <a:rPr lang="zh-CN" altLang="en-US" sz="2400" dirty="0">
                <a:solidFill>
                  <a:srgbClr val="0000CC"/>
                </a:solidFill>
                <a:latin typeface="FangSong_GB2312" panose="02010609030101010101" pitchFamily="49" charset="-122"/>
                <a:ea typeface="FangSong_GB2312" panose="02010609030101010101" pitchFamily="49" charset="-122"/>
              </a:rPr>
              <a:t>号钢针上；</a:t>
            </a:r>
          </a:p>
          <a:p>
            <a:pPr marR="51470"/>
            <a:r>
              <a:rPr lang="en-US" altLang="zh-CN" sz="2400" b="1" dirty="0">
                <a:solidFill>
                  <a:srgbClr val="630031"/>
                </a:solidFill>
                <a:latin typeface="Times New Roman" panose="02020603050405020304" pitchFamily="18" charset="0"/>
                <a:ea typeface="FangSong_GB2312" panose="02010609030101010101" pitchFamily="49" charset="-122"/>
              </a:rPr>
              <a:t>    </a:t>
            </a:r>
            <a:r>
              <a:rPr lang="en-US" altLang="zh-CN" sz="2400" b="1" dirty="0" err="1">
                <a:solidFill>
                  <a:srgbClr val="630031"/>
                </a:solidFill>
                <a:latin typeface="Times New Roman" panose="02020603050405020304" pitchFamily="18" charset="0"/>
                <a:ea typeface="FangSong_GB2312" panose="02010609030101010101" pitchFamily="49" charset="-122"/>
              </a:rPr>
              <a:t>B</a:t>
            </a:r>
            <a:r>
              <a:rPr lang="en-US" altLang="zh-CN" sz="1600" b="1" dirty="0" err="1">
                <a:solidFill>
                  <a:srgbClr val="630031"/>
                </a:solidFill>
                <a:latin typeface="Times New Roman" panose="02020603050405020304" pitchFamily="18" charset="0"/>
                <a:ea typeface="FangSong_GB2312" panose="02010609030101010101" pitchFamily="49" charset="-122"/>
              </a:rPr>
              <a:t>ij</a:t>
            </a:r>
            <a:r>
              <a:rPr lang="en-US" altLang="zh-CN" sz="1600" b="1" dirty="0">
                <a:solidFill>
                  <a:srgbClr val="630031"/>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表示把金片</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从第</a:t>
            </a:r>
            <a:r>
              <a:rPr lang="en-US" altLang="zh-CN" sz="2400" b="1" dirty="0" err="1">
                <a:solidFill>
                  <a:srgbClr val="0000CC"/>
                </a:solidFill>
                <a:latin typeface="Times New Roman" panose="02020603050405020304" pitchFamily="18" charset="0"/>
                <a:ea typeface="FangSong_GB2312" panose="02010609030101010101" pitchFamily="49" charset="-122"/>
              </a:rPr>
              <a:t>i</a:t>
            </a:r>
            <a:r>
              <a:rPr lang="zh-CN" altLang="en-US" sz="2400" dirty="0">
                <a:solidFill>
                  <a:srgbClr val="0000CC"/>
                </a:solidFill>
                <a:latin typeface="FangSong_GB2312" panose="02010609030101010101" pitchFamily="49" charset="-122"/>
                <a:ea typeface="FangSong_GB2312" panose="02010609030101010101" pitchFamily="49" charset="-122"/>
              </a:rPr>
              <a:t>号钢针一到第</a:t>
            </a:r>
            <a:r>
              <a:rPr lang="en-US" altLang="zh-CN" sz="2400" b="1" dirty="0">
                <a:solidFill>
                  <a:srgbClr val="0000CC"/>
                </a:solidFill>
                <a:latin typeface="Times New Roman" panose="02020603050405020304" pitchFamily="18" charset="0"/>
                <a:ea typeface="FangSong_GB2312" panose="02010609030101010101" pitchFamily="49" charset="-122"/>
              </a:rPr>
              <a:t>j</a:t>
            </a:r>
            <a:r>
              <a:rPr lang="zh-CN" altLang="en-US" sz="2400" dirty="0">
                <a:solidFill>
                  <a:srgbClr val="0000CC"/>
                </a:solidFill>
                <a:latin typeface="FangSong_GB2312" panose="02010609030101010101" pitchFamily="49" charset="-122"/>
                <a:ea typeface="FangSong_GB2312" panose="02010609030101010101" pitchFamily="49" charset="-122"/>
              </a:rPr>
              <a:t>号钢针上。</a:t>
            </a:r>
          </a:p>
          <a:p>
            <a:pPr marR="86300"/>
            <a:r>
              <a:rPr lang="zh-CN" altLang="en-US" sz="2400" dirty="0">
                <a:solidFill>
                  <a:srgbClr val="0000CC"/>
                </a:solidFill>
                <a:latin typeface="FangSong_GB2312" panose="02010609030101010101" pitchFamily="49" charset="-122"/>
                <a:ea typeface="FangSong_GB2312" panose="02010609030101010101" pitchFamily="49" charset="-122"/>
              </a:rPr>
              <a:t>  共有</a:t>
            </a:r>
            <a:r>
              <a:rPr lang="en-US" altLang="zh-CN" sz="2400" b="1" dirty="0">
                <a:solidFill>
                  <a:srgbClr val="0000CC"/>
                </a:solidFill>
                <a:latin typeface="Times New Roman" panose="02020603050405020304" pitchFamily="18" charset="0"/>
                <a:ea typeface="FangSong_GB2312" panose="02010609030101010101" pitchFamily="49" charset="-122"/>
              </a:rPr>
              <a:t>12</a:t>
            </a:r>
            <a:r>
              <a:rPr lang="zh-CN" altLang="en-US" sz="2400" dirty="0">
                <a:solidFill>
                  <a:srgbClr val="0000CC"/>
                </a:solidFill>
                <a:latin typeface="FangSong_GB2312" panose="02010609030101010101" pitchFamily="49" charset="-122"/>
                <a:ea typeface="FangSong_GB2312" panose="02010609030101010101" pitchFamily="49" charset="-122"/>
              </a:rPr>
              <a:t>种操作，它们分别是：</a:t>
            </a:r>
          </a:p>
          <a:p>
            <a:pPr marR="82600"/>
            <a:r>
              <a:rPr lang="pt-BR" altLang="zh-CN" sz="2400" b="1" dirty="0">
                <a:solidFill>
                  <a:srgbClr val="0000CC"/>
                </a:solidFill>
                <a:latin typeface="Times New Roman" panose="02020603050405020304" pitchFamily="18" charset="0"/>
                <a:ea typeface="FangSong_GB2312" panose="02010609030101010101" pitchFamily="49" charset="-122"/>
              </a:rPr>
              <a:t>	A</a:t>
            </a:r>
            <a:r>
              <a:rPr lang="pt-BR" altLang="zh-CN" sz="1600" b="1" dirty="0">
                <a:solidFill>
                  <a:srgbClr val="0000CC"/>
                </a:solidFill>
                <a:latin typeface="Times New Roman" panose="02020603050405020304" pitchFamily="18" charset="0"/>
                <a:ea typeface="FangSong_GB2312" panose="02010609030101010101" pitchFamily="49" charset="-122"/>
              </a:rPr>
              <a:t>12 </a:t>
            </a:r>
            <a:r>
              <a:rPr lang="pt-BR" altLang="zh-CN" sz="2400" b="1" dirty="0">
                <a:solidFill>
                  <a:srgbClr val="0000CC"/>
                </a:solidFill>
                <a:latin typeface="Times New Roman" panose="02020603050405020304" pitchFamily="18" charset="0"/>
                <a:ea typeface="FangSong_GB2312" panose="02010609030101010101" pitchFamily="49" charset="-122"/>
              </a:rPr>
              <a:t>A</a:t>
            </a:r>
            <a:r>
              <a:rPr lang="pt-BR" altLang="zh-CN" sz="1600" b="1" dirty="0">
                <a:solidFill>
                  <a:srgbClr val="0000CC"/>
                </a:solidFill>
                <a:latin typeface="Times New Roman" panose="02020603050405020304" pitchFamily="18" charset="0"/>
                <a:ea typeface="FangSong_GB2312" panose="02010609030101010101" pitchFamily="49" charset="-122"/>
              </a:rPr>
              <a:t>13 </a:t>
            </a:r>
            <a:r>
              <a:rPr lang="pt-BR" altLang="zh-CN" sz="2400" b="1" dirty="0">
                <a:solidFill>
                  <a:srgbClr val="0000CC"/>
                </a:solidFill>
                <a:latin typeface="Times New Roman" panose="02020603050405020304" pitchFamily="18" charset="0"/>
                <a:ea typeface="FangSong_GB2312" panose="02010609030101010101" pitchFamily="49" charset="-122"/>
              </a:rPr>
              <a:t>A</a:t>
            </a:r>
            <a:r>
              <a:rPr lang="pt-BR" altLang="zh-CN" sz="1600" b="1" dirty="0">
                <a:solidFill>
                  <a:srgbClr val="0000CC"/>
                </a:solidFill>
                <a:latin typeface="Times New Roman" panose="02020603050405020304" pitchFamily="18" charset="0"/>
                <a:ea typeface="FangSong_GB2312" panose="02010609030101010101" pitchFamily="49" charset="-122"/>
              </a:rPr>
              <a:t>21 </a:t>
            </a:r>
            <a:r>
              <a:rPr lang="pt-BR" altLang="zh-CN" sz="2400" b="1" dirty="0">
                <a:solidFill>
                  <a:srgbClr val="0000CC"/>
                </a:solidFill>
                <a:latin typeface="Times New Roman" panose="02020603050405020304" pitchFamily="18" charset="0"/>
                <a:ea typeface="FangSong_GB2312" panose="02010609030101010101" pitchFamily="49" charset="-122"/>
              </a:rPr>
              <a:t>A</a:t>
            </a:r>
            <a:r>
              <a:rPr lang="pt-BR" altLang="zh-CN" sz="1600" b="1" dirty="0">
                <a:solidFill>
                  <a:srgbClr val="0000CC"/>
                </a:solidFill>
                <a:latin typeface="Times New Roman" panose="02020603050405020304" pitchFamily="18" charset="0"/>
                <a:ea typeface="FangSong_GB2312" panose="02010609030101010101" pitchFamily="49" charset="-122"/>
              </a:rPr>
              <a:t>23 </a:t>
            </a:r>
            <a:r>
              <a:rPr lang="pt-BR" altLang="zh-CN" sz="2400" b="1" dirty="0">
                <a:solidFill>
                  <a:srgbClr val="0000CC"/>
                </a:solidFill>
                <a:latin typeface="Times New Roman" panose="02020603050405020304" pitchFamily="18" charset="0"/>
                <a:ea typeface="FangSong_GB2312" panose="02010609030101010101" pitchFamily="49" charset="-122"/>
              </a:rPr>
              <a:t>A</a:t>
            </a:r>
            <a:r>
              <a:rPr lang="pt-BR" altLang="zh-CN" sz="1600" b="1" dirty="0">
                <a:solidFill>
                  <a:srgbClr val="0000CC"/>
                </a:solidFill>
                <a:latin typeface="Times New Roman" panose="02020603050405020304" pitchFamily="18" charset="0"/>
                <a:ea typeface="FangSong_GB2312" panose="02010609030101010101" pitchFamily="49" charset="-122"/>
              </a:rPr>
              <a:t>31 </a:t>
            </a:r>
            <a:r>
              <a:rPr lang="pt-BR" altLang="zh-CN" sz="2400" b="1" dirty="0">
                <a:solidFill>
                  <a:srgbClr val="0000CC"/>
                </a:solidFill>
                <a:latin typeface="Times New Roman" panose="02020603050405020304" pitchFamily="18" charset="0"/>
                <a:ea typeface="FangSong_GB2312" panose="02010609030101010101" pitchFamily="49" charset="-122"/>
              </a:rPr>
              <a:t>A</a:t>
            </a:r>
            <a:r>
              <a:rPr lang="pt-BR" altLang="zh-CN" sz="1600" b="1" dirty="0">
                <a:solidFill>
                  <a:srgbClr val="0000CC"/>
                </a:solidFill>
                <a:latin typeface="Times New Roman" panose="02020603050405020304" pitchFamily="18" charset="0"/>
                <a:ea typeface="FangSong_GB2312" panose="02010609030101010101" pitchFamily="49" charset="-122"/>
              </a:rPr>
              <a:t>32</a:t>
            </a:r>
            <a:endParaRPr lang="pt-BR" altLang="zh-CN" sz="1600" dirty="0">
              <a:solidFill>
                <a:srgbClr val="0000CC"/>
              </a:solidFill>
              <a:latin typeface="Times New Roman" panose="02020603050405020304" pitchFamily="18" charset="0"/>
              <a:ea typeface="FangSong_GB2312" panose="02010609030101010101" pitchFamily="49" charset="-122"/>
            </a:endParaRPr>
          </a:p>
          <a:p>
            <a:pPr marR="81950"/>
            <a:r>
              <a:rPr lang="en-US" altLang="zh-CN" sz="2400" b="1" dirty="0">
                <a:solidFill>
                  <a:srgbClr val="0000CC"/>
                </a:solidFill>
                <a:latin typeface="Times New Roman" panose="02020603050405020304" pitchFamily="18" charset="0"/>
                <a:ea typeface="FangSong_GB2312" panose="02010609030101010101" pitchFamily="49" charset="-122"/>
              </a:rPr>
              <a:t>	B</a:t>
            </a:r>
            <a:r>
              <a:rPr lang="en-US" altLang="zh-CN" sz="1600" b="1" dirty="0">
                <a:solidFill>
                  <a:srgbClr val="0000CC"/>
                </a:solidFill>
                <a:latin typeface="Times New Roman" panose="02020603050405020304" pitchFamily="18" charset="0"/>
                <a:ea typeface="FangSong_GB2312" panose="02010609030101010101" pitchFamily="49" charset="-122"/>
              </a:rPr>
              <a:t>12 </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en-US" altLang="zh-CN" sz="1600" b="1" dirty="0">
                <a:solidFill>
                  <a:srgbClr val="0000CC"/>
                </a:solidFill>
                <a:latin typeface="Times New Roman" panose="02020603050405020304" pitchFamily="18" charset="0"/>
                <a:ea typeface="FangSong_GB2312" panose="02010609030101010101" pitchFamily="49" charset="-122"/>
              </a:rPr>
              <a:t>13 </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en-US" altLang="zh-CN" sz="1600" b="1" dirty="0">
                <a:solidFill>
                  <a:srgbClr val="0000CC"/>
                </a:solidFill>
                <a:latin typeface="Times New Roman" panose="02020603050405020304" pitchFamily="18" charset="0"/>
                <a:ea typeface="FangSong_GB2312" panose="02010609030101010101" pitchFamily="49" charset="-122"/>
              </a:rPr>
              <a:t>21 </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en-US" altLang="zh-CN" sz="1600" b="1" dirty="0">
                <a:solidFill>
                  <a:srgbClr val="0000CC"/>
                </a:solidFill>
                <a:latin typeface="Times New Roman" panose="02020603050405020304" pitchFamily="18" charset="0"/>
                <a:ea typeface="FangSong_GB2312" panose="02010609030101010101" pitchFamily="49" charset="-122"/>
              </a:rPr>
              <a:t>23 </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en-US" altLang="zh-CN" sz="1600" b="1" dirty="0">
                <a:solidFill>
                  <a:srgbClr val="0000CC"/>
                </a:solidFill>
                <a:latin typeface="Times New Roman" panose="02020603050405020304" pitchFamily="18" charset="0"/>
                <a:ea typeface="FangSong_GB2312" panose="02010609030101010101" pitchFamily="49" charset="-122"/>
              </a:rPr>
              <a:t>31 </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en-US" altLang="zh-CN" sz="1600" b="1" dirty="0">
                <a:solidFill>
                  <a:srgbClr val="0000CC"/>
                </a:solidFill>
                <a:latin typeface="Times New Roman" panose="02020603050405020304" pitchFamily="18" charset="0"/>
                <a:ea typeface="FangSong_GB2312" panose="02010609030101010101" pitchFamily="49" charset="-122"/>
              </a:rPr>
              <a:t>32</a:t>
            </a:r>
            <a:endParaRPr lang="en-US" altLang="zh-CN" sz="1600" dirty="0">
              <a:solidFill>
                <a:srgbClr val="0000CC"/>
              </a:solidFill>
              <a:latin typeface="Times New Roman" panose="02020603050405020304" pitchFamily="18" charset="0"/>
              <a:ea typeface="FangSong_GB2312" panose="02010609030101010101" pitchFamily="49" charset="-122"/>
            </a:endParaRPr>
          </a:p>
          <a:p>
            <a:pPr marR="11870"/>
            <a:r>
              <a:rPr lang="zh-CN" altLang="en-US" sz="2400" dirty="0">
                <a:solidFill>
                  <a:srgbClr val="0000CC"/>
                </a:solidFill>
                <a:latin typeface="FangSong_GB2312" panose="02010609030101010101" pitchFamily="49" charset="-122"/>
                <a:ea typeface="FangSong_GB2312" panose="02010609030101010101" pitchFamily="49" charset="-122"/>
              </a:rPr>
              <a:t>  根据上述</a:t>
            </a:r>
            <a:r>
              <a:rPr lang="en-US" altLang="zh-CN" sz="2400" b="1" dirty="0">
                <a:solidFill>
                  <a:srgbClr val="0000CC"/>
                </a:solidFill>
                <a:latin typeface="Times New Roman" panose="02020603050405020304" pitchFamily="18" charset="0"/>
                <a:ea typeface="FangSong_GB2312" panose="02010609030101010101" pitchFamily="49" charset="-122"/>
              </a:rPr>
              <a:t>9</a:t>
            </a:r>
            <a:r>
              <a:rPr lang="zh-CN" altLang="en-US" sz="2400" dirty="0">
                <a:solidFill>
                  <a:srgbClr val="0000CC"/>
                </a:solidFill>
                <a:latin typeface="FangSong_GB2312" panose="02010609030101010101" pitchFamily="49" charset="-122"/>
                <a:ea typeface="FangSong_GB2312" panose="02010609030101010101" pitchFamily="49" charset="-122"/>
              </a:rPr>
              <a:t>种可能的状态和</a:t>
            </a:r>
            <a:r>
              <a:rPr lang="en-US" altLang="zh-CN" sz="2400" b="1" dirty="0">
                <a:solidFill>
                  <a:srgbClr val="0000CC"/>
                </a:solidFill>
                <a:latin typeface="Times New Roman" panose="02020603050405020304" pitchFamily="18" charset="0"/>
                <a:ea typeface="FangSong_GB2312" panose="02010609030101010101" pitchFamily="49" charset="-122"/>
              </a:rPr>
              <a:t>12</a:t>
            </a:r>
            <a:r>
              <a:rPr lang="zh-CN" altLang="en-US" sz="2400" dirty="0">
                <a:solidFill>
                  <a:srgbClr val="0000CC"/>
                </a:solidFill>
                <a:latin typeface="FangSong_GB2312" panose="02010609030101010101" pitchFamily="49" charset="-122"/>
                <a:ea typeface="FangSong_GB2312" panose="02010609030101010101" pitchFamily="49" charset="-122"/>
              </a:rPr>
              <a:t>种操作，可构成二阶梵塔问题的状态空间图，如下图所示。</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11870"/>
            <a:endParaRPr lang="en-US" altLang="zh-CN" sz="2400" dirty="0">
              <a:solidFill>
                <a:srgbClr val="0000CC"/>
              </a:solidFill>
              <a:latin typeface="FangSong_GB2312" panose="02010609030101010101" pitchFamily="49" charset="-122"/>
              <a:ea typeface="FangSong_GB2312" panose="02010609030101010101" pitchFamily="49" charset="-122"/>
            </a:endParaRPr>
          </a:p>
          <a:p>
            <a:pPr marR="11870"/>
            <a:r>
              <a:rPr lang="zh-CN" altLang="en-US" sz="2400" dirty="0">
                <a:solidFill>
                  <a:srgbClr val="0000CC"/>
                </a:solidFill>
                <a:latin typeface="FangSong_GB2312" panose="02010609030101010101" pitchFamily="49" charset="-122"/>
                <a:ea typeface="FangSong_GB2312" panose="02010609030101010101" pitchFamily="49" charset="-122"/>
              </a:rPr>
              <a:t>  从初始节点</a:t>
            </a:r>
            <a:r>
              <a:rPr lang="en-US" altLang="zh-CN" sz="2400" b="1" dirty="0">
                <a:solidFill>
                  <a:srgbClr val="0000CC"/>
                </a:solidFill>
                <a:latin typeface="Times New Roman" panose="02020603050405020304" pitchFamily="18" charset="0"/>
                <a:ea typeface="FangSong_GB2312" panose="02010609030101010101" pitchFamily="49" charset="-122"/>
              </a:rPr>
              <a:t>(1, 1)</a:t>
            </a:r>
            <a:r>
              <a:rPr lang="zh-CN" altLang="en-US" sz="2400" dirty="0">
                <a:solidFill>
                  <a:srgbClr val="0000CC"/>
                </a:solidFill>
                <a:latin typeface="FangSong_GB2312" panose="02010609030101010101" pitchFamily="49" charset="-122"/>
                <a:ea typeface="FangSong_GB2312" panose="02010609030101010101" pitchFamily="49" charset="-122"/>
              </a:rPr>
              <a:t>到目标节点</a:t>
            </a:r>
            <a:r>
              <a:rPr lang="en-US" altLang="zh-CN" sz="2400" b="1" dirty="0">
                <a:solidFill>
                  <a:srgbClr val="0000CC"/>
                </a:solidFill>
                <a:latin typeface="Times New Roman" panose="02020603050405020304" pitchFamily="18" charset="0"/>
                <a:ea typeface="FangSong_GB2312" panose="02010609030101010101" pitchFamily="49" charset="-122"/>
              </a:rPr>
              <a:t>(2, 2)</a:t>
            </a:r>
            <a:r>
              <a:rPr lang="zh-CN" altLang="en-US" sz="2400" dirty="0">
                <a:solidFill>
                  <a:srgbClr val="0000CC"/>
                </a:solidFill>
                <a:latin typeface="FangSong_GB2312" panose="02010609030101010101" pitchFamily="49" charset="-122"/>
                <a:ea typeface="FangSong_GB2312" panose="02010609030101010101" pitchFamily="49" charset="-122"/>
              </a:rPr>
              <a:t>及</a:t>
            </a:r>
            <a:r>
              <a:rPr lang="en-US" altLang="zh-CN" sz="2400" b="1" dirty="0">
                <a:solidFill>
                  <a:srgbClr val="0000CC"/>
                </a:solidFill>
                <a:latin typeface="Times New Roman" panose="02020603050405020304" pitchFamily="18" charset="0"/>
                <a:ea typeface="FangSong_GB2312" panose="02010609030101010101" pitchFamily="49" charset="-122"/>
              </a:rPr>
              <a:t>(3, 3)</a:t>
            </a:r>
            <a:r>
              <a:rPr lang="zh-CN" altLang="en-US" sz="2400" dirty="0">
                <a:solidFill>
                  <a:srgbClr val="0000CC"/>
                </a:solidFill>
                <a:latin typeface="FangSong_GB2312" panose="02010609030101010101" pitchFamily="49" charset="-122"/>
                <a:ea typeface="FangSong_GB2312" panose="02010609030101010101" pitchFamily="49" charset="-122"/>
              </a:rPr>
              <a:t>的任何一条路径都是问题的一个解。其中，最短的路径长度是</a:t>
            </a:r>
            <a:r>
              <a:rPr lang="en-US" altLang="zh-CN" sz="2400" b="1" dirty="0">
                <a:solidFill>
                  <a:srgbClr val="0000CC"/>
                </a:solidFill>
                <a:latin typeface="Times New Roman" panose="02020603050405020304" pitchFamily="18" charset="0"/>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，它由</a:t>
            </a:r>
            <a:r>
              <a:rPr lang="en-US" altLang="zh-CN" sz="2400" b="1" dirty="0">
                <a:solidFill>
                  <a:srgbClr val="0000CC"/>
                </a:solidFill>
                <a:latin typeface="Times New Roman" panose="02020603050405020304" pitchFamily="18" charset="0"/>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个操作组成。例如，从</a:t>
            </a:r>
            <a:r>
              <a:rPr lang="en-US" altLang="zh-CN" sz="2400" b="1" dirty="0">
                <a:solidFill>
                  <a:srgbClr val="0000CC"/>
                </a:solidFill>
                <a:latin typeface="Times New Roman" panose="02020603050405020304" pitchFamily="18" charset="0"/>
                <a:ea typeface="FangSong_GB2312" panose="02010609030101010101" pitchFamily="49" charset="-122"/>
              </a:rPr>
              <a:t>(1, 1)</a:t>
            </a:r>
            <a:r>
              <a:rPr lang="zh-CN" altLang="en-US" sz="2400" dirty="0">
                <a:solidFill>
                  <a:srgbClr val="0000CC"/>
                </a:solidFill>
                <a:latin typeface="FangSong_GB2312" panose="02010609030101010101" pitchFamily="49" charset="-122"/>
                <a:ea typeface="FangSong_GB2312" panose="02010609030101010101" pitchFamily="49" charset="-122"/>
              </a:rPr>
              <a:t>开始， 通过使用操作</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en-US" altLang="zh-CN" sz="1600" b="1" dirty="0">
                <a:solidFill>
                  <a:srgbClr val="0000CC"/>
                </a:solidFill>
                <a:latin typeface="Times New Roman" panose="02020603050405020304" pitchFamily="18" charset="0"/>
                <a:ea typeface="FangSong_GB2312" panose="02010609030101010101" pitchFamily="49" charset="-122"/>
              </a:rPr>
              <a:t>13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en-US" altLang="zh-CN" sz="1600" b="1" dirty="0">
                <a:solidFill>
                  <a:srgbClr val="0000CC"/>
                </a:solidFill>
                <a:latin typeface="Times New Roman" panose="02020603050405020304" pitchFamily="18" charset="0"/>
                <a:ea typeface="FangSong_GB2312" panose="02010609030101010101" pitchFamily="49" charset="-122"/>
              </a:rPr>
              <a:t>12 </a:t>
            </a:r>
            <a:r>
              <a:rPr lang="zh-CN" altLang="en-US" sz="2400" dirty="0">
                <a:solidFill>
                  <a:srgbClr val="0000CC"/>
                </a:solidFill>
                <a:latin typeface="FangSong_GB2312" panose="02010609030101010101" pitchFamily="49" charset="-122"/>
                <a:ea typeface="FangSong_GB2312" panose="02010609030101010101" pitchFamily="49" charset="-122"/>
              </a:rPr>
              <a:t>及</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en-US" altLang="zh-CN" sz="1600" b="1" dirty="0">
                <a:solidFill>
                  <a:srgbClr val="0000CC"/>
                </a:solidFill>
                <a:latin typeface="Times New Roman" panose="02020603050405020304" pitchFamily="18" charset="0"/>
                <a:ea typeface="FangSong_GB2312" panose="02010609030101010101" pitchFamily="49" charset="-122"/>
              </a:rPr>
              <a:t>32 </a:t>
            </a:r>
            <a:r>
              <a:rPr lang="zh-CN" altLang="en-US" sz="2400" dirty="0">
                <a:solidFill>
                  <a:srgbClr val="0000CC"/>
                </a:solidFill>
                <a:latin typeface="FangSong_GB2312" panose="02010609030101010101" pitchFamily="49" charset="-122"/>
                <a:ea typeface="FangSong_GB2312" panose="02010609030101010101" pitchFamily="49" charset="-122"/>
              </a:rPr>
              <a:t>，可到达</a:t>
            </a:r>
            <a:r>
              <a:rPr lang="en-US" altLang="zh-CN" sz="2400" b="1" dirty="0">
                <a:solidFill>
                  <a:srgbClr val="0000CC"/>
                </a:solidFill>
                <a:latin typeface="Times New Roman" panose="02020603050405020304" pitchFamily="18" charset="0"/>
                <a:ea typeface="FangSong_GB2312" panose="02010609030101010101" pitchFamily="49" charset="-122"/>
              </a:rPr>
              <a:t>(2, 2)</a:t>
            </a:r>
            <a:r>
              <a:rPr lang="zh-CN" altLang="en-US" sz="2400" dirty="0">
                <a:solidFill>
                  <a:srgbClr val="0000CC"/>
                </a:solidFill>
                <a:latin typeface="FangSong_GB2312" panose="02010609030101010101" pitchFamily="49" charset="-122"/>
                <a:ea typeface="FangSong_GB2312" panose="02010609030101010101" pitchFamily="49" charset="-122"/>
              </a:rPr>
              <a:t>。</a:t>
            </a:r>
            <a:endParaRPr lang="zh-CN" altLang="en-US" sz="2400" dirty="0"/>
          </a:p>
        </p:txBody>
      </p:sp>
      <p:pic>
        <p:nvPicPr>
          <p:cNvPr id="2" name="图片 1"/>
          <p:cNvPicPr>
            <a:picLocks noChangeAspect="1"/>
          </p:cNvPicPr>
          <p:nvPr/>
        </p:nvPicPr>
        <p:blipFill>
          <a:blip r:embed="rId2"/>
          <a:stretch>
            <a:fillRect/>
          </a:stretch>
        </p:blipFill>
        <p:spPr>
          <a:xfrm>
            <a:off x="7303986" y="1876900"/>
            <a:ext cx="4585610" cy="4110973"/>
          </a:xfrm>
          <a:prstGeom prst="rect">
            <a:avLst/>
          </a:prstGeom>
        </p:spPr>
      </p:pic>
    </p:spTree>
    <p:extLst>
      <p:ext uri="{BB962C8B-B14F-4D97-AF65-F5344CB8AC3E}">
        <p14:creationId xmlns:p14="http://schemas.microsoft.com/office/powerpoint/2010/main" val="76687508"/>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B2B9F186-7F60-48A0-B3A9-731FB1C43322}" type="slidenum">
              <a:rPr lang="en-US" altLang="zh-CN" sz="1600">
                <a:solidFill>
                  <a:srgbClr val="003399"/>
                </a:solidFill>
                <a:latin typeface="Times New Roman" panose="02020603050405020304" pitchFamily="18" charset="0"/>
                <a:ea typeface="宋体" panose="02010600030101010101" pitchFamily="2" charset="-122"/>
              </a:rPr>
              <a:pPr eaLnBrk="1" hangingPunct="1"/>
              <a:t>120</a:t>
            </a:fld>
            <a:endParaRPr lang="en-US" altLang="zh-CN" sz="1600" dirty="0">
              <a:solidFill>
                <a:srgbClr val="003399"/>
              </a:solidFill>
              <a:latin typeface="Times New Roman" panose="02020603050405020304" pitchFamily="18" charset="0"/>
              <a:ea typeface="宋体" panose="02010600030101010101" pitchFamily="2" charset="-122"/>
            </a:endParaRPr>
          </a:p>
        </p:txBody>
      </p:sp>
      <p:sp>
        <p:nvSpPr>
          <p:cNvPr id="247853" name="Rectangle 45"/>
          <p:cNvSpPr>
            <a:spLocks noGrp="1"/>
          </p:cNvSpPr>
          <p:nvPr>
            <p:ph type="ctrTitle"/>
          </p:nvPr>
        </p:nvSpPr>
        <p:spPr>
          <a:xfrm>
            <a:off x="773114" y="61028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13" name="矩形 12"/>
          <p:cNvSpPr/>
          <p:nvPr/>
        </p:nvSpPr>
        <p:spPr>
          <a:xfrm>
            <a:off x="1079500" y="1848872"/>
            <a:ext cx="9982200" cy="3539430"/>
          </a:xfrm>
          <a:prstGeom prst="rect">
            <a:avLst/>
          </a:prstGeom>
        </p:spPr>
        <p:txBody>
          <a:bodyPr wrap="square">
            <a:spAutoFit/>
          </a:bodyPr>
          <a:lstStyle/>
          <a:p>
            <a:pPr marL="457200" marR="12700" indent="-457200">
              <a:buFont typeface="Wingdings" panose="05000000000000000000" pitchFamily="2" charset="2"/>
              <a:buChar char="Ø"/>
            </a:pPr>
            <a:r>
              <a:rPr lang="zh-CN" altLang="en-US" sz="2800" b="1" dirty="0">
                <a:latin typeface="FangSong_GB2312" panose="02010609030101010101" pitchFamily="49" charset="-122"/>
                <a:ea typeface="FangSong_GB2312" panose="02010609030101010101" pitchFamily="49" charset="-122"/>
              </a:rPr>
              <a:t>与</a:t>
            </a:r>
            <a:r>
              <a:rPr lang="en-US" altLang="zh-CN" sz="2800" b="1" dirty="0">
                <a:latin typeface="Times New Roman" panose="02020603050405020304" pitchFamily="18" charset="0"/>
                <a:ea typeface="FangSong_GB2312" panose="02010609030101010101" pitchFamily="49" charset="-122"/>
              </a:rPr>
              <a:t>/</a:t>
            </a:r>
            <a:r>
              <a:rPr lang="zh-CN" altLang="en-US" sz="2800" b="1" dirty="0">
                <a:latin typeface="FangSong_GB2312" panose="02010609030101010101" pitchFamily="49" charset="-122"/>
                <a:ea typeface="FangSong_GB2312" panose="02010609030101010101" pitchFamily="49" charset="-122"/>
              </a:rPr>
              <a:t>或树的启发式搜索过程实际上是一种利用搜索过程所得到的启发性信息寻找最优解树的过程。</a:t>
            </a:r>
            <a:endParaRPr lang="en-US" altLang="zh-CN" sz="2800" b="1" dirty="0">
              <a:latin typeface="FangSong_GB2312" panose="02010609030101010101" pitchFamily="49" charset="-122"/>
              <a:ea typeface="FangSong_GB2312" panose="02010609030101010101" pitchFamily="49" charset="-122"/>
            </a:endParaRPr>
          </a:p>
          <a:p>
            <a:pPr marR="12700"/>
            <a:endParaRPr lang="zh-CN" altLang="en-US" sz="2800" b="1" dirty="0">
              <a:latin typeface="FangSong_GB2312" panose="02010609030101010101" pitchFamily="49" charset="-122"/>
              <a:ea typeface="FangSong_GB2312" panose="02010609030101010101" pitchFamily="49" charset="-122"/>
            </a:endParaRPr>
          </a:p>
          <a:p>
            <a:pPr marL="457200" marR="9200" indent="-457200">
              <a:buFont typeface="Wingdings" panose="05000000000000000000" pitchFamily="2" charset="2"/>
              <a:buChar char="Ø"/>
            </a:pPr>
            <a:r>
              <a:rPr lang="zh-CN" altLang="en-US" sz="2800" b="1" dirty="0">
                <a:latin typeface="FangSong_GB2312" panose="02010609030101010101" pitchFamily="49" charset="-122"/>
                <a:ea typeface="FangSong_GB2312" panose="02010609030101010101" pitchFamily="49" charset="-122"/>
              </a:rPr>
              <a:t>算法的每一步都试图找到一个最有希望成为最优解树的子树。</a:t>
            </a:r>
            <a:endParaRPr lang="en-US" altLang="zh-CN" sz="2800" b="1" dirty="0">
              <a:latin typeface="FangSong_GB2312" panose="02010609030101010101" pitchFamily="49" charset="-122"/>
              <a:ea typeface="FangSong_GB2312" panose="02010609030101010101" pitchFamily="49" charset="-122"/>
            </a:endParaRPr>
          </a:p>
          <a:p>
            <a:pPr marR="9200"/>
            <a:endParaRPr lang="zh-CN" altLang="en-US" sz="2800" b="1" dirty="0">
              <a:latin typeface="FangSong_GB2312" panose="02010609030101010101" pitchFamily="49" charset="-122"/>
              <a:ea typeface="FangSong_GB2312" panose="02010609030101010101" pitchFamily="49" charset="-122"/>
            </a:endParaRPr>
          </a:p>
          <a:p>
            <a:pPr marL="457200" marR="52620" indent="-457200">
              <a:buFont typeface="Wingdings" panose="05000000000000000000" pitchFamily="2" charset="2"/>
              <a:buChar char="Ø"/>
            </a:pPr>
            <a:r>
              <a:rPr lang="zh-CN" altLang="en-US" sz="2800" b="1" dirty="0">
                <a:latin typeface="FangSong_GB2312" panose="02010609030101010101" pitchFamily="49" charset="-122"/>
                <a:ea typeface="FangSong_GB2312" panose="02010609030101010101" pitchFamily="49" charset="-122"/>
              </a:rPr>
              <a:t>最优解树是指代价最小的那棵解树。</a:t>
            </a:r>
            <a:endParaRPr lang="en-US" altLang="zh-CN" sz="2800" b="1" dirty="0">
              <a:latin typeface="FangSong_GB2312" panose="02010609030101010101" pitchFamily="49" charset="-122"/>
              <a:ea typeface="FangSong_GB2312" panose="02010609030101010101" pitchFamily="49" charset="-122"/>
            </a:endParaRPr>
          </a:p>
          <a:p>
            <a:pPr marR="52620"/>
            <a:endParaRPr lang="zh-CN" altLang="en-US" sz="2800" b="1" dirty="0">
              <a:latin typeface="FangSong_GB2312" panose="02010609030101010101" pitchFamily="49" charset="-122"/>
              <a:ea typeface="FangSong_GB2312" panose="02010609030101010101" pitchFamily="49" charset="-122"/>
            </a:endParaRPr>
          </a:p>
          <a:p>
            <a:pPr marL="457200" marR="62270" indent="-457200">
              <a:buFont typeface="Wingdings" panose="05000000000000000000" pitchFamily="2" charset="2"/>
              <a:buChar char="Ø"/>
            </a:pPr>
            <a:r>
              <a:rPr lang="zh-CN" altLang="en-US" sz="2800" b="1" dirty="0">
                <a:latin typeface="FangSong_GB2312" panose="02010609030101010101" pitchFamily="49" charset="-122"/>
                <a:ea typeface="FangSong_GB2312" panose="02010609030101010101" pitchFamily="49" charset="-122"/>
              </a:rPr>
              <a:t>它涉及到</a:t>
            </a:r>
            <a:r>
              <a:rPr lang="zh-CN" altLang="en-US" sz="2800" b="1" dirty="0">
                <a:solidFill>
                  <a:srgbClr val="FF0000"/>
                </a:solidFill>
                <a:latin typeface="FangSong_GB2312" panose="02010609030101010101" pitchFamily="49" charset="-122"/>
                <a:ea typeface="FangSong_GB2312" panose="02010609030101010101" pitchFamily="49" charset="-122"/>
              </a:rPr>
              <a:t>解树的代价</a:t>
            </a:r>
            <a:r>
              <a:rPr lang="zh-CN" altLang="en-US" sz="2800" b="1" dirty="0">
                <a:latin typeface="FangSong_GB2312" panose="02010609030101010101" pitchFamily="49" charset="-122"/>
                <a:ea typeface="FangSong_GB2312" panose="02010609030101010101" pitchFamily="49" charset="-122"/>
              </a:rPr>
              <a:t>与</a:t>
            </a:r>
            <a:r>
              <a:rPr lang="zh-CN" altLang="en-US" sz="2800" b="1" dirty="0">
                <a:solidFill>
                  <a:srgbClr val="FF0000"/>
                </a:solidFill>
                <a:latin typeface="FangSong_GB2312" panose="02010609030101010101" pitchFamily="49" charset="-122"/>
                <a:ea typeface="FangSong_GB2312" panose="02010609030101010101" pitchFamily="49" charset="-122"/>
              </a:rPr>
              <a:t>希望树</a:t>
            </a:r>
            <a:r>
              <a:rPr lang="zh-CN" altLang="en-US" sz="2800" b="1" dirty="0">
                <a:latin typeface="FangSong_GB2312" panose="02010609030101010101" pitchFamily="49" charset="-122"/>
                <a:ea typeface="FangSong_GB2312" panose="02010609030101010101" pitchFamily="49" charset="-122"/>
              </a:rPr>
              <a:t>。</a:t>
            </a:r>
            <a:endParaRPr lang="zh-CN" altLang="en-US" sz="2000" b="1" dirty="0"/>
          </a:p>
        </p:txBody>
      </p:sp>
    </p:spTree>
    <p:extLst>
      <p:ext uri="{BB962C8B-B14F-4D97-AF65-F5344CB8AC3E}">
        <p14:creationId xmlns:p14="http://schemas.microsoft.com/office/powerpoint/2010/main" val="3153210806"/>
      </p:ext>
    </p:extLst>
  </p:cSld>
  <p:clrMapOvr>
    <a:masterClrMapping/>
  </p:clrMapOvr>
  <p:transition spd="med" advClick="0">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B2B9F186-7F60-48A0-B3A9-731FB1C43322}" type="slidenum">
              <a:rPr lang="en-US" altLang="zh-CN" sz="1600">
                <a:solidFill>
                  <a:srgbClr val="003399"/>
                </a:solidFill>
                <a:latin typeface="Times New Roman" panose="02020603050405020304" pitchFamily="18" charset="0"/>
                <a:ea typeface="宋体" panose="02010600030101010101" pitchFamily="2" charset="-122"/>
              </a:rPr>
              <a:pPr eaLnBrk="1" hangingPunct="1"/>
              <a:t>121</a:t>
            </a:fld>
            <a:endParaRPr lang="en-US" altLang="zh-CN" sz="1600" dirty="0">
              <a:solidFill>
                <a:srgbClr val="003399"/>
              </a:solidFill>
              <a:latin typeface="Times New Roman" panose="02020603050405020304" pitchFamily="18" charset="0"/>
              <a:ea typeface="宋体" panose="02010600030101010101" pitchFamily="2" charset="-122"/>
            </a:endParaRPr>
          </a:p>
        </p:txBody>
      </p:sp>
      <p:sp>
        <p:nvSpPr>
          <p:cNvPr id="247853" name="Rectangle 45"/>
          <p:cNvSpPr>
            <a:spLocks noGrp="1"/>
          </p:cNvSpPr>
          <p:nvPr>
            <p:ph type="ctrTitle"/>
          </p:nvPr>
        </p:nvSpPr>
        <p:spPr>
          <a:xfrm>
            <a:off x="773114" y="23025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247857" name="Rectangle 49"/>
          <p:cNvSpPr>
            <a:spLocks noGrp="1"/>
          </p:cNvSpPr>
          <p:nvPr>
            <p:ph type="subTitle" idx="1"/>
          </p:nvPr>
        </p:nvSpPr>
        <p:spPr>
          <a:xfrm>
            <a:off x="1181100" y="1025902"/>
            <a:ext cx="6400800" cy="519113"/>
          </a:xfrm>
        </p:spPr>
        <p:txBody>
          <a:bodyPr/>
          <a:lstStyle/>
          <a:p>
            <a:pPr algn="l" eaLnBrk="1" hangingPunct="1">
              <a:spcBef>
                <a:spcPct val="0"/>
              </a:spcBef>
              <a:buFontTx/>
              <a:buChar char="•"/>
              <a:defRPr/>
            </a:pPr>
            <a:r>
              <a:rPr kumimoji="1" lang="en-US" altLang="zh-CN" sz="2800" b="1" dirty="0">
                <a:solidFill>
                  <a:srgbClr val="009900"/>
                </a:solidFill>
                <a:effectLst>
                  <a:outerShdw blurRad="38100" dist="38100" dir="2700000" algn="tl">
                    <a:srgbClr val="C0C0C0"/>
                  </a:outerShdw>
                </a:effectLst>
                <a:ea typeface="黑体" pitchFamily="2" charset="-122"/>
              </a:rPr>
              <a:t> </a:t>
            </a:r>
            <a:r>
              <a:rPr kumimoji="1" lang="zh-CN" altLang="en-US" sz="2800" b="1" dirty="0">
                <a:solidFill>
                  <a:srgbClr val="009900"/>
                </a:solidFill>
                <a:effectLst>
                  <a:outerShdw blurRad="38100" dist="38100" dir="2700000" algn="tl">
                    <a:srgbClr val="C0C0C0"/>
                  </a:outerShdw>
                </a:effectLst>
                <a:ea typeface="黑体" pitchFamily="2" charset="-122"/>
              </a:rPr>
              <a:t>解树的代价</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181100" y="1756460"/>
                <a:ext cx="10606086" cy="4430828"/>
              </a:xfrm>
              <a:prstGeom prst="rect">
                <a:avLst/>
              </a:prstGeom>
            </p:spPr>
            <p:txBody>
              <a:bodyPr wrap="square">
                <a:spAutoFit/>
              </a:bodyPr>
              <a:lstStyle/>
              <a:p>
                <a:pPr>
                  <a:spcAft>
                    <a:spcPts val="1200"/>
                  </a:spcAft>
                </a:pPr>
                <a:r>
                  <a:rPr lang="en-US" altLang="zh-CN" sz="2400" dirty="0">
                    <a:solidFill>
                      <a:srgbClr val="000099"/>
                    </a:solidFill>
                    <a:latin typeface="+mn-ea"/>
                  </a:rPr>
                  <a:t>1.</a:t>
                </a:r>
                <a:r>
                  <a:rPr lang="zh-CN" altLang="en-US" sz="2400" dirty="0">
                    <a:solidFill>
                      <a:srgbClr val="000099"/>
                    </a:solidFill>
                    <a:latin typeface="+mn-ea"/>
                  </a:rPr>
                  <a:t>若</a:t>
                </a:r>
                <a:r>
                  <a:rPr lang="en-US" altLang="zh-CN" sz="2400" dirty="0">
                    <a:solidFill>
                      <a:srgbClr val="000099"/>
                    </a:solidFill>
                    <a:latin typeface="+mn-ea"/>
                  </a:rPr>
                  <a:t>n</a:t>
                </a:r>
                <a:r>
                  <a:rPr lang="zh-CN" altLang="en-US" sz="2400" dirty="0">
                    <a:solidFill>
                      <a:srgbClr val="000099"/>
                    </a:solidFill>
                    <a:latin typeface="+mn-ea"/>
                  </a:rPr>
                  <a:t>为终止节点，则其代价</a:t>
                </a:r>
                <a:r>
                  <a:rPr lang="en-US" altLang="zh-CN" sz="2400" dirty="0">
                    <a:solidFill>
                      <a:srgbClr val="000099"/>
                    </a:solidFill>
                    <a:latin typeface="+mn-ea"/>
                  </a:rPr>
                  <a:t>h(n) = 0</a:t>
                </a:r>
              </a:p>
              <a:p>
                <a:r>
                  <a:rPr lang="en-US" altLang="zh-CN" sz="2400" dirty="0">
                    <a:solidFill>
                      <a:srgbClr val="000099"/>
                    </a:solidFill>
                    <a:latin typeface="+mn-ea"/>
                  </a:rPr>
                  <a:t>2.</a:t>
                </a:r>
                <a:r>
                  <a:rPr lang="zh-CN" altLang="en-US" sz="2400" dirty="0">
                    <a:solidFill>
                      <a:srgbClr val="000099"/>
                    </a:solidFill>
                    <a:latin typeface="+mn-ea"/>
                  </a:rPr>
                  <a:t>若</a:t>
                </a:r>
                <a:r>
                  <a:rPr lang="en-US" altLang="zh-CN" sz="2400" dirty="0">
                    <a:solidFill>
                      <a:srgbClr val="000099"/>
                    </a:solidFill>
                    <a:latin typeface="+mn-ea"/>
                  </a:rPr>
                  <a:t>n</a:t>
                </a:r>
                <a:r>
                  <a:rPr lang="zh-CN" altLang="en-US" sz="2400" dirty="0">
                    <a:solidFill>
                      <a:srgbClr val="000099"/>
                    </a:solidFill>
                    <a:latin typeface="+mn-ea"/>
                  </a:rPr>
                  <a:t>为或节点，且子节点为</a:t>
                </a:r>
                <a:r>
                  <a:rPr lang="en-US" altLang="zh-CN" sz="2400" dirty="0">
                    <a:solidFill>
                      <a:srgbClr val="000099"/>
                    </a:solidFill>
                    <a:latin typeface="+mn-ea"/>
                  </a:rPr>
                  <a:t>n</a:t>
                </a:r>
                <a:r>
                  <a:rPr lang="en-US" altLang="zh-CN" sz="2400" baseline="-25000" dirty="0">
                    <a:solidFill>
                      <a:srgbClr val="000099"/>
                    </a:solidFill>
                    <a:latin typeface="+mn-ea"/>
                  </a:rPr>
                  <a:t>1</a:t>
                </a:r>
                <a:r>
                  <a:rPr lang="en-US" altLang="zh-CN" sz="2400" dirty="0">
                    <a:solidFill>
                      <a:srgbClr val="000099"/>
                    </a:solidFill>
                    <a:latin typeface="+mn-ea"/>
                  </a:rPr>
                  <a:t>, n</a:t>
                </a:r>
                <a:r>
                  <a:rPr lang="en-US" altLang="zh-CN" sz="2400" baseline="-25000" dirty="0">
                    <a:solidFill>
                      <a:srgbClr val="000099"/>
                    </a:solidFill>
                    <a:latin typeface="+mn-ea"/>
                  </a:rPr>
                  <a:t>2</a:t>
                </a:r>
                <a:r>
                  <a:rPr lang="en-US" altLang="zh-CN" sz="2400" dirty="0">
                    <a:solidFill>
                      <a:srgbClr val="000099"/>
                    </a:solidFill>
                    <a:latin typeface="+mn-ea"/>
                  </a:rPr>
                  <a:t>, ……,</a:t>
                </a:r>
                <a:r>
                  <a:rPr lang="en-US" altLang="zh-CN" sz="2400" dirty="0" err="1">
                    <a:solidFill>
                      <a:srgbClr val="000099"/>
                    </a:solidFill>
                    <a:latin typeface="+mn-ea"/>
                  </a:rPr>
                  <a:t>n</a:t>
                </a:r>
                <a:r>
                  <a:rPr lang="en-US" altLang="zh-CN" sz="2400" baseline="-25000" dirty="0" err="1">
                    <a:solidFill>
                      <a:srgbClr val="000099"/>
                    </a:solidFill>
                    <a:latin typeface="+mn-ea"/>
                  </a:rPr>
                  <a:t>k</a:t>
                </a:r>
                <a:r>
                  <a:rPr lang="zh-CN" altLang="en-US" sz="2400" dirty="0">
                    <a:solidFill>
                      <a:srgbClr val="000099"/>
                    </a:solidFill>
                    <a:latin typeface="+mn-ea"/>
                  </a:rPr>
                  <a:t>，则</a:t>
                </a:r>
                <a:r>
                  <a:rPr lang="en-US" altLang="zh-CN" sz="2400" dirty="0">
                    <a:solidFill>
                      <a:srgbClr val="000099"/>
                    </a:solidFill>
                    <a:latin typeface="+mn-ea"/>
                  </a:rPr>
                  <a:t>n</a:t>
                </a:r>
                <a:r>
                  <a:rPr lang="zh-CN" altLang="en-US" sz="2400" dirty="0">
                    <a:solidFill>
                      <a:srgbClr val="000099"/>
                    </a:solidFill>
                    <a:latin typeface="+mn-ea"/>
                  </a:rPr>
                  <a:t>的代价为：</a:t>
                </a:r>
                <a:endParaRPr lang="en-US" altLang="zh-CN" sz="2400" dirty="0">
                  <a:solidFill>
                    <a:srgbClr val="000099"/>
                  </a:solidFill>
                  <a:latin typeface="+mn-ea"/>
                </a:endParaRPr>
              </a:p>
              <a:p>
                <a:r>
                  <a:rPr lang="en-US" altLang="zh-CN" sz="2400" dirty="0">
                    <a:solidFill>
                      <a:srgbClr val="000099"/>
                    </a:solidFill>
                    <a:latin typeface="+mn-ea"/>
                  </a:rPr>
                  <a:t>	h(n) = min</a:t>
                </a:r>
                <a:r>
                  <a:rPr lang="en-US" altLang="zh-CN" sz="2400" baseline="-25000" dirty="0">
                    <a:solidFill>
                      <a:srgbClr val="000099"/>
                    </a:solidFill>
                    <a:latin typeface="+mn-ea"/>
                  </a:rPr>
                  <a:t>1≤i≤k </a:t>
                </a:r>
                <a:r>
                  <a:rPr lang="en-US" altLang="zh-CN" sz="2400" dirty="0">
                    <a:solidFill>
                      <a:srgbClr val="000099"/>
                    </a:solidFill>
                    <a:latin typeface="+mn-ea"/>
                  </a:rPr>
                  <a:t>{c(n, </a:t>
                </a:r>
                <a:r>
                  <a:rPr lang="en-US" altLang="zh-CN" sz="2400" dirty="0" err="1">
                    <a:solidFill>
                      <a:srgbClr val="000099"/>
                    </a:solidFill>
                    <a:latin typeface="+mn-ea"/>
                  </a:rPr>
                  <a:t>n</a:t>
                </a:r>
                <a:r>
                  <a:rPr lang="en-US" altLang="zh-CN" sz="2400" baseline="-25000" dirty="0" err="1">
                    <a:solidFill>
                      <a:srgbClr val="000099"/>
                    </a:solidFill>
                    <a:latin typeface="+mn-ea"/>
                  </a:rPr>
                  <a:t>i</a:t>
                </a:r>
                <a:r>
                  <a:rPr lang="en-US" altLang="zh-CN" sz="2400" dirty="0">
                    <a:solidFill>
                      <a:srgbClr val="000099"/>
                    </a:solidFill>
                    <a:latin typeface="+mn-ea"/>
                  </a:rPr>
                  <a:t>) + h(</a:t>
                </a:r>
                <a:r>
                  <a:rPr lang="en-US" altLang="zh-CN" sz="2400" dirty="0" err="1">
                    <a:solidFill>
                      <a:srgbClr val="000099"/>
                    </a:solidFill>
                    <a:latin typeface="+mn-ea"/>
                  </a:rPr>
                  <a:t>n</a:t>
                </a:r>
                <a:r>
                  <a:rPr lang="en-US" altLang="zh-CN" sz="2400" baseline="-25000" dirty="0" err="1">
                    <a:solidFill>
                      <a:srgbClr val="000099"/>
                    </a:solidFill>
                    <a:latin typeface="+mn-ea"/>
                  </a:rPr>
                  <a:t>i</a:t>
                </a:r>
                <a:r>
                  <a:rPr lang="en-US" altLang="zh-CN" sz="2400" dirty="0">
                    <a:solidFill>
                      <a:srgbClr val="000099"/>
                    </a:solidFill>
                    <a:latin typeface="+mn-ea"/>
                  </a:rPr>
                  <a:t>)} </a:t>
                </a:r>
              </a:p>
              <a:p>
                <a:pPr>
                  <a:spcAft>
                    <a:spcPts val="1200"/>
                  </a:spcAft>
                </a:pPr>
                <a:r>
                  <a:rPr lang="en-US" altLang="zh-CN" sz="2400" dirty="0">
                    <a:solidFill>
                      <a:srgbClr val="000099"/>
                    </a:solidFill>
                    <a:latin typeface="+mn-ea"/>
                  </a:rPr>
                  <a:t>  </a:t>
                </a:r>
                <a:r>
                  <a:rPr lang="zh-CN" altLang="en-US" sz="2400" dirty="0">
                    <a:solidFill>
                      <a:srgbClr val="000099"/>
                    </a:solidFill>
                    <a:latin typeface="+mn-ea"/>
                  </a:rPr>
                  <a:t>其中，</a:t>
                </a:r>
                <a:r>
                  <a:rPr lang="en-US" altLang="zh-CN" sz="2400" dirty="0">
                    <a:solidFill>
                      <a:srgbClr val="000099"/>
                    </a:solidFill>
                    <a:latin typeface="+mn-ea"/>
                  </a:rPr>
                  <a:t>c(n, </a:t>
                </a:r>
                <a:r>
                  <a:rPr lang="en-US" altLang="zh-CN" sz="2400" dirty="0" err="1">
                    <a:solidFill>
                      <a:srgbClr val="000099"/>
                    </a:solidFill>
                    <a:latin typeface="+mn-ea"/>
                  </a:rPr>
                  <a:t>n</a:t>
                </a:r>
                <a:r>
                  <a:rPr lang="en-US" altLang="zh-CN" sz="2400" baseline="-25000" dirty="0" err="1">
                    <a:solidFill>
                      <a:srgbClr val="000099"/>
                    </a:solidFill>
                    <a:latin typeface="+mn-ea"/>
                  </a:rPr>
                  <a:t>i</a:t>
                </a:r>
                <a:r>
                  <a:rPr lang="en-US" altLang="zh-CN" sz="2400" dirty="0">
                    <a:solidFill>
                      <a:srgbClr val="000099"/>
                    </a:solidFill>
                    <a:latin typeface="+mn-ea"/>
                  </a:rPr>
                  <a:t>)</a:t>
                </a:r>
                <a:r>
                  <a:rPr lang="zh-CN" altLang="en-US" sz="2400" dirty="0">
                    <a:solidFill>
                      <a:srgbClr val="000099"/>
                    </a:solidFill>
                    <a:latin typeface="+mn-ea"/>
                  </a:rPr>
                  <a:t>是节点</a:t>
                </a:r>
                <a:r>
                  <a:rPr lang="en-US" altLang="zh-CN" sz="2400" dirty="0">
                    <a:solidFill>
                      <a:srgbClr val="000099"/>
                    </a:solidFill>
                    <a:latin typeface="+mn-ea"/>
                  </a:rPr>
                  <a:t>n</a:t>
                </a:r>
                <a:r>
                  <a:rPr lang="zh-CN" altLang="en-US" sz="2400" dirty="0">
                    <a:solidFill>
                      <a:srgbClr val="000099"/>
                    </a:solidFill>
                    <a:latin typeface="+mn-ea"/>
                  </a:rPr>
                  <a:t>到其子节点</a:t>
                </a:r>
                <a:r>
                  <a:rPr lang="en-US" altLang="zh-CN" sz="2400" dirty="0" err="1">
                    <a:solidFill>
                      <a:srgbClr val="000099"/>
                    </a:solidFill>
                    <a:latin typeface="+mn-ea"/>
                  </a:rPr>
                  <a:t>n</a:t>
                </a:r>
                <a:r>
                  <a:rPr lang="en-US" altLang="zh-CN" sz="2400" baseline="-25000" dirty="0" err="1">
                    <a:solidFill>
                      <a:srgbClr val="000099"/>
                    </a:solidFill>
                    <a:latin typeface="+mn-ea"/>
                  </a:rPr>
                  <a:t>i</a:t>
                </a:r>
                <a:r>
                  <a:rPr lang="zh-CN" altLang="en-US" sz="2400" dirty="0">
                    <a:solidFill>
                      <a:srgbClr val="000099"/>
                    </a:solidFill>
                    <a:latin typeface="+mn-ea"/>
                  </a:rPr>
                  <a:t>的代价。</a:t>
                </a:r>
              </a:p>
              <a:p>
                <a:r>
                  <a:rPr lang="en-US" altLang="zh-CN" sz="2400" dirty="0">
                    <a:solidFill>
                      <a:srgbClr val="000099"/>
                    </a:solidFill>
                    <a:latin typeface="+mn-ea"/>
                  </a:rPr>
                  <a:t>3.</a:t>
                </a:r>
                <a:r>
                  <a:rPr lang="zh-CN" altLang="en-US" sz="2400" dirty="0">
                    <a:solidFill>
                      <a:srgbClr val="000099"/>
                    </a:solidFill>
                    <a:latin typeface="+mn-ea"/>
                  </a:rPr>
                  <a:t>若</a:t>
                </a:r>
                <a:r>
                  <a:rPr lang="en-US" altLang="zh-CN" sz="2400" dirty="0">
                    <a:solidFill>
                      <a:srgbClr val="000099"/>
                    </a:solidFill>
                    <a:latin typeface="+mn-ea"/>
                  </a:rPr>
                  <a:t>n</a:t>
                </a:r>
                <a:r>
                  <a:rPr lang="zh-CN" altLang="en-US" sz="2400" dirty="0">
                    <a:solidFill>
                      <a:srgbClr val="000099"/>
                    </a:solidFill>
                    <a:latin typeface="+mn-ea"/>
                  </a:rPr>
                  <a:t>为与节点，且子节点为</a:t>
                </a:r>
                <a:r>
                  <a:rPr lang="en-US" altLang="zh-CN" sz="2400" dirty="0">
                    <a:solidFill>
                      <a:srgbClr val="000099"/>
                    </a:solidFill>
                    <a:latin typeface="+mn-ea"/>
                  </a:rPr>
                  <a:t>n</a:t>
                </a:r>
                <a:r>
                  <a:rPr lang="en-US" altLang="zh-CN" sz="2400" baseline="-25000" dirty="0">
                    <a:solidFill>
                      <a:srgbClr val="000099"/>
                    </a:solidFill>
                    <a:latin typeface="+mn-ea"/>
                  </a:rPr>
                  <a:t>1</a:t>
                </a:r>
                <a:r>
                  <a:rPr lang="en-US" altLang="zh-CN" sz="2400" dirty="0">
                    <a:solidFill>
                      <a:srgbClr val="000099"/>
                    </a:solidFill>
                    <a:latin typeface="+mn-ea"/>
                  </a:rPr>
                  <a:t>, n</a:t>
                </a:r>
                <a:r>
                  <a:rPr lang="en-US" altLang="zh-CN" sz="2400" baseline="-25000" dirty="0">
                    <a:solidFill>
                      <a:srgbClr val="000099"/>
                    </a:solidFill>
                    <a:latin typeface="+mn-ea"/>
                  </a:rPr>
                  <a:t>2</a:t>
                </a:r>
                <a:r>
                  <a:rPr lang="en-US" altLang="zh-CN" sz="2400" dirty="0">
                    <a:solidFill>
                      <a:srgbClr val="000099"/>
                    </a:solidFill>
                    <a:latin typeface="+mn-ea"/>
                  </a:rPr>
                  <a:t>, ……, </a:t>
                </a:r>
                <a:r>
                  <a:rPr lang="en-US" altLang="zh-CN" sz="2400" dirty="0" err="1">
                    <a:solidFill>
                      <a:srgbClr val="000099"/>
                    </a:solidFill>
                    <a:latin typeface="+mn-ea"/>
                  </a:rPr>
                  <a:t>n</a:t>
                </a:r>
                <a:r>
                  <a:rPr lang="en-US" altLang="zh-CN" sz="2400" baseline="-25000" dirty="0" err="1">
                    <a:solidFill>
                      <a:srgbClr val="000099"/>
                    </a:solidFill>
                    <a:latin typeface="+mn-ea"/>
                  </a:rPr>
                  <a:t>k</a:t>
                </a:r>
                <a:r>
                  <a:rPr lang="zh-CN" altLang="en-US" sz="2400" dirty="0">
                    <a:solidFill>
                      <a:srgbClr val="000099"/>
                    </a:solidFill>
                    <a:latin typeface="+mn-ea"/>
                  </a:rPr>
                  <a:t>，则</a:t>
                </a:r>
                <a:r>
                  <a:rPr lang="en-US" altLang="zh-CN" sz="2400" dirty="0">
                    <a:solidFill>
                      <a:srgbClr val="000099"/>
                    </a:solidFill>
                    <a:latin typeface="+mn-ea"/>
                  </a:rPr>
                  <a:t>n</a:t>
                </a:r>
                <a:r>
                  <a:rPr lang="zh-CN" altLang="en-US" sz="2400" dirty="0">
                    <a:solidFill>
                      <a:srgbClr val="000099"/>
                    </a:solidFill>
                    <a:latin typeface="+mn-ea"/>
                  </a:rPr>
                  <a:t>的代价可用和代价法或最大代价法求出来</a:t>
                </a:r>
                <a:r>
                  <a:rPr lang="en-US" altLang="zh-CN" sz="2400" dirty="0">
                    <a:solidFill>
                      <a:srgbClr val="000099"/>
                    </a:solidFill>
                    <a:latin typeface="+mn-ea"/>
                  </a:rPr>
                  <a:t>:</a:t>
                </a:r>
              </a:p>
              <a:p>
                <a:r>
                  <a:rPr lang="zh-CN" altLang="en-US" sz="2400" dirty="0">
                    <a:solidFill>
                      <a:srgbClr val="000099"/>
                    </a:solidFill>
                    <a:latin typeface="+mn-ea"/>
                  </a:rPr>
                  <a:t>  若用和代价法，则计算公式为：</a:t>
                </a:r>
                <a:r>
                  <a:rPr lang="en-US" altLang="zh-CN" sz="2400" dirty="0">
                    <a:solidFill>
                      <a:srgbClr val="000099"/>
                    </a:solidFill>
                    <a:latin typeface="+mn-ea"/>
                  </a:rPr>
                  <a:t>h(n) = </a:t>
                </a:r>
                <a14:m>
                  <m:oMath xmlns:m="http://schemas.openxmlformats.org/officeDocument/2006/math">
                    <m:nary>
                      <m:naryPr>
                        <m:chr m:val="∑"/>
                        <m:limLoc m:val="subSup"/>
                        <m:ctrlPr>
                          <a:rPr lang="en-US" altLang="zh-CN" sz="2400" i="1" smtClean="0">
                            <a:solidFill>
                              <a:srgbClr val="000099"/>
                            </a:solidFill>
                            <a:latin typeface="Cambria Math"/>
                          </a:rPr>
                        </m:ctrlPr>
                      </m:naryPr>
                      <m:sub>
                        <m:r>
                          <m:rPr>
                            <m:brk m:alnAt="25"/>
                          </m:rPr>
                          <a:rPr lang="en-US" altLang="zh-CN" sz="2400" b="0" i="1" smtClean="0">
                            <a:solidFill>
                              <a:srgbClr val="000099"/>
                            </a:solidFill>
                            <a:latin typeface="Cambria Math" panose="02040503050406030204" pitchFamily="18" charset="0"/>
                          </a:rPr>
                          <m:t>𝑖</m:t>
                        </m:r>
                        <m:r>
                          <a:rPr lang="en-US" altLang="zh-CN" sz="2400" b="0" i="1" smtClean="0">
                            <a:solidFill>
                              <a:srgbClr val="000099"/>
                            </a:solidFill>
                            <a:latin typeface="Cambria Math" panose="02040503050406030204" pitchFamily="18" charset="0"/>
                          </a:rPr>
                          <m:t>=1</m:t>
                        </m:r>
                      </m:sub>
                      <m:sup>
                        <m:r>
                          <a:rPr lang="en-US" altLang="zh-CN" sz="2400" b="0" i="1" smtClean="0">
                            <a:solidFill>
                              <a:srgbClr val="000099"/>
                            </a:solidFill>
                            <a:latin typeface="Cambria Math" panose="02040503050406030204" pitchFamily="18" charset="0"/>
                          </a:rPr>
                          <m:t>𝑘</m:t>
                        </m:r>
                      </m:sup>
                      <m:e>
                        <m:r>
                          <m:rPr>
                            <m:nor/>
                          </m:rPr>
                          <a:rPr lang="en-US" altLang="zh-CN" sz="2400" dirty="0">
                            <a:solidFill>
                              <a:srgbClr val="000099"/>
                            </a:solidFill>
                            <a:latin typeface="+mn-ea"/>
                          </a:rPr>
                          <m:t>[</m:t>
                        </m:r>
                        <m:r>
                          <m:rPr>
                            <m:nor/>
                          </m:rPr>
                          <a:rPr lang="en-US" altLang="zh-CN" sz="2400" dirty="0">
                            <a:solidFill>
                              <a:srgbClr val="000099"/>
                            </a:solidFill>
                            <a:latin typeface="+mn-ea"/>
                          </a:rPr>
                          <m:t>c</m:t>
                        </m:r>
                        <m:r>
                          <m:rPr>
                            <m:nor/>
                          </m:rPr>
                          <a:rPr lang="en-US" altLang="zh-CN" sz="2400" dirty="0">
                            <a:solidFill>
                              <a:srgbClr val="000099"/>
                            </a:solidFill>
                            <a:latin typeface="+mn-ea"/>
                          </a:rPr>
                          <m:t>(</m:t>
                        </m:r>
                        <m:r>
                          <m:rPr>
                            <m:nor/>
                          </m:rPr>
                          <a:rPr lang="en-US" altLang="zh-CN" sz="2400" dirty="0">
                            <a:solidFill>
                              <a:srgbClr val="000099"/>
                            </a:solidFill>
                            <a:latin typeface="+mn-ea"/>
                          </a:rPr>
                          <m:t>n</m:t>
                        </m:r>
                        <m:r>
                          <m:rPr>
                            <m:nor/>
                          </m:rPr>
                          <a:rPr lang="en-US" altLang="zh-CN" sz="2400" dirty="0">
                            <a:solidFill>
                              <a:srgbClr val="000099"/>
                            </a:solidFill>
                            <a:latin typeface="+mn-ea"/>
                          </a:rPr>
                          <m:t>, </m:t>
                        </m:r>
                        <m:r>
                          <m:rPr>
                            <m:nor/>
                          </m:rPr>
                          <a:rPr lang="en-US" altLang="zh-CN" sz="2400" dirty="0">
                            <a:solidFill>
                              <a:srgbClr val="000099"/>
                            </a:solidFill>
                            <a:latin typeface="+mn-ea"/>
                          </a:rPr>
                          <m:t>ni</m:t>
                        </m:r>
                        <m:r>
                          <m:rPr>
                            <m:nor/>
                          </m:rPr>
                          <a:rPr lang="en-US" altLang="zh-CN" sz="2400" dirty="0">
                            <a:solidFill>
                              <a:srgbClr val="000099"/>
                            </a:solidFill>
                            <a:latin typeface="+mn-ea"/>
                          </a:rPr>
                          <m:t>) + </m:t>
                        </m:r>
                        <m:r>
                          <m:rPr>
                            <m:nor/>
                          </m:rPr>
                          <a:rPr lang="en-US" altLang="zh-CN" sz="2400" dirty="0">
                            <a:solidFill>
                              <a:srgbClr val="000099"/>
                            </a:solidFill>
                            <a:latin typeface="+mn-ea"/>
                          </a:rPr>
                          <m:t>h</m:t>
                        </m:r>
                        <m:r>
                          <m:rPr>
                            <m:nor/>
                          </m:rPr>
                          <a:rPr lang="en-US" altLang="zh-CN" sz="2400" dirty="0">
                            <a:solidFill>
                              <a:srgbClr val="000099"/>
                            </a:solidFill>
                            <a:latin typeface="+mn-ea"/>
                          </a:rPr>
                          <m:t>(</m:t>
                        </m:r>
                        <m:r>
                          <m:rPr>
                            <m:nor/>
                          </m:rPr>
                          <a:rPr lang="en-US" altLang="zh-CN" sz="2400" dirty="0">
                            <a:solidFill>
                              <a:srgbClr val="000099"/>
                            </a:solidFill>
                            <a:latin typeface="+mn-ea"/>
                          </a:rPr>
                          <m:t>ni</m:t>
                        </m:r>
                        <m:r>
                          <m:rPr>
                            <m:nor/>
                          </m:rPr>
                          <a:rPr lang="en-US" altLang="zh-CN" sz="2400" dirty="0">
                            <a:solidFill>
                              <a:srgbClr val="000099"/>
                            </a:solidFill>
                            <a:latin typeface="+mn-ea"/>
                          </a:rPr>
                          <m:t>)]</m:t>
                        </m:r>
                      </m:e>
                    </m:nary>
                  </m:oMath>
                </a14:m>
                <a:r>
                  <a:rPr lang="en-US" altLang="zh-CN" sz="2400" dirty="0">
                    <a:solidFill>
                      <a:srgbClr val="000099"/>
                    </a:solidFill>
                    <a:latin typeface="+mn-ea"/>
                  </a:rPr>
                  <a:t>; </a:t>
                </a:r>
              </a:p>
              <a:p>
                <a:pPr>
                  <a:spcAft>
                    <a:spcPts val="1200"/>
                  </a:spcAft>
                </a:pPr>
                <a:r>
                  <a:rPr lang="zh-CN" altLang="en-US" sz="2400" dirty="0">
                    <a:solidFill>
                      <a:srgbClr val="000099"/>
                    </a:solidFill>
                    <a:latin typeface="+mn-ea"/>
                  </a:rPr>
                  <a:t>  若用最大代价法，则其计算公式为：</a:t>
                </a:r>
                <a:r>
                  <a:rPr lang="en-US" altLang="zh-CN" sz="2400" dirty="0">
                    <a:solidFill>
                      <a:srgbClr val="000099"/>
                    </a:solidFill>
                    <a:latin typeface="+mn-ea"/>
                  </a:rPr>
                  <a:t>h(n) = max</a:t>
                </a:r>
                <a:r>
                  <a:rPr lang="en-US" altLang="zh-CN" sz="2400" baseline="-25000" dirty="0">
                    <a:solidFill>
                      <a:srgbClr val="000099"/>
                    </a:solidFill>
                    <a:latin typeface="+mn-ea"/>
                  </a:rPr>
                  <a:t>1≤i≤k </a:t>
                </a:r>
                <a:r>
                  <a:rPr lang="en-US" altLang="zh-CN" sz="2400" dirty="0">
                    <a:solidFill>
                      <a:srgbClr val="000099"/>
                    </a:solidFill>
                    <a:latin typeface="+mn-ea"/>
                  </a:rPr>
                  <a:t>{c(n, </a:t>
                </a:r>
                <a:r>
                  <a:rPr lang="en-US" altLang="zh-CN" sz="2400" dirty="0" err="1">
                    <a:solidFill>
                      <a:srgbClr val="000099"/>
                    </a:solidFill>
                    <a:latin typeface="+mn-ea"/>
                  </a:rPr>
                  <a:t>n</a:t>
                </a:r>
                <a:r>
                  <a:rPr lang="en-US" altLang="zh-CN" sz="2400" baseline="-25000" dirty="0" err="1">
                    <a:solidFill>
                      <a:srgbClr val="000099"/>
                    </a:solidFill>
                    <a:latin typeface="+mn-ea"/>
                  </a:rPr>
                  <a:t>i</a:t>
                </a:r>
                <a:r>
                  <a:rPr lang="en-US" altLang="zh-CN" sz="2400" dirty="0">
                    <a:solidFill>
                      <a:srgbClr val="000099"/>
                    </a:solidFill>
                    <a:latin typeface="+mn-ea"/>
                  </a:rPr>
                  <a:t>) + h(</a:t>
                </a:r>
                <a:r>
                  <a:rPr lang="en-US" altLang="zh-CN" sz="2400" dirty="0" err="1">
                    <a:solidFill>
                      <a:srgbClr val="000099"/>
                    </a:solidFill>
                    <a:latin typeface="+mn-ea"/>
                  </a:rPr>
                  <a:t>n</a:t>
                </a:r>
                <a:r>
                  <a:rPr lang="en-US" altLang="zh-CN" sz="2400" baseline="-25000" dirty="0" err="1">
                    <a:solidFill>
                      <a:srgbClr val="000099"/>
                    </a:solidFill>
                    <a:latin typeface="+mn-ea"/>
                  </a:rPr>
                  <a:t>i</a:t>
                </a:r>
                <a:r>
                  <a:rPr lang="en-US" altLang="zh-CN" sz="2400" dirty="0">
                    <a:solidFill>
                      <a:srgbClr val="000099"/>
                    </a:solidFill>
                    <a:latin typeface="+mn-ea"/>
                  </a:rPr>
                  <a:t>)}</a:t>
                </a:r>
                <a:r>
                  <a:rPr lang="zh-CN" altLang="en-US" sz="2400" dirty="0">
                    <a:solidFill>
                      <a:srgbClr val="000099"/>
                    </a:solidFill>
                    <a:latin typeface="+mn-ea"/>
                  </a:rPr>
                  <a:t>。</a:t>
                </a:r>
              </a:p>
              <a:p>
                <a:pPr>
                  <a:spcAft>
                    <a:spcPts val="1200"/>
                  </a:spcAft>
                </a:pPr>
                <a:r>
                  <a:rPr lang="en-US" altLang="zh-CN" sz="2400" dirty="0">
                    <a:solidFill>
                      <a:srgbClr val="000099"/>
                    </a:solidFill>
                    <a:latin typeface="+mn-ea"/>
                  </a:rPr>
                  <a:t>4.</a:t>
                </a:r>
                <a:r>
                  <a:rPr lang="zh-CN" altLang="en-US" sz="2400" dirty="0">
                    <a:solidFill>
                      <a:srgbClr val="000099"/>
                    </a:solidFill>
                    <a:latin typeface="+mn-ea"/>
                  </a:rPr>
                  <a:t>若</a:t>
                </a:r>
                <a:r>
                  <a:rPr lang="en-US" altLang="zh-CN" sz="2400" dirty="0">
                    <a:solidFill>
                      <a:srgbClr val="000099"/>
                    </a:solidFill>
                    <a:latin typeface="+mn-ea"/>
                  </a:rPr>
                  <a:t>n</a:t>
                </a:r>
                <a:r>
                  <a:rPr lang="zh-CN" altLang="en-US" sz="2400" dirty="0">
                    <a:solidFill>
                      <a:srgbClr val="000099"/>
                    </a:solidFill>
                    <a:latin typeface="+mn-ea"/>
                  </a:rPr>
                  <a:t>是端节点，但又不是终止节点，则</a:t>
                </a:r>
                <a:r>
                  <a:rPr lang="en-US" altLang="zh-CN" sz="2400" dirty="0">
                    <a:solidFill>
                      <a:srgbClr val="000099"/>
                    </a:solidFill>
                    <a:latin typeface="+mn-ea"/>
                  </a:rPr>
                  <a:t>n</a:t>
                </a:r>
                <a:r>
                  <a:rPr lang="zh-CN" altLang="en-US" sz="2400" dirty="0">
                    <a:solidFill>
                      <a:srgbClr val="000099"/>
                    </a:solidFill>
                    <a:latin typeface="+mn-ea"/>
                  </a:rPr>
                  <a:t>不可扩展，其代价定义为</a:t>
                </a:r>
                <a:r>
                  <a:rPr lang="en-US" altLang="zh-CN" sz="2400" dirty="0">
                    <a:solidFill>
                      <a:srgbClr val="000099"/>
                    </a:solidFill>
                    <a:latin typeface="+mn-ea"/>
                  </a:rPr>
                  <a:t>h(n) = +∞</a:t>
                </a:r>
              </a:p>
              <a:p>
                <a:r>
                  <a:rPr lang="en-US" altLang="zh-CN" sz="2400" dirty="0">
                    <a:solidFill>
                      <a:srgbClr val="000099"/>
                    </a:solidFill>
                    <a:latin typeface="+mn-ea"/>
                  </a:rPr>
                  <a:t>5.</a:t>
                </a:r>
                <a:r>
                  <a:rPr lang="zh-CN" altLang="en-US" sz="2400" dirty="0">
                    <a:solidFill>
                      <a:srgbClr val="000099"/>
                    </a:solidFill>
                    <a:latin typeface="+mn-ea"/>
                  </a:rPr>
                  <a:t>根节点的代价即为解树的代价。</a:t>
                </a:r>
              </a:p>
            </p:txBody>
          </p:sp>
        </mc:Choice>
        <mc:Fallback xmlns="">
          <p:sp>
            <p:nvSpPr>
              <p:cNvPr id="8" name="矩形 7"/>
              <p:cNvSpPr>
                <a:spLocks noRot="1" noChangeAspect="1" noMove="1" noResize="1" noEditPoints="1" noAdjustHandles="1" noChangeArrowheads="1" noChangeShapeType="1" noTextEdit="1"/>
              </p:cNvSpPr>
              <p:nvPr/>
            </p:nvSpPr>
            <p:spPr>
              <a:xfrm>
                <a:off x="1181100" y="1756460"/>
                <a:ext cx="10606086" cy="4430828"/>
              </a:xfrm>
              <a:prstGeom prst="rect">
                <a:avLst/>
              </a:prstGeom>
              <a:blipFill>
                <a:blip r:embed="rId2"/>
                <a:stretch>
                  <a:fillRect l="-920" t="-963" b="-2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6697434"/>
      </p:ext>
    </p:extLst>
  </p:cSld>
  <p:clrMapOvr>
    <a:masterClrMapping/>
  </p:clrMapOvr>
  <p:transition spd="med" advClick="0">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AB8DDB1C-BF64-480A-BC1D-86271CD06C50}" type="slidenum">
              <a:rPr lang="en-US" altLang="zh-CN" sz="1600">
                <a:solidFill>
                  <a:srgbClr val="003399"/>
                </a:solidFill>
                <a:latin typeface="Times New Roman" panose="02020603050405020304" pitchFamily="18" charset="0"/>
                <a:ea typeface="宋体" panose="02010600030101010101" pitchFamily="2" charset="-122"/>
              </a:rPr>
              <a:pPr eaLnBrk="1" hangingPunct="1"/>
              <a:t>122</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3907" name="Rectangle 2"/>
          <p:cNvSpPr>
            <a:spLocks noGrp="1"/>
          </p:cNvSpPr>
          <p:nvPr>
            <p:ph type="title"/>
          </p:nvPr>
        </p:nvSpPr>
        <p:spPr>
          <a:xfrm>
            <a:off x="495300" y="112474"/>
            <a:ext cx="10515600" cy="1325563"/>
          </a:xfrm>
        </p:spPr>
        <p:txBody>
          <a:bodyPr/>
          <a:lstStyle/>
          <a:p>
            <a:pPr eaLnBrk="1" hangingPunct="1"/>
            <a:r>
              <a:rPr lang="en-US" altLang="zh-CN" sz="2800" b="1" dirty="0">
                <a:solidFill>
                  <a:srgbClr val="009900"/>
                </a:solidFill>
              </a:rPr>
              <a:t>【</a:t>
            </a:r>
            <a:r>
              <a:rPr lang="zh-CN" altLang="en-US" sz="2800" b="1" dirty="0">
                <a:solidFill>
                  <a:srgbClr val="009900"/>
                </a:solidFill>
              </a:rPr>
              <a:t>解树的代价实例</a:t>
            </a:r>
            <a:r>
              <a:rPr lang="en-US" altLang="zh-CN" sz="2800" b="1" dirty="0">
                <a:solidFill>
                  <a:srgbClr val="009900"/>
                </a:solidFill>
              </a:rPr>
              <a:t>1】</a:t>
            </a:r>
          </a:p>
        </p:txBody>
      </p:sp>
      <p:sp>
        <p:nvSpPr>
          <p:cNvPr id="123908" name="Rectangle 3"/>
          <p:cNvSpPr>
            <a:spLocks noGrp="1"/>
          </p:cNvSpPr>
          <p:nvPr>
            <p:ph type="body" idx="1"/>
          </p:nvPr>
        </p:nvSpPr>
        <p:spPr>
          <a:xfrm>
            <a:off x="495300" y="1220788"/>
            <a:ext cx="5581651" cy="5249862"/>
          </a:xfrm>
        </p:spPr>
        <p:txBody>
          <a:bodyPr/>
          <a:lstStyle/>
          <a:p>
            <a:pPr eaLnBrk="1" hangingPunct="1">
              <a:lnSpc>
                <a:spcPct val="130000"/>
              </a:lnSpc>
              <a:spcBef>
                <a:spcPct val="30000"/>
              </a:spcBef>
              <a:buFont typeface="Wingdings" panose="05000000000000000000" pitchFamily="2" charset="2"/>
              <a:buNone/>
            </a:pPr>
            <a:r>
              <a:rPr lang="en-US" altLang="zh-CN" b="1" dirty="0">
                <a:ea typeface="楷体_GB2312" pitchFamily="49" charset="-122"/>
              </a:rPr>
              <a:t>     </a:t>
            </a:r>
            <a:r>
              <a:rPr lang="zh-CN" altLang="en-US" sz="2400" dirty="0">
                <a:solidFill>
                  <a:srgbClr val="000099"/>
                </a:solidFill>
                <a:latin typeface="等线" panose="02010600030101010101" pitchFamily="2" charset="-122"/>
                <a:ea typeface="等线" panose="02010600030101010101" pitchFamily="2" charset="-122"/>
              </a:rPr>
              <a:t>如图所示一棵与</a:t>
            </a:r>
            <a:r>
              <a:rPr lang="en-US" altLang="zh-CN" sz="2400" dirty="0">
                <a:solidFill>
                  <a:srgbClr val="000099"/>
                </a:solidFill>
                <a:latin typeface="等线" panose="02010600030101010101" pitchFamily="2" charset="-122"/>
                <a:ea typeface="等线" panose="02010600030101010101" pitchFamily="2" charset="-122"/>
              </a:rPr>
              <a:t>/</a:t>
            </a:r>
            <a:r>
              <a:rPr lang="zh-CN" altLang="en-US" sz="2400" dirty="0">
                <a:solidFill>
                  <a:srgbClr val="000099"/>
                </a:solidFill>
                <a:latin typeface="等线" panose="02010600030101010101" pitchFamily="2" charset="-122"/>
                <a:ea typeface="等线" panose="02010600030101010101" pitchFamily="2" charset="-122"/>
              </a:rPr>
              <a:t>或树，已知节点</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4</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5</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9</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12</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13</a:t>
            </a:r>
            <a:r>
              <a:rPr lang="zh-CN" altLang="en-US" sz="2400" dirty="0">
                <a:solidFill>
                  <a:srgbClr val="000099"/>
                </a:solidFill>
                <a:latin typeface="等线" panose="02010600030101010101" pitchFamily="2" charset="-122"/>
                <a:ea typeface="等线" panose="02010600030101010101" pitchFamily="2" charset="-122"/>
              </a:rPr>
              <a:t>是本原问题，边上的数字是操作的代价。</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试求：</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1</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和代价法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发求出最优解树；</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2</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最大代价法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求出最优解树。</a:t>
            </a:r>
            <a:endParaRPr lang="zh-CN" altLang="en-US" sz="2400" dirty="0">
              <a:solidFill>
                <a:srgbClr val="000099"/>
              </a:solidFill>
              <a:latin typeface="等线" panose="02010600030101010101" pitchFamily="2" charset="-122"/>
              <a:ea typeface="等线" panose="02010600030101010101" pitchFamily="2" charset="-122"/>
            </a:endParaRPr>
          </a:p>
        </p:txBody>
      </p:sp>
      <p:grpSp>
        <p:nvGrpSpPr>
          <p:cNvPr id="93" name="组合 92"/>
          <p:cNvGrpSpPr>
            <a:grpSpLocks/>
          </p:cNvGrpSpPr>
          <p:nvPr/>
        </p:nvGrpSpPr>
        <p:grpSpPr bwMode="auto">
          <a:xfrm>
            <a:off x="6096000" y="1215382"/>
            <a:ext cx="4637089" cy="4484688"/>
            <a:chOff x="4159251" y="1169988"/>
            <a:chExt cx="4637089" cy="4484688"/>
          </a:xfrm>
        </p:grpSpPr>
        <p:grpSp>
          <p:nvGrpSpPr>
            <p:cNvPr id="94" name="Group 69"/>
            <p:cNvGrpSpPr>
              <a:grpSpLocks/>
            </p:cNvGrpSpPr>
            <p:nvPr/>
          </p:nvGrpSpPr>
          <p:grpSpPr bwMode="auto">
            <a:xfrm>
              <a:off x="4159251" y="1169988"/>
              <a:ext cx="4637089" cy="4484688"/>
              <a:chOff x="2620" y="737"/>
              <a:chExt cx="2921" cy="2825"/>
            </a:xfrm>
          </p:grpSpPr>
          <p:grpSp>
            <p:nvGrpSpPr>
              <p:cNvPr id="97" name="Group 30"/>
              <p:cNvGrpSpPr>
                <a:grpSpLocks/>
              </p:cNvGrpSpPr>
              <p:nvPr/>
            </p:nvGrpSpPr>
            <p:grpSpPr bwMode="auto">
              <a:xfrm>
                <a:off x="2620" y="737"/>
                <a:ext cx="2921" cy="2825"/>
                <a:chOff x="1089" y="953"/>
                <a:chExt cx="3075" cy="3122"/>
              </a:xfrm>
            </p:grpSpPr>
            <p:sp>
              <p:nvSpPr>
                <p:cNvPr id="99" name="Oval 31"/>
                <p:cNvSpPr>
                  <a:spLocks noChangeArrowheads="1"/>
                </p:cNvSpPr>
                <p:nvPr/>
              </p:nvSpPr>
              <p:spPr bwMode="auto">
                <a:xfrm>
                  <a:off x="2265" y="953"/>
                  <a:ext cx="325" cy="34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00" name="Oval 32"/>
                <p:cNvSpPr>
                  <a:spLocks noChangeArrowheads="1"/>
                </p:cNvSpPr>
                <p:nvPr/>
              </p:nvSpPr>
              <p:spPr bwMode="auto">
                <a:xfrm>
                  <a:off x="2749"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3</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01" name="Oval 33"/>
                <p:cNvSpPr>
                  <a:spLocks noChangeArrowheads="1"/>
                </p:cNvSpPr>
                <p:nvPr/>
              </p:nvSpPr>
              <p:spPr bwMode="auto">
                <a:xfrm>
                  <a:off x="1583"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2</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02" name="Oval 34"/>
                <p:cNvSpPr>
                  <a:spLocks noChangeArrowheads="1"/>
                </p:cNvSpPr>
                <p:nvPr/>
              </p:nvSpPr>
              <p:spPr bwMode="auto">
                <a:xfrm>
                  <a:off x="1089" y="2426"/>
                  <a:ext cx="324"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4</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103" name="Oval 35"/>
                <p:cNvSpPr>
                  <a:spLocks noChangeArrowheads="1"/>
                </p:cNvSpPr>
                <p:nvPr/>
              </p:nvSpPr>
              <p:spPr bwMode="auto">
                <a:xfrm>
                  <a:off x="1822" y="2426"/>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5</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104" name="Oval 36"/>
                <p:cNvSpPr>
                  <a:spLocks noChangeArrowheads="1"/>
                </p:cNvSpPr>
                <p:nvPr/>
              </p:nvSpPr>
              <p:spPr bwMode="auto">
                <a:xfrm>
                  <a:off x="2414"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6</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05" name="Oval 37"/>
                <p:cNvSpPr>
                  <a:spLocks noChangeArrowheads="1"/>
                </p:cNvSpPr>
                <p:nvPr/>
              </p:nvSpPr>
              <p:spPr bwMode="auto">
                <a:xfrm>
                  <a:off x="3446"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7</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106" name="Oval 38"/>
                <p:cNvSpPr>
                  <a:spLocks noChangeArrowheads="1"/>
                </p:cNvSpPr>
                <p:nvPr/>
              </p:nvSpPr>
              <p:spPr bwMode="auto">
                <a:xfrm>
                  <a:off x="2017" y="3121"/>
                  <a:ext cx="324"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8</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07" name="Oval 39"/>
                <p:cNvSpPr>
                  <a:spLocks noChangeArrowheads="1"/>
                </p:cNvSpPr>
                <p:nvPr/>
              </p:nvSpPr>
              <p:spPr bwMode="auto">
                <a:xfrm>
                  <a:off x="2644" y="3121"/>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9</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108" name="Oval 40"/>
                <p:cNvSpPr>
                  <a:spLocks noChangeArrowheads="1"/>
                </p:cNvSpPr>
                <p:nvPr/>
              </p:nvSpPr>
              <p:spPr bwMode="auto">
                <a:xfrm>
                  <a:off x="3133"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10</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09" name="Oval 41"/>
                <p:cNvSpPr>
                  <a:spLocks noChangeArrowheads="1"/>
                </p:cNvSpPr>
                <p:nvPr/>
              </p:nvSpPr>
              <p:spPr bwMode="auto">
                <a:xfrm>
                  <a:off x="3768"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11</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10" name="Oval 42"/>
                <p:cNvSpPr>
                  <a:spLocks noChangeArrowheads="1"/>
                </p:cNvSpPr>
                <p:nvPr/>
              </p:nvSpPr>
              <p:spPr bwMode="auto">
                <a:xfrm>
                  <a:off x="2879" y="3727"/>
                  <a:ext cx="396"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12</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11" name="Oval 43"/>
                <p:cNvSpPr>
                  <a:spLocks noChangeArrowheads="1"/>
                </p:cNvSpPr>
                <p:nvPr/>
              </p:nvSpPr>
              <p:spPr bwMode="auto">
                <a:xfrm>
                  <a:off x="3424" y="3727"/>
                  <a:ext cx="397"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13</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112" name="Line 44"/>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3" name="Line 45"/>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4" name="Line 46"/>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5" name="Line 47"/>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6" name="Line 48"/>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7" name="Line 49"/>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8" name="Line 50"/>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19" name="Line 51"/>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20" name="Line 52"/>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21" name="Line 53"/>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22" name="Line 54"/>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23" name="Line 55"/>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124" name="Text Box 56"/>
                <p:cNvSpPr txBox="1">
                  <a:spLocks noChangeArrowheads="1"/>
                </p:cNvSpPr>
                <p:nvPr/>
              </p:nvSpPr>
              <p:spPr bwMode="auto">
                <a:xfrm>
                  <a:off x="1854" y="133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125" name="Text Box 57"/>
                <p:cNvSpPr txBox="1">
                  <a:spLocks noChangeArrowheads="1"/>
                </p:cNvSpPr>
                <p:nvPr/>
              </p:nvSpPr>
              <p:spPr bwMode="auto">
                <a:xfrm>
                  <a:off x="2684" y="127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126" name="Text Box 58"/>
                <p:cNvSpPr txBox="1">
                  <a:spLocks noChangeArrowheads="1"/>
                </p:cNvSpPr>
                <p:nvPr/>
              </p:nvSpPr>
              <p:spPr bwMode="auto">
                <a:xfrm>
                  <a:off x="1383" y="2045"/>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5</a:t>
                  </a:r>
                </a:p>
              </p:txBody>
            </p:sp>
            <p:sp>
              <p:nvSpPr>
                <p:cNvPr id="127" name="Text Box 59"/>
                <p:cNvSpPr txBox="1">
                  <a:spLocks noChangeArrowheads="1"/>
                </p:cNvSpPr>
                <p:nvPr/>
              </p:nvSpPr>
              <p:spPr bwMode="auto">
                <a:xfrm>
                  <a:off x="1773" y="2032"/>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4</a:t>
                  </a:r>
                </a:p>
              </p:txBody>
            </p:sp>
            <p:sp>
              <p:nvSpPr>
                <p:cNvPr id="128" name="Text Box 60"/>
                <p:cNvSpPr txBox="1">
                  <a:spLocks noChangeArrowheads="1"/>
                </p:cNvSpPr>
                <p:nvPr/>
              </p:nvSpPr>
              <p:spPr bwMode="auto">
                <a:xfrm>
                  <a:off x="2573" y="2069"/>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129" name="Text Box 61"/>
                <p:cNvSpPr txBox="1">
                  <a:spLocks noChangeArrowheads="1"/>
                </p:cNvSpPr>
                <p:nvPr/>
              </p:nvSpPr>
              <p:spPr bwMode="auto">
                <a:xfrm>
                  <a:off x="3132" y="204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130" name="Text Box 62"/>
                <p:cNvSpPr txBox="1">
                  <a:spLocks noChangeArrowheads="1"/>
                </p:cNvSpPr>
                <p:nvPr/>
              </p:nvSpPr>
              <p:spPr bwMode="auto">
                <a:xfrm>
                  <a:off x="2167" y="2771"/>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131" name="Text Box 63"/>
                <p:cNvSpPr txBox="1">
                  <a:spLocks noChangeArrowheads="1"/>
                </p:cNvSpPr>
                <p:nvPr/>
              </p:nvSpPr>
              <p:spPr bwMode="auto">
                <a:xfrm>
                  <a:off x="2640" y="2749"/>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132" name="Text Box 64"/>
                <p:cNvSpPr txBox="1">
                  <a:spLocks noChangeArrowheads="1"/>
                </p:cNvSpPr>
                <p:nvPr/>
              </p:nvSpPr>
              <p:spPr bwMode="auto">
                <a:xfrm>
                  <a:off x="3246" y="2771"/>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133" name="Text Box 65"/>
                <p:cNvSpPr txBox="1">
                  <a:spLocks noChangeArrowheads="1"/>
                </p:cNvSpPr>
                <p:nvPr/>
              </p:nvSpPr>
              <p:spPr bwMode="auto">
                <a:xfrm>
                  <a:off x="3740" y="2718"/>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3</a:t>
                  </a:r>
                </a:p>
              </p:txBody>
            </p:sp>
            <p:sp>
              <p:nvSpPr>
                <p:cNvPr id="134" name="Text Box 66"/>
                <p:cNvSpPr txBox="1">
                  <a:spLocks noChangeArrowheads="1"/>
                </p:cNvSpPr>
                <p:nvPr/>
              </p:nvSpPr>
              <p:spPr bwMode="auto">
                <a:xfrm>
                  <a:off x="3066" y="3468"/>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135" name="Text Box 67"/>
                <p:cNvSpPr txBox="1">
                  <a:spLocks noChangeArrowheads="1"/>
                </p:cNvSpPr>
                <p:nvPr/>
              </p:nvSpPr>
              <p:spPr bwMode="auto">
                <a:xfrm>
                  <a:off x="3470" y="3452"/>
                  <a:ext cx="19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grpSp>
          <p:sp>
            <p:nvSpPr>
              <p:cNvPr id="98" name="Freeform 68"/>
              <p:cNvSpPr>
                <a:spLocks/>
              </p:cNvSpPr>
              <p:nvPr/>
            </p:nvSpPr>
            <p:spPr bwMode="auto">
              <a:xfrm>
                <a:off x="3935" y="2469"/>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grpSp>
        <p:sp>
          <p:nvSpPr>
            <p:cNvPr id="95" name="Freeform 54"/>
            <p:cNvSpPr>
              <a:spLocks/>
            </p:cNvSpPr>
            <p:nvPr/>
          </p:nvSpPr>
          <p:spPr bwMode="auto">
            <a:xfrm>
              <a:off x="4924425" y="2846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sp>
          <p:nvSpPr>
            <p:cNvPr id="96" name="Freeform 54"/>
            <p:cNvSpPr>
              <a:spLocks/>
            </p:cNvSpPr>
            <p:nvPr/>
          </p:nvSpPr>
          <p:spPr bwMode="auto">
            <a:xfrm>
              <a:off x="7451725" y="49418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endParaRPr lang="zh-CN" altLang="en-US"/>
            </a:p>
          </p:txBody>
        </p:sp>
      </p:grpSp>
    </p:spTree>
    <p:extLst>
      <p:ext uri="{BB962C8B-B14F-4D97-AF65-F5344CB8AC3E}">
        <p14:creationId xmlns:p14="http://schemas.microsoft.com/office/powerpoint/2010/main" val="36021063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CC7F2641-7445-41EB-9148-38A437CD15AA}" type="slidenum">
              <a:rPr lang="en-US" altLang="zh-CN" sz="1600">
                <a:solidFill>
                  <a:srgbClr val="003399"/>
                </a:solidFill>
                <a:latin typeface="Times New Roman" panose="02020603050405020304" pitchFamily="18" charset="0"/>
                <a:ea typeface="宋体" panose="02010600030101010101" pitchFamily="2" charset="-122"/>
              </a:rPr>
              <a:pPr eaLnBrk="1" hangingPunct="1"/>
              <a:t>123</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5956" name="Text Box 41"/>
          <p:cNvSpPr txBox="1">
            <a:spLocks noChangeArrowheads="1"/>
          </p:cNvSpPr>
          <p:nvPr/>
        </p:nvSpPr>
        <p:spPr bwMode="auto">
          <a:xfrm>
            <a:off x="7920121" y="1665192"/>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lang="zh-CN" altLang="en-US" sz="2800" b="0" dirty="0">
                <a:solidFill>
                  <a:srgbClr val="000099"/>
                </a:solidFill>
                <a:latin typeface="等线" panose="02010600030101010101" pitchFamily="2" charset="-122"/>
                <a:ea typeface="等线" panose="02010600030101010101" pitchFamily="2" charset="-122"/>
              </a:rPr>
              <a:t>左边解树：</a:t>
            </a:r>
          </a:p>
          <a:p>
            <a:pPr algn="l" eaLnBrk="1" hangingPunct="1"/>
            <a:r>
              <a:rPr lang="zh-CN" altLang="en-US" sz="2800" b="0" dirty="0">
                <a:solidFill>
                  <a:srgbClr val="000099"/>
                </a:solidFill>
                <a:latin typeface="等线" panose="02010600030101010101" pitchFamily="2" charset="-122"/>
                <a:ea typeface="等线" panose="02010600030101010101" pitchFamily="2" charset="-122"/>
              </a:rPr>
              <a:t>        </a:t>
            </a:r>
            <a:r>
              <a:rPr lang="en-US" altLang="zh-CN" sz="2800" b="0" dirty="0" err="1">
                <a:solidFill>
                  <a:srgbClr val="C00000"/>
                </a:solidFill>
                <a:latin typeface="等线" panose="02010600030101010101" pitchFamily="2" charset="-122"/>
                <a:ea typeface="等线" panose="02010600030101010101" pitchFamily="2" charset="-122"/>
              </a:rPr>
              <a:t>h</a:t>
            </a:r>
            <a:r>
              <a:rPr lang="en-US" altLang="zh-CN" sz="2800" b="0" baseline="-25000" dirty="0" err="1">
                <a:solidFill>
                  <a:srgbClr val="C00000"/>
                </a:solidFill>
                <a:latin typeface="等线" panose="02010600030101010101" pitchFamily="2" charset="-122"/>
                <a:ea typeface="等线" panose="02010600030101010101" pitchFamily="2" charset="-122"/>
              </a:rPr>
              <a:t>L</a:t>
            </a:r>
            <a:r>
              <a:rPr lang="en-US" altLang="zh-CN" sz="2800" b="0" dirty="0">
                <a:solidFill>
                  <a:srgbClr val="C00000"/>
                </a:solidFill>
                <a:latin typeface="等线" panose="02010600030101010101" pitchFamily="2" charset="-122"/>
                <a:ea typeface="等线" panose="02010600030101010101" pitchFamily="2" charset="-122"/>
              </a:rPr>
              <a:t>(S</a:t>
            </a:r>
            <a:r>
              <a:rPr lang="en-US" altLang="zh-CN" sz="2800" b="0" baseline="-25000" dirty="0">
                <a:solidFill>
                  <a:srgbClr val="C00000"/>
                </a:solidFill>
                <a:latin typeface="等线" panose="02010600030101010101" pitchFamily="2" charset="-122"/>
                <a:ea typeface="等线" panose="02010600030101010101" pitchFamily="2" charset="-122"/>
              </a:rPr>
              <a:t>1</a:t>
            </a:r>
            <a:r>
              <a:rPr lang="en-US" altLang="zh-CN" sz="2800" b="0" dirty="0">
                <a:solidFill>
                  <a:srgbClr val="C00000"/>
                </a:solidFill>
                <a:latin typeface="等线" panose="02010600030101010101" pitchFamily="2" charset="-122"/>
                <a:ea typeface="等线" panose="02010600030101010101" pitchFamily="2" charset="-122"/>
              </a:rPr>
              <a:t>)=6</a:t>
            </a:r>
          </a:p>
        </p:txBody>
      </p:sp>
      <p:sp>
        <p:nvSpPr>
          <p:cNvPr id="125957" name="Text Box 42"/>
          <p:cNvSpPr txBox="1">
            <a:spLocks noChangeArrowheads="1"/>
          </p:cNvSpPr>
          <p:nvPr/>
        </p:nvSpPr>
        <p:spPr bwMode="auto">
          <a:xfrm>
            <a:off x="7920121" y="2806670"/>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lang="zh-CN" altLang="en-US" sz="2800" b="0" dirty="0">
                <a:solidFill>
                  <a:srgbClr val="000099"/>
                </a:solidFill>
                <a:latin typeface="等线" panose="02010600030101010101" pitchFamily="2" charset="-122"/>
                <a:ea typeface="等线" panose="02010600030101010101" pitchFamily="2" charset="-122"/>
              </a:rPr>
              <a:t>右边解树：</a:t>
            </a:r>
          </a:p>
          <a:p>
            <a:pPr algn="l" eaLnBrk="1" hangingPunct="1"/>
            <a:r>
              <a:rPr lang="zh-CN" altLang="en-US" sz="2800" b="0" dirty="0">
                <a:solidFill>
                  <a:srgbClr val="000099"/>
                </a:solidFill>
                <a:latin typeface="等线" panose="02010600030101010101" pitchFamily="2" charset="-122"/>
                <a:ea typeface="等线" panose="02010600030101010101" pitchFamily="2" charset="-122"/>
              </a:rPr>
              <a:t>        </a:t>
            </a:r>
            <a:r>
              <a:rPr lang="en-US" altLang="zh-CN" sz="2800" b="0" dirty="0" err="1">
                <a:solidFill>
                  <a:srgbClr val="009900"/>
                </a:solidFill>
                <a:latin typeface="等线" panose="02010600030101010101" pitchFamily="2" charset="-122"/>
                <a:ea typeface="等线" panose="02010600030101010101" pitchFamily="2" charset="-122"/>
              </a:rPr>
              <a:t>h</a:t>
            </a:r>
            <a:r>
              <a:rPr lang="en-US" altLang="zh-CN" sz="2800" b="0" baseline="-25000" dirty="0" err="1">
                <a:solidFill>
                  <a:srgbClr val="009900"/>
                </a:solidFill>
                <a:latin typeface="等线" panose="02010600030101010101" pitchFamily="2" charset="-122"/>
                <a:ea typeface="等线" panose="02010600030101010101" pitchFamily="2" charset="-122"/>
              </a:rPr>
              <a:t>R</a:t>
            </a:r>
            <a:r>
              <a:rPr lang="en-US" altLang="zh-CN" sz="2800" b="0" dirty="0">
                <a:solidFill>
                  <a:srgbClr val="009900"/>
                </a:solidFill>
                <a:latin typeface="等线" panose="02010600030101010101" pitchFamily="2" charset="-122"/>
                <a:ea typeface="等线" panose="02010600030101010101" pitchFamily="2" charset="-122"/>
              </a:rPr>
              <a:t>(S</a:t>
            </a:r>
            <a:r>
              <a:rPr lang="en-US" altLang="zh-CN" sz="2800" b="0" baseline="-25000" dirty="0">
                <a:solidFill>
                  <a:srgbClr val="009900"/>
                </a:solidFill>
                <a:latin typeface="等线" panose="02010600030101010101" pitchFamily="2" charset="-122"/>
                <a:ea typeface="等线" panose="02010600030101010101" pitchFamily="2" charset="-122"/>
              </a:rPr>
              <a:t>1</a:t>
            </a:r>
            <a:r>
              <a:rPr lang="en-US" altLang="zh-CN" sz="2800" b="0" dirty="0">
                <a:solidFill>
                  <a:srgbClr val="009900"/>
                </a:solidFill>
                <a:latin typeface="等线" panose="02010600030101010101" pitchFamily="2" charset="-122"/>
                <a:ea typeface="等线" panose="02010600030101010101" pitchFamily="2" charset="-122"/>
              </a:rPr>
              <a:t>)=7</a:t>
            </a:r>
          </a:p>
        </p:txBody>
      </p:sp>
      <p:grpSp>
        <p:nvGrpSpPr>
          <p:cNvPr id="53" name="组合 53"/>
          <p:cNvGrpSpPr>
            <a:grpSpLocks/>
          </p:cNvGrpSpPr>
          <p:nvPr/>
        </p:nvGrpSpPr>
        <p:grpSpPr bwMode="auto">
          <a:xfrm>
            <a:off x="2597150" y="1315187"/>
            <a:ext cx="4856163" cy="4903788"/>
            <a:chOff x="1739900" y="1536700"/>
            <a:chExt cx="4856163" cy="4903788"/>
          </a:xfrm>
        </p:grpSpPr>
        <p:grpSp>
          <p:nvGrpSpPr>
            <p:cNvPr id="54" name="Group 52"/>
            <p:cNvGrpSpPr>
              <a:grpSpLocks/>
            </p:cNvGrpSpPr>
            <p:nvPr/>
          </p:nvGrpSpPr>
          <p:grpSpPr bwMode="auto">
            <a:xfrm>
              <a:off x="2208213" y="2043113"/>
              <a:ext cx="1508125" cy="1957387"/>
              <a:chOff x="1391" y="1287"/>
              <a:chExt cx="950" cy="1233"/>
            </a:xfrm>
          </p:grpSpPr>
          <p:sp>
            <p:nvSpPr>
              <p:cNvPr id="97" name="Line 49"/>
              <p:cNvSpPr>
                <a:spLocks noChangeShapeType="1"/>
              </p:cNvSpPr>
              <p:nvPr/>
            </p:nvSpPr>
            <p:spPr bwMode="auto">
              <a:xfrm flipH="1">
                <a:off x="1908" y="1287"/>
                <a:ext cx="433" cy="43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8" name="Line 50"/>
              <p:cNvSpPr>
                <a:spLocks noChangeShapeType="1"/>
              </p:cNvSpPr>
              <p:nvPr/>
            </p:nvSpPr>
            <p:spPr bwMode="auto">
              <a:xfrm flipH="1">
                <a:off x="1391" y="2027"/>
                <a:ext cx="285" cy="4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9" name="Line 51"/>
              <p:cNvSpPr>
                <a:spLocks noChangeShapeType="1"/>
              </p:cNvSpPr>
              <p:nvPr/>
            </p:nvSpPr>
            <p:spPr bwMode="auto">
              <a:xfrm>
                <a:off x="1668" y="2042"/>
                <a:ext cx="232" cy="4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55" name="Group 54"/>
            <p:cNvGrpSpPr>
              <a:grpSpLocks/>
            </p:cNvGrpSpPr>
            <p:nvPr/>
          </p:nvGrpSpPr>
          <p:grpSpPr bwMode="auto">
            <a:xfrm>
              <a:off x="1739900" y="1536700"/>
              <a:ext cx="4856163" cy="4903788"/>
              <a:chOff x="1096" y="968"/>
              <a:chExt cx="3059" cy="3089"/>
            </a:xfrm>
          </p:grpSpPr>
          <p:grpSp>
            <p:nvGrpSpPr>
              <p:cNvPr id="58" name="Group 3"/>
              <p:cNvGrpSpPr>
                <a:grpSpLocks/>
              </p:cNvGrpSpPr>
              <p:nvPr/>
            </p:nvGrpSpPr>
            <p:grpSpPr bwMode="auto">
              <a:xfrm>
                <a:off x="1096" y="968"/>
                <a:ext cx="3059" cy="3089"/>
                <a:chOff x="1096" y="968"/>
                <a:chExt cx="3059" cy="3089"/>
              </a:xfrm>
            </p:grpSpPr>
            <p:sp>
              <p:nvSpPr>
                <p:cNvPr id="60"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1"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3</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2"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2</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63"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4</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4"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5</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5"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6</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6"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7</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7"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8</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8"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9</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9"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10</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0"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11</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1"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12</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2"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13</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3"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4"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5"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7"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8"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79"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0"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1"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2"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3"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4"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5" name="Text Box 29"/>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86" name="Text Box 30"/>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87" name="Text Box 31"/>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5</a:t>
                  </a:r>
                </a:p>
              </p:txBody>
            </p:sp>
            <p:sp>
              <p:nvSpPr>
                <p:cNvPr id="88" name="Text Box 32"/>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4</a:t>
                  </a:r>
                </a:p>
              </p:txBody>
            </p:sp>
            <p:sp>
              <p:nvSpPr>
                <p:cNvPr id="89" name="Text Box 33"/>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0" name="Text Box 34"/>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91" name="Text Box 35"/>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2" name="Text Box 36"/>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93" name="Text Box 37"/>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4" name="Text Box 38"/>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3</a:t>
                  </a:r>
                </a:p>
              </p:txBody>
            </p:sp>
            <p:sp>
              <p:nvSpPr>
                <p:cNvPr id="95" name="Text Box 39"/>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6" name="Text Box 40"/>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grpSp>
          <p:sp>
            <p:nvSpPr>
              <p:cNvPr id="59" name="Freeform 53"/>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
          <p:nvSpPr>
            <p:cNvPr id="56" name="Freeform 54"/>
            <p:cNvSpPr>
              <a:spLocks/>
            </p:cNvSpPr>
            <p:nvPr/>
          </p:nvSpPr>
          <p:spPr bwMode="auto">
            <a:xfrm>
              <a:off x="25495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7" name="Freeform 54"/>
            <p:cNvSpPr>
              <a:spLocks/>
            </p:cNvSpPr>
            <p:nvPr/>
          </p:nvSpPr>
          <p:spPr bwMode="auto">
            <a:xfrm>
              <a:off x="5178425" y="5640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
        <p:nvSpPr>
          <p:cNvPr id="100" name="Rectangle 2"/>
          <p:cNvSpPr txBox="1">
            <a:spLocks/>
          </p:cNvSpPr>
          <p:nvPr/>
        </p:nvSpPr>
        <p:spPr>
          <a:xfrm>
            <a:off x="627063" y="41195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pPr>
            <a:r>
              <a:rPr lang="en-US" altLang="zh-CN" dirty="0">
                <a:solidFill>
                  <a:srgbClr val="000099"/>
                </a:solidFill>
              </a:rPr>
              <a:t> </a:t>
            </a:r>
            <a:r>
              <a:rPr lang="zh-CN" altLang="en-US" dirty="0">
                <a:solidFill>
                  <a:srgbClr val="FF0000"/>
                </a:solidFill>
              </a:rPr>
              <a:t>最大代价法</a:t>
            </a:r>
            <a:r>
              <a:rPr lang="zh-CN" altLang="en-US" dirty="0">
                <a:solidFill>
                  <a:srgbClr val="000099"/>
                </a:solidFill>
              </a:rPr>
              <a:t>计算解树代价：</a:t>
            </a:r>
          </a:p>
        </p:txBody>
      </p:sp>
      <p:sp>
        <p:nvSpPr>
          <p:cNvPr id="106" name="Line 49"/>
          <p:cNvSpPr>
            <a:spLocks noChangeShapeType="1"/>
          </p:cNvSpPr>
          <p:nvPr/>
        </p:nvSpPr>
        <p:spPr bwMode="auto">
          <a:xfrm>
            <a:off x="5474493" y="2937612"/>
            <a:ext cx="834232" cy="841375"/>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07" name="Line 50"/>
          <p:cNvSpPr>
            <a:spLocks noChangeShapeType="1"/>
          </p:cNvSpPr>
          <p:nvPr/>
        </p:nvSpPr>
        <p:spPr bwMode="auto">
          <a:xfrm flipH="1">
            <a:off x="6188610" y="4182358"/>
            <a:ext cx="322263" cy="55880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8" name="Line 51"/>
          <p:cNvSpPr>
            <a:spLocks noChangeShapeType="1"/>
          </p:cNvSpPr>
          <p:nvPr/>
        </p:nvSpPr>
        <p:spPr bwMode="auto">
          <a:xfrm flipH="1">
            <a:off x="5858410" y="5263445"/>
            <a:ext cx="249238" cy="430213"/>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9" name="Line 52"/>
          <p:cNvSpPr>
            <a:spLocks noChangeShapeType="1"/>
          </p:cNvSpPr>
          <p:nvPr/>
        </p:nvSpPr>
        <p:spPr bwMode="auto">
          <a:xfrm>
            <a:off x="6149451" y="5263445"/>
            <a:ext cx="368300" cy="368300"/>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1" name="Line 49"/>
          <p:cNvSpPr>
            <a:spLocks noChangeShapeType="1"/>
          </p:cNvSpPr>
          <p:nvPr/>
        </p:nvSpPr>
        <p:spPr bwMode="auto">
          <a:xfrm>
            <a:off x="4764089" y="1744606"/>
            <a:ext cx="641350" cy="694532"/>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Tree>
    <p:extLst>
      <p:ext uri="{BB962C8B-B14F-4D97-AF65-F5344CB8AC3E}">
        <p14:creationId xmlns:p14="http://schemas.microsoft.com/office/powerpoint/2010/main" val="31288932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4BC2E2F9-F558-4E5A-95B8-8F436A08E924}" type="slidenum">
              <a:rPr lang="en-US" altLang="zh-CN" sz="1600">
                <a:solidFill>
                  <a:srgbClr val="003399"/>
                </a:solidFill>
                <a:latin typeface="Times New Roman" panose="02020603050405020304" pitchFamily="18" charset="0"/>
                <a:ea typeface="宋体" panose="02010600030101010101" pitchFamily="2" charset="-122"/>
              </a:rPr>
              <a:pPr eaLnBrk="1" hangingPunct="1"/>
              <a:t>124</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4931" name="Rectangle 2"/>
          <p:cNvSpPr>
            <a:spLocks noGrp="1"/>
          </p:cNvSpPr>
          <p:nvPr>
            <p:ph type="title"/>
          </p:nvPr>
        </p:nvSpPr>
        <p:spPr>
          <a:xfrm>
            <a:off x="627063" y="411957"/>
            <a:ext cx="8229600" cy="649288"/>
          </a:xfrm>
        </p:spPr>
        <p:txBody>
          <a:bodyPr>
            <a:normAutofit fontScale="90000"/>
          </a:bodyPr>
          <a:lstStyle/>
          <a:p>
            <a:pPr eaLnBrk="1" hangingPunct="1">
              <a:buFontTx/>
              <a:buChar char="•"/>
            </a:pPr>
            <a:r>
              <a:rPr lang="en-US" altLang="zh-CN" dirty="0">
                <a:solidFill>
                  <a:srgbClr val="000099"/>
                </a:solidFill>
              </a:rPr>
              <a:t> </a:t>
            </a:r>
            <a:r>
              <a:rPr lang="zh-CN" altLang="en-US" dirty="0">
                <a:solidFill>
                  <a:srgbClr val="FF0000"/>
                </a:solidFill>
              </a:rPr>
              <a:t>和代价法</a:t>
            </a:r>
            <a:r>
              <a:rPr lang="zh-CN" altLang="en-US" dirty="0">
                <a:solidFill>
                  <a:srgbClr val="000099"/>
                </a:solidFill>
              </a:rPr>
              <a:t>计算解树代价：</a:t>
            </a:r>
          </a:p>
        </p:txBody>
      </p:sp>
      <p:sp>
        <p:nvSpPr>
          <p:cNvPr id="124932" name="Text Box 45"/>
          <p:cNvSpPr txBox="1">
            <a:spLocks noChangeArrowheads="1"/>
          </p:cNvSpPr>
          <p:nvPr/>
        </p:nvSpPr>
        <p:spPr bwMode="auto">
          <a:xfrm>
            <a:off x="7150100" y="1349376"/>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lang="zh-CN" altLang="en-US" sz="2800" b="0" dirty="0">
                <a:solidFill>
                  <a:srgbClr val="000099"/>
                </a:solidFill>
                <a:latin typeface="等线" panose="02010600030101010101" pitchFamily="2" charset="-122"/>
                <a:ea typeface="等线" panose="02010600030101010101" pitchFamily="2" charset="-122"/>
              </a:rPr>
              <a:t>左边解树：</a:t>
            </a:r>
          </a:p>
          <a:p>
            <a:pPr algn="l" eaLnBrk="1" hangingPunct="1"/>
            <a:r>
              <a:rPr lang="zh-CN" altLang="en-US" sz="2800" b="0" dirty="0">
                <a:solidFill>
                  <a:srgbClr val="000099"/>
                </a:solidFill>
                <a:latin typeface="等线" panose="02010600030101010101" pitchFamily="2" charset="-122"/>
                <a:ea typeface="等线" panose="02010600030101010101" pitchFamily="2" charset="-122"/>
              </a:rPr>
              <a:t>        </a:t>
            </a:r>
            <a:r>
              <a:rPr lang="en-US" altLang="zh-CN" sz="2800" b="0" dirty="0" err="1">
                <a:solidFill>
                  <a:srgbClr val="000099"/>
                </a:solidFill>
                <a:latin typeface="等线" panose="02010600030101010101" pitchFamily="2" charset="-122"/>
                <a:ea typeface="等线" panose="02010600030101010101" pitchFamily="2" charset="-122"/>
              </a:rPr>
              <a:t>h</a:t>
            </a:r>
            <a:r>
              <a:rPr lang="en-US" altLang="zh-CN" sz="2800" b="0" baseline="-25000" dirty="0" err="1">
                <a:solidFill>
                  <a:srgbClr val="000099"/>
                </a:solidFill>
                <a:latin typeface="等线" panose="02010600030101010101" pitchFamily="2" charset="-122"/>
                <a:ea typeface="等线" panose="02010600030101010101" pitchFamily="2" charset="-122"/>
              </a:rPr>
              <a:t>L</a:t>
            </a:r>
            <a:r>
              <a:rPr lang="en-US" altLang="zh-CN" sz="2800" b="0" dirty="0">
                <a:solidFill>
                  <a:srgbClr val="000099"/>
                </a:solidFill>
                <a:latin typeface="等线" panose="02010600030101010101" pitchFamily="2" charset="-122"/>
                <a:ea typeface="等线" panose="02010600030101010101" pitchFamily="2" charset="-122"/>
              </a:rPr>
              <a:t>(S</a:t>
            </a:r>
            <a:r>
              <a:rPr lang="en-US" altLang="zh-CN" sz="2800" b="0" baseline="-25000" dirty="0">
                <a:solidFill>
                  <a:srgbClr val="000099"/>
                </a:solidFill>
                <a:latin typeface="等线" panose="02010600030101010101" pitchFamily="2" charset="-122"/>
                <a:ea typeface="等线" panose="02010600030101010101" pitchFamily="2" charset="-122"/>
              </a:rPr>
              <a:t>1</a:t>
            </a:r>
            <a:r>
              <a:rPr lang="en-US" altLang="zh-CN" sz="2800" b="0" dirty="0">
                <a:solidFill>
                  <a:srgbClr val="000099"/>
                </a:solidFill>
                <a:latin typeface="等线" panose="02010600030101010101" pitchFamily="2" charset="-122"/>
                <a:ea typeface="等线" panose="02010600030101010101" pitchFamily="2" charset="-122"/>
              </a:rPr>
              <a:t>)=10</a:t>
            </a:r>
          </a:p>
        </p:txBody>
      </p:sp>
      <p:sp>
        <p:nvSpPr>
          <p:cNvPr id="124933" name="Text Box 46"/>
          <p:cNvSpPr txBox="1">
            <a:spLocks noChangeArrowheads="1"/>
          </p:cNvSpPr>
          <p:nvPr/>
        </p:nvSpPr>
        <p:spPr bwMode="auto">
          <a:xfrm>
            <a:off x="7150100" y="2548209"/>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lang="zh-CN" altLang="en-US" sz="2800" b="0" dirty="0">
                <a:solidFill>
                  <a:srgbClr val="000099"/>
                </a:solidFill>
                <a:latin typeface="等线" panose="02010600030101010101" pitchFamily="2" charset="-122"/>
                <a:ea typeface="等线" panose="02010600030101010101" pitchFamily="2" charset="-122"/>
              </a:rPr>
              <a:t>右边解树：</a:t>
            </a:r>
          </a:p>
          <a:p>
            <a:pPr algn="l" eaLnBrk="1" hangingPunct="1"/>
            <a:r>
              <a:rPr lang="zh-CN" altLang="en-US" sz="2800" b="0" dirty="0">
                <a:solidFill>
                  <a:srgbClr val="000099"/>
                </a:solidFill>
                <a:latin typeface="等线" panose="02010600030101010101" pitchFamily="2" charset="-122"/>
                <a:ea typeface="等线" panose="02010600030101010101" pitchFamily="2" charset="-122"/>
              </a:rPr>
              <a:t>        </a:t>
            </a:r>
            <a:r>
              <a:rPr lang="en-US" altLang="zh-CN" sz="2800" b="0" dirty="0" err="1">
                <a:solidFill>
                  <a:srgbClr val="000099"/>
                </a:solidFill>
                <a:latin typeface="等线" panose="02010600030101010101" pitchFamily="2" charset="-122"/>
                <a:ea typeface="等线" panose="02010600030101010101" pitchFamily="2" charset="-122"/>
              </a:rPr>
              <a:t>h</a:t>
            </a:r>
            <a:r>
              <a:rPr lang="en-US" altLang="zh-CN" sz="2800" b="0" baseline="-25000" dirty="0" err="1">
                <a:solidFill>
                  <a:srgbClr val="000099"/>
                </a:solidFill>
                <a:latin typeface="等线" panose="02010600030101010101" pitchFamily="2" charset="-122"/>
                <a:ea typeface="等线" panose="02010600030101010101" pitchFamily="2" charset="-122"/>
              </a:rPr>
              <a:t>R</a:t>
            </a:r>
            <a:r>
              <a:rPr lang="en-US" altLang="zh-CN" sz="2800" b="0" dirty="0">
                <a:solidFill>
                  <a:srgbClr val="000099"/>
                </a:solidFill>
                <a:latin typeface="等线" panose="02010600030101010101" pitchFamily="2" charset="-122"/>
                <a:ea typeface="等线" panose="02010600030101010101" pitchFamily="2" charset="-122"/>
              </a:rPr>
              <a:t>(S</a:t>
            </a:r>
            <a:r>
              <a:rPr lang="en-US" altLang="zh-CN" sz="2800" b="0" baseline="-25000" dirty="0">
                <a:solidFill>
                  <a:srgbClr val="000099"/>
                </a:solidFill>
                <a:latin typeface="等线" panose="02010600030101010101" pitchFamily="2" charset="-122"/>
                <a:ea typeface="等线" panose="02010600030101010101" pitchFamily="2" charset="-122"/>
              </a:rPr>
              <a:t>1</a:t>
            </a:r>
            <a:r>
              <a:rPr lang="en-US" altLang="zh-CN" sz="2800" b="0" dirty="0">
                <a:solidFill>
                  <a:srgbClr val="000099"/>
                </a:solidFill>
                <a:latin typeface="等线" panose="02010600030101010101" pitchFamily="2" charset="-122"/>
                <a:ea typeface="等线" panose="02010600030101010101" pitchFamily="2" charset="-122"/>
              </a:rPr>
              <a:t>)=8</a:t>
            </a:r>
          </a:p>
        </p:txBody>
      </p:sp>
      <p:grpSp>
        <p:nvGrpSpPr>
          <p:cNvPr id="55" name="组合 55"/>
          <p:cNvGrpSpPr>
            <a:grpSpLocks/>
          </p:cNvGrpSpPr>
          <p:nvPr/>
        </p:nvGrpSpPr>
        <p:grpSpPr bwMode="auto">
          <a:xfrm>
            <a:off x="2092325" y="1257300"/>
            <a:ext cx="4856163" cy="4903788"/>
            <a:chOff x="1739900" y="1536700"/>
            <a:chExt cx="4856163" cy="4903788"/>
          </a:xfrm>
        </p:grpSpPr>
        <p:grpSp>
          <p:nvGrpSpPr>
            <p:cNvPr id="56" name="Group 53"/>
            <p:cNvGrpSpPr>
              <a:grpSpLocks/>
            </p:cNvGrpSpPr>
            <p:nvPr/>
          </p:nvGrpSpPr>
          <p:grpSpPr bwMode="auto">
            <a:xfrm>
              <a:off x="3906838" y="2066925"/>
              <a:ext cx="1784350" cy="3849688"/>
              <a:chOff x="2461" y="1302"/>
              <a:chExt cx="1124" cy="2425"/>
            </a:xfrm>
          </p:grpSpPr>
          <p:sp>
            <p:nvSpPr>
              <p:cNvPr id="99" name="Line 48"/>
              <p:cNvSpPr>
                <a:spLocks noChangeShapeType="1"/>
              </p:cNvSpPr>
              <p:nvPr/>
            </p:nvSpPr>
            <p:spPr bwMode="auto">
              <a:xfrm>
                <a:off x="2461" y="1302"/>
                <a:ext cx="382" cy="38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0" name="Line 49"/>
              <p:cNvSpPr>
                <a:spLocks noChangeShapeType="1"/>
              </p:cNvSpPr>
              <p:nvPr/>
            </p:nvSpPr>
            <p:spPr bwMode="auto">
              <a:xfrm>
                <a:off x="2970" y="2027"/>
                <a:ext cx="471" cy="4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1" name="Line 50"/>
              <p:cNvSpPr>
                <a:spLocks noChangeShapeType="1"/>
              </p:cNvSpPr>
              <p:nvPr/>
            </p:nvSpPr>
            <p:spPr bwMode="auto">
              <a:xfrm flipH="1">
                <a:off x="3335" y="2775"/>
                <a:ext cx="203" cy="3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2" name="Line 51"/>
              <p:cNvSpPr>
                <a:spLocks noChangeShapeType="1"/>
              </p:cNvSpPr>
              <p:nvPr/>
            </p:nvSpPr>
            <p:spPr bwMode="auto">
              <a:xfrm flipH="1">
                <a:off x="3127" y="3456"/>
                <a:ext cx="157" cy="2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03" name="Line 52"/>
              <p:cNvSpPr>
                <a:spLocks noChangeShapeType="1"/>
              </p:cNvSpPr>
              <p:nvPr/>
            </p:nvSpPr>
            <p:spPr bwMode="auto">
              <a:xfrm>
                <a:off x="3353" y="3456"/>
                <a:ext cx="232" cy="23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57" name="Group 55"/>
            <p:cNvGrpSpPr>
              <a:grpSpLocks/>
            </p:cNvGrpSpPr>
            <p:nvPr/>
          </p:nvGrpSpPr>
          <p:grpSpPr bwMode="auto">
            <a:xfrm>
              <a:off x="1739900" y="1536700"/>
              <a:ext cx="4856163" cy="4903788"/>
              <a:chOff x="1096" y="968"/>
              <a:chExt cx="3059" cy="3089"/>
            </a:xfrm>
          </p:grpSpPr>
          <p:grpSp>
            <p:nvGrpSpPr>
              <p:cNvPr id="60" name="Group 47"/>
              <p:cNvGrpSpPr>
                <a:grpSpLocks/>
              </p:cNvGrpSpPr>
              <p:nvPr/>
            </p:nvGrpSpPr>
            <p:grpSpPr bwMode="auto">
              <a:xfrm>
                <a:off x="1096" y="968"/>
                <a:ext cx="3059" cy="3089"/>
                <a:chOff x="1096" y="968"/>
                <a:chExt cx="3059" cy="3089"/>
              </a:xfrm>
            </p:grpSpPr>
            <p:sp>
              <p:nvSpPr>
                <p:cNvPr id="62"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1</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63"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3</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4"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2</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65"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4</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66"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5</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7"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dirty="0">
                      <a:solidFill>
                        <a:schemeClr val="tx1"/>
                      </a:solidFill>
                      <a:latin typeface="Times New Roman" panose="02020603050405020304" pitchFamily="18" charset="0"/>
                      <a:ea typeface="宋体" panose="02010600030101010101" pitchFamily="2" charset="-122"/>
                    </a:rPr>
                    <a:t>S</a:t>
                  </a:r>
                  <a:r>
                    <a:rPr lang="en-US" altLang="zh-CN" sz="1800" b="0" baseline="-25000" dirty="0">
                      <a:solidFill>
                        <a:schemeClr val="tx1"/>
                      </a:solidFill>
                      <a:latin typeface="Times New Roman" panose="02020603050405020304" pitchFamily="18" charset="0"/>
                      <a:ea typeface="宋体" panose="02010600030101010101" pitchFamily="2" charset="-122"/>
                    </a:rPr>
                    <a:t>6</a:t>
                  </a:r>
                  <a:endParaRPr lang="en-US" altLang="zh-CN" sz="1800" b="0" dirty="0">
                    <a:solidFill>
                      <a:schemeClr val="tx1"/>
                    </a:solidFill>
                    <a:latin typeface="Times New Roman" panose="02020603050405020304" pitchFamily="18" charset="0"/>
                    <a:ea typeface="宋体" panose="02010600030101010101" pitchFamily="2" charset="-122"/>
                  </a:endParaRPr>
                </a:p>
              </p:txBody>
            </p:sp>
            <p:sp>
              <p:nvSpPr>
                <p:cNvPr id="68"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7</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69"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8</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0"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9</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1"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10</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2"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11</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3"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12</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4"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S</a:t>
                  </a:r>
                  <a:r>
                    <a:rPr lang="en-US" altLang="zh-CN" sz="1800" b="0" baseline="-25000">
                      <a:solidFill>
                        <a:schemeClr val="tx1"/>
                      </a:solidFill>
                      <a:latin typeface="Times New Roman" panose="02020603050405020304" pitchFamily="18" charset="0"/>
                      <a:ea typeface="宋体" panose="02010600030101010101" pitchFamily="2" charset="-122"/>
                    </a:rPr>
                    <a:t>13</a:t>
                  </a:r>
                  <a:endParaRPr lang="en-US" altLang="zh-CN" sz="1800" b="0">
                    <a:solidFill>
                      <a:schemeClr val="tx1"/>
                    </a:solidFill>
                    <a:latin typeface="Times New Roman" panose="02020603050405020304" pitchFamily="18" charset="0"/>
                    <a:ea typeface="宋体" panose="02010600030101010101" pitchFamily="2" charset="-122"/>
                  </a:endParaRPr>
                </a:p>
              </p:txBody>
            </p:sp>
            <p:sp>
              <p:nvSpPr>
                <p:cNvPr id="75"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7"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8"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0"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81"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2"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3"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4"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5"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6"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87" name="Text Box 30"/>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88" name="Text Box 31"/>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89" name="Text Box 32"/>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5</a:t>
                  </a:r>
                </a:p>
              </p:txBody>
            </p:sp>
            <p:sp>
              <p:nvSpPr>
                <p:cNvPr id="90" name="Text Box 33"/>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4</a:t>
                  </a:r>
                </a:p>
              </p:txBody>
            </p:sp>
            <p:sp>
              <p:nvSpPr>
                <p:cNvPr id="91" name="Text Box 34"/>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2" name="Text Box 35"/>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93" name="Text Box 36"/>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4" name="Text Box 37"/>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sp>
              <p:nvSpPr>
                <p:cNvPr id="95" name="Text Box 38"/>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6" name="Text Box 39"/>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3</a:t>
                  </a:r>
                </a:p>
              </p:txBody>
            </p:sp>
            <p:sp>
              <p:nvSpPr>
                <p:cNvPr id="97" name="Text Box 40"/>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1</a:t>
                  </a:r>
                </a:p>
              </p:txBody>
            </p:sp>
            <p:sp>
              <p:nvSpPr>
                <p:cNvPr id="98" name="Text Box 41"/>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b="0">
                      <a:solidFill>
                        <a:schemeClr val="tx1"/>
                      </a:solidFill>
                      <a:latin typeface="Times New Roman" panose="02020603050405020304" pitchFamily="18" charset="0"/>
                      <a:ea typeface="宋体" panose="02010600030101010101" pitchFamily="2" charset="-122"/>
                    </a:rPr>
                    <a:t>2</a:t>
                  </a:r>
                </a:p>
              </p:txBody>
            </p:sp>
          </p:grpSp>
          <p:sp>
            <p:nvSpPr>
              <p:cNvPr id="61" name="Freeform 54"/>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
          <p:nvSpPr>
            <p:cNvPr id="58" name="Freeform 54"/>
            <p:cNvSpPr>
              <a:spLocks/>
            </p:cNvSpPr>
            <p:nvPr/>
          </p:nvSpPr>
          <p:spPr bwMode="auto">
            <a:xfrm>
              <a:off x="25368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59" name="Freeform 54"/>
            <p:cNvSpPr>
              <a:spLocks/>
            </p:cNvSpPr>
            <p:nvPr/>
          </p:nvSpPr>
          <p:spPr bwMode="auto">
            <a:xfrm>
              <a:off x="5191125" y="56784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Tree>
    <p:extLst>
      <p:ext uri="{BB962C8B-B14F-4D97-AF65-F5344CB8AC3E}">
        <p14:creationId xmlns:p14="http://schemas.microsoft.com/office/powerpoint/2010/main" val="1776769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C1D41BF1-6F44-46F9-918D-CC69E8BCE774}" type="slidenum">
              <a:rPr lang="en-US" altLang="zh-CN" sz="1600">
                <a:solidFill>
                  <a:srgbClr val="003399"/>
                </a:solidFill>
                <a:latin typeface="Times New Roman" panose="02020603050405020304" pitchFamily="18" charset="0"/>
                <a:ea typeface="宋体" panose="02010600030101010101" pitchFamily="2" charset="-122"/>
              </a:rPr>
              <a:pPr eaLnBrk="1" hangingPunct="1"/>
              <a:t>125</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6979" name="Rectangle 2"/>
          <p:cNvSpPr>
            <a:spLocks noGrp="1"/>
          </p:cNvSpPr>
          <p:nvPr>
            <p:ph type="title"/>
          </p:nvPr>
        </p:nvSpPr>
        <p:spPr>
          <a:xfrm>
            <a:off x="533400" y="288131"/>
            <a:ext cx="10515600" cy="1325563"/>
          </a:xfrm>
        </p:spPr>
        <p:txBody>
          <a:bodyPr/>
          <a:lstStyle/>
          <a:p>
            <a:pPr eaLnBrk="1" hangingPunct="1"/>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解树的代价实例</a:t>
            </a:r>
            <a:r>
              <a:rPr lang="en-US" altLang="zh-CN" sz="2800" dirty="0">
                <a:solidFill>
                  <a:srgbClr val="009900"/>
                </a:solidFill>
                <a:ea typeface="黑体" panose="02010609060101010101" pitchFamily="49" charset="-122"/>
              </a:rPr>
              <a:t>2】</a:t>
            </a:r>
          </a:p>
        </p:txBody>
      </p:sp>
      <p:grpSp>
        <p:nvGrpSpPr>
          <p:cNvPr id="126980" name="Group 49"/>
          <p:cNvGrpSpPr>
            <a:grpSpLocks/>
          </p:cNvGrpSpPr>
          <p:nvPr/>
        </p:nvGrpSpPr>
        <p:grpSpPr bwMode="auto">
          <a:xfrm>
            <a:off x="1506537" y="1093788"/>
            <a:ext cx="4010026" cy="5314950"/>
            <a:chOff x="-11" y="689"/>
            <a:chExt cx="2526" cy="3348"/>
          </a:xfrm>
        </p:grpSpPr>
        <p:sp>
          <p:nvSpPr>
            <p:cNvPr id="126982" name="Oval 5"/>
            <p:cNvSpPr>
              <a:spLocks noChangeArrowheads="1"/>
            </p:cNvSpPr>
            <p:nvPr/>
          </p:nvSpPr>
          <p:spPr bwMode="auto">
            <a:xfrm>
              <a:off x="1380" y="917"/>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3" name="Oval 6"/>
            <p:cNvSpPr>
              <a:spLocks noChangeArrowheads="1"/>
            </p:cNvSpPr>
            <p:nvPr/>
          </p:nvSpPr>
          <p:spPr bwMode="auto">
            <a:xfrm>
              <a:off x="736" y="1349"/>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4" name="Oval 7"/>
            <p:cNvSpPr>
              <a:spLocks noChangeArrowheads="1"/>
            </p:cNvSpPr>
            <p:nvPr/>
          </p:nvSpPr>
          <p:spPr bwMode="auto">
            <a:xfrm>
              <a:off x="1086" y="1709"/>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5" name="Oval 8"/>
            <p:cNvSpPr>
              <a:spLocks noChangeArrowheads="1"/>
            </p:cNvSpPr>
            <p:nvPr/>
          </p:nvSpPr>
          <p:spPr bwMode="auto">
            <a:xfrm>
              <a:off x="1418" y="221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6" name="Oval 9"/>
            <p:cNvSpPr>
              <a:spLocks noChangeArrowheads="1"/>
            </p:cNvSpPr>
            <p:nvPr/>
          </p:nvSpPr>
          <p:spPr bwMode="auto">
            <a:xfrm>
              <a:off x="2173" y="1637"/>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7" name="Oval 10"/>
            <p:cNvSpPr>
              <a:spLocks noChangeArrowheads="1"/>
            </p:cNvSpPr>
            <p:nvPr/>
          </p:nvSpPr>
          <p:spPr bwMode="auto">
            <a:xfrm>
              <a:off x="265" y="233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8" name="Oval 11"/>
            <p:cNvSpPr>
              <a:spLocks noChangeArrowheads="1"/>
            </p:cNvSpPr>
            <p:nvPr/>
          </p:nvSpPr>
          <p:spPr bwMode="auto">
            <a:xfrm>
              <a:off x="248" y="3041"/>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89" name="Oval 12"/>
            <p:cNvSpPr>
              <a:spLocks noChangeArrowheads="1"/>
            </p:cNvSpPr>
            <p:nvPr/>
          </p:nvSpPr>
          <p:spPr bwMode="auto">
            <a:xfrm>
              <a:off x="2173" y="3041"/>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90" name="Oval 13"/>
            <p:cNvSpPr>
              <a:spLocks noChangeArrowheads="1"/>
            </p:cNvSpPr>
            <p:nvPr/>
          </p:nvSpPr>
          <p:spPr bwMode="auto">
            <a:xfrm>
              <a:off x="265" y="3605"/>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6991" name="Line 14"/>
            <p:cNvSpPr>
              <a:spLocks noChangeShapeType="1"/>
            </p:cNvSpPr>
            <p:nvPr/>
          </p:nvSpPr>
          <p:spPr bwMode="auto">
            <a:xfrm flipH="1">
              <a:off x="782" y="1013"/>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2" name="Line 15"/>
            <p:cNvSpPr>
              <a:spLocks noChangeShapeType="1"/>
            </p:cNvSpPr>
            <p:nvPr/>
          </p:nvSpPr>
          <p:spPr bwMode="auto">
            <a:xfrm>
              <a:off x="1427" y="1025"/>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3" name="Line 16"/>
            <p:cNvSpPr>
              <a:spLocks noChangeShapeType="1"/>
            </p:cNvSpPr>
            <p:nvPr/>
          </p:nvSpPr>
          <p:spPr bwMode="auto">
            <a:xfrm>
              <a:off x="1427" y="1025"/>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4" name="Line 17"/>
            <p:cNvSpPr>
              <a:spLocks noChangeShapeType="1"/>
            </p:cNvSpPr>
            <p:nvPr/>
          </p:nvSpPr>
          <p:spPr bwMode="auto">
            <a:xfrm flipH="1">
              <a:off x="312" y="1445"/>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5" name="Line 18"/>
            <p:cNvSpPr>
              <a:spLocks noChangeShapeType="1"/>
            </p:cNvSpPr>
            <p:nvPr/>
          </p:nvSpPr>
          <p:spPr bwMode="auto">
            <a:xfrm>
              <a:off x="773" y="1445"/>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6" name="Line 19"/>
            <p:cNvSpPr>
              <a:spLocks noChangeShapeType="1"/>
            </p:cNvSpPr>
            <p:nvPr/>
          </p:nvSpPr>
          <p:spPr bwMode="auto">
            <a:xfrm>
              <a:off x="1151" y="1805"/>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7" name="Line 20"/>
            <p:cNvSpPr>
              <a:spLocks noChangeShapeType="1"/>
            </p:cNvSpPr>
            <p:nvPr/>
          </p:nvSpPr>
          <p:spPr bwMode="auto">
            <a:xfrm flipV="1">
              <a:off x="1178" y="1697"/>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8" name="Line 21"/>
            <p:cNvSpPr>
              <a:spLocks noChangeShapeType="1"/>
            </p:cNvSpPr>
            <p:nvPr/>
          </p:nvSpPr>
          <p:spPr bwMode="auto">
            <a:xfrm flipV="1">
              <a:off x="339" y="2285"/>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9" name="Line 22"/>
            <p:cNvSpPr>
              <a:spLocks noChangeShapeType="1"/>
            </p:cNvSpPr>
            <p:nvPr/>
          </p:nvSpPr>
          <p:spPr bwMode="auto">
            <a:xfrm flipH="1">
              <a:off x="303" y="2429"/>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0" name="Line 23"/>
            <p:cNvSpPr>
              <a:spLocks noChangeShapeType="1"/>
            </p:cNvSpPr>
            <p:nvPr/>
          </p:nvSpPr>
          <p:spPr bwMode="auto">
            <a:xfrm flipH="1">
              <a:off x="1501" y="1733"/>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1" name="Line 24"/>
            <p:cNvSpPr>
              <a:spLocks noChangeShapeType="1"/>
            </p:cNvSpPr>
            <p:nvPr/>
          </p:nvSpPr>
          <p:spPr bwMode="auto">
            <a:xfrm>
              <a:off x="2201" y="1733"/>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2" name="Line 25"/>
            <p:cNvSpPr>
              <a:spLocks noChangeShapeType="1"/>
            </p:cNvSpPr>
            <p:nvPr/>
          </p:nvSpPr>
          <p:spPr bwMode="auto">
            <a:xfrm flipH="1">
              <a:off x="321" y="2297"/>
              <a:ext cx="1116" cy="75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3" name="Line 26"/>
            <p:cNvSpPr>
              <a:spLocks noChangeShapeType="1"/>
            </p:cNvSpPr>
            <p:nvPr/>
          </p:nvSpPr>
          <p:spPr bwMode="auto">
            <a:xfrm flipH="1">
              <a:off x="321" y="2309"/>
              <a:ext cx="1116"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4" name="Line 27"/>
            <p:cNvSpPr>
              <a:spLocks noChangeShapeType="1"/>
            </p:cNvSpPr>
            <p:nvPr/>
          </p:nvSpPr>
          <p:spPr bwMode="auto">
            <a:xfrm>
              <a:off x="1482" y="2309"/>
              <a:ext cx="691"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5" name="Line 28"/>
            <p:cNvSpPr>
              <a:spLocks noChangeShapeType="1"/>
            </p:cNvSpPr>
            <p:nvPr/>
          </p:nvSpPr>
          <p:spPr bwMode="auto">
            <a:xfrm>
              <a:off x="321" y="3101"/>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6" name="Line 29"/>
            <p:cNvSpPr>
              <a:spLocks noChangeShapeType="1"/>
            </p:cNvSpPr>
            <p:nvPr/>
          </p:nvSpPr>
          <p:spPr bwMode="auto">
            <a:xfrm>
              <a:off x="303" y="3113"/>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07" name="Arc 30"/>
            <p:cNvSpPr>
              <a:spLocks/>
            </p:cNvSpPr>
            <p:nvPr/>
          </p:nvSpPr>
          <p:spPr bwMode="auto">
            <a:xfrm flipV="1">
              <a:off x="1437" y="1121"/>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7008" name="Arc 31"/>
            <p:cNvSpPr>
              <a:spLocks/>
            </p:cNvSpPr>
            <p:nvPr/>
          </p:nvSpPr>
          <p:spPr bwMode="auto">
            <a:xfrm flipV="1">
              <a:off x="1234" y="1745"/>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7009" name="Freeform 32"/>
            <p:cNvSpPr>
              <a:spLocks/>
            </p:cNvSpPr>
            <p:nvPr/>
          </p:nvSpPr>
          <p:spPr bwMode="auto">
            <a:xfrm>
              <a:off x="1335" y="2417"/>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7010" name="Arc 33"/>
            <p:cNvSpPr>
              <a:spLocks/>
            </p:cNvSpPr>
            <p:nvPr/>
          </p:nvSpPr>
          <p:spPr bwMode="auto">
            <a:xfrm flipV="1">
              <a:off x="312" y="2369"/>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7011" name="Arc 34"/>
            <p:cNvSpPr>
              <a:spLocks/>
            </p:cNvSpPr>
            <p:nvPr/>
          </p:nvSpPr>
          <p:spPr bwMode="auto">
            <a:xfrm flipV="1">
              <a:off x="303" y="3101"/>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7012" name="Line 35"/>
            <p:cNvSpPr>
              <a:spLocks noChangeShapeType="1"/>
            </p:cNvSpPr>
            <p:nvPr/>
          </p:nvSpPr>
          <p:spPr bwMode="auto">
            <a:xfrm flipH="1">
              <a:off x="349" y="1805"/>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3" name="Text Box 36"/>
            <p:cNvSpPr txBox="1">
              <a:spLocks noChangeArrowheads="1"/>
            </p:cNvSpPr>
            <p:nvPr/>
          </p:nvSpPr>
          <p:spPr bwMode="auto">
            <a:xfrm>
              <a:off x="356" y="374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2400" b="0">
                <a:solidFill>
                  <a:schemeClr val="tx1"/>
                </a:solidFill>
                <a:latin typeface="Times New Roman" panose="02020603050405020304" pitchFamily="18" charset="0"/>
                <a:ea typeface="宋体" panose="02010600030101010101" pitchFamily="2" charset="-122"/>
              </a:endParaRPr>
            </a:p>
          </p:txBody>
        </p:sp>
        <p:sp>
          <p:nvSpPr>
            <p:cNvPr id="127014" name="Text Box 37"/>
            <p:cNvSpPr txBox="1">
              <a:spLocks noChangeArrowheads="1"/>
            </p:cNvSpPr>
            <p:nvPr/>
          </p:nvSpPr>
          <p:spPr bwMode="auto">
            <a:xfrm>
              <a:off x="2253" y="31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2400" b="0">
                <a:solidFill>
                  <a:srgbClr val="FF0000"/>
                </a:solidFill>
                <a:latin typeface="Times New Roman" panose="02020603050405020304" pitchFamily="18" charset="0"/>
                <a:ea typeface="宋体" panose="02010600030101010101" pitchFamily="2" charset="-122"/>
              </a:endParaRPr>
            </a:p>
          </p:txBody>
        </p:sp>
        <p:sp>
          <p:nvSpPr>
            <p:cNvPr id="127015" name="Text Box 38"/>
            <p:cNvSpPr txBox="1">
              <a:spLocks noChangeArrowheads="1"/>
            </p:cNvSpPr>
            <p:nvPr/>
          </p:nvSpPr>
          <p:spPr bwMode="auto">
            <a:xfrm>
              <a:off x="2060" y="68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2400" b="0">
                <a:solidFill>
                  <a:srgbClr val="FF0000"/>
                </a:solidFill>
                <a:latin typeface="Times New Roman" panose="02020603050405020304" pitchFamily="18" charset="0"/>
                <a:ea typeface="宋体" panose="02010600030101010101" pitchFamily="2" charset="-122"/>
              </a:endParaRPr>
            </a:p>
          </p:txBody>
        </p:sp>
        <p:sp>
          <p:nvSpPr>
            <p:cNvPr id="127016" name="Text Box 39"/>
            <p:cNvSpPr txBox="1">
              <a:spLocks noChangeArrowheads="1"/>
            </p:cNvSpPr>
            <p:nvPr/>
          </p:nvSpPr>
          <p:spPr bwMode="auto">
            <a:xfrm>
              <a:off x="1140" y="79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n0</a:t>
              </a:r>
            </a:p>
          </p:txBody>
        </p:sp>
        <p:sp>
          <p:nvSpPr>
            <p:cNvPr id="127017" name="Text Box 40"/>
            <p:cNvSpPr txBox="1">
              <a:spLocks noChangeArrowheads="1"/>
            </p:cNvSpPr>
            <p:nvPr/>
          </p:nvSpPr>
          <p:spPr bwMode="auto">
            <a:xfrm>
              <a:off x="477" y="127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n1</a:t>
              </a:r>
            </a:p>
          </p:txBody>
        </p:sp>
        <p:sp>
          <p:nvSpPr>
            <p:cNvPr id="127018" name="Text Box 41"/>
            <p:cNvSpPr txBox="1">
              <a:spLocks noChangeArrowheads="1"/>
            </p:cNvSpPr>
            <p:nvPr/>
          </p:nvSpPr>
          <p:spPr bwMode="auto">
            <a:xfrm>
              <a:off x="1085" y="14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n2</a:t>
              </a:r>
            </a:p>
          </p:txBody>
        </p:sp>
        <p:sp>
          <p:nvSpPr>
            <p:cNvPr id="127019" name="Text Box 42"/>
            <p:cNvSpPr txBox="1">
              <a:spLocks noChangeArrowheads="1"/>
            </p:cNvSpPr>
            <p:nvPr/>
          </p:nvSpPr>
          <p:spPr bwMode="auto">
            <a:xfrm>
              <a:off x="109" y="21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n3</a:t>
              </a:r>
            </a:p>
          </p:txBody>
        </p:sp>
        <p:sp>
          <p:nvSpPr>
            <p:cNvPr id="127020" name="Text Box 43"/>
            <p:cNvSpPr txBox="1">
              <a:spLocks noChangeArrowheads="1"/>
            </p:cNvSpPr>
            <p:nvPr/>
          </p:nvSpPr>
          <p:spPr bwMode="auto">
            <a:xfrm>
              <a:off x="2255" y="158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n4</a:t>
              </a:r>
            </a:p>
          </p:txBody>
        </p:sp>
        <p:sp>
          <p:nvSpPr>
            <p:cNvPr id="127021" name="Text Box 44"/>
            <p:cNvSpPr txBox="1">
              <a:spLocks noChangeArrowheads="1"/>
            </p:cNvSpPr>
            <p:nvPr/>
          </p:nvSpPr>
          <p:spPr bwMode="auto">
            <a:xfrm>
              <a:off x="1499" y="2187"/>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n5</a:t>
              </a:r>
            </a:p>
          </p:txBody>
        </p:sp>
        <p:sp>
          <p:nvSpPr>
            <p:cNvPr id="127022" name="Text Box 45"/>
            <p:cNvSpPr txBox="1">
              <a:spLocks noChangeArrowheads="1"/>
            </p:cNvSpPr>
            <p:nvPr/>
          </p:nvSpPr>
          <p:spPr bwMode="auto">
            <a:xfrm>
              <a:off x="-11" y="293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n6</a:t>
              </a:r>
            </a:p>
          </p:txBody>
        </p:sp>
        <p:sp>
          <p:nvSpPr>
            <p:cNvPr id="127023" name="Text Box 46"/>
            <p:cNvSpPr txBox="1">
              <a:spLocks noChangeArrowheads="1"/>
            </p:cNvSpPr>
            <p:nvPr/>
          </p:nvSpPr>
          <p:spPr bwMode="auto">
            <a:xfrm>
              <a:off x="43" y="372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n7</a:t>
              </a:r>
            </a:p>
          </p:txBody>
        </p:sp>
        <p:sp>
          <p:nvSpPr>
            <p:cNvPr id="127024" name="Text Box 47"/>
            <p:cNvSpPr txBox="1">
              <a:spLocks noChangeArrowheads="1"/>
            </p:cNvSpPr>
            <p:nvPr/>
          </p:nvSpPr>
          <p:spPr bwMode="auto">
            <a:xfrm>
              <a:off x="2255" y="29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n8</a:t>
              </a:r>
            </a:p>
          </p:txBody>
        </p:sp>
      </p:grpSp>
      <p:sp>
        <p:nvSpPr>
          <p:cNvPr id="126981" name="Rectangle 48"/>
          <p:cNvSpPr>
            <a:spLocks noChangeArrowheads="1"/>
          </p:cNvSpPr>
          <p:nvPr/>
        </p:nvSpPr>
        <p:spPr bwMode="auto">
          <a:xfrm>
            <a:off x="6040438" y="1550988"/>
            <a:ext cx="5124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  h(n0)</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=C(n0,n1)+h(n1)</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=1+h(n1)</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a:t>
            </a:r>
            <a:r>
              <a:rPr kumimoji="1" lang="en-US" altLang="zh-CN" sz="2400" b="0" dirty="0">
                <a:solidFill>
                  <a:schemeClr val="hlink"/>
                </a:solidFill>
                <a:latin typeface="Tahoma" panose="020B0604030504040204" pitchFamily="34" charset="0"/>
                <a:ea typeface="宋体" panose="02010600030101010101" pitchFamily="2" charset="-122"/>
              </a:rPr>
              <a:t>C(n1,n3)+h(n3)</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=1+1+h(n3)</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a:t>
            </a:r>
            <a:r>
              <a:rPr kumimoji="1" lang="en-US" altLang="zh-CN" sz="2400" b="0" dirty="0">
                <a:solidFill>
                  <a:srgbClr val="FF0000"/>
                </a:solidFill>
                <a:latin typeface="Tahoma" panose="020B0604030504040204" pitchFamily="34" charset="0"/>
                <a:ea typeface="宋体" panose="02010600030101010101" pitchFamily="2" charset="-122"/>
              </a:rPr>
              <a:t>2</a:t>
            </a:r>
            <a:r>
              <a:rPr kumimoji="1" lang="en-US" altLang="zh-CN" sz="2400" b="0" dirty="0">
                <a:solidFill>
                  <a:schemeClr val="hlink"/>
                </a:solidFill>
                <a:latin typeface="Tahoma" panose="020B0604030504040204" pitchFamily="34" charset="0"/>
                <a:ea typeface="宋体" panose="02010600030101010101" pitchFamily="2" charset="-122"/>
              </a:rPr>
              <a:t>+h(n5)+h(n6)</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=1+1+2+</a:t>
            </a:r>
            <a:r>
              <a:rPr kumimoji="1" lang="en-US" altLang="zh-CN" sz="2400" b="0" dirty="0">
                <a:solidFill>
                  <a:schemeClr val="hlink"/>
                </a:solidFill>
                <a:latin typeface="Tahoma" panose="020B0604030504040204" pitchFamily="34" charset="0"/>
                <a:ea typeface="宋体" panose="02010600030101010101" pitchFamily="2" charset="-122"/>
              </a:rPr>
              <a:t>1+h(n6)</a:t>
            </a:r>
            <a:r>
              <a:rPr kumimoji="1" lang="en-US" altLang="zh-CN" sz="2400" b="0" dirty="0">
                <a:solidFill>
                  <a:schemeClr val="tx1"/>
                </a:solidFill>
                <a:latin typeface="Tahoma" panose="020B0604030504040204" pitchFamily="34" charset="0"/>
                <a:ea typeface="宋体" panose="02010600030101010101" pitchFamily="2" charset="-122"/>
              </a:rPr>
              <a:t>+h(n6)</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=1+1+2+1+</a:t>
            </a:r>
            <a:r>
              <a:rPr kumimoji="1" lang="en-US" altLang="zh-CN" sz="2400" b="0" dirty="0">
                <a:solidFill>
                  <a:srgbClr val="FF0000"/>
                </a:solidFill>
                <a:latin typeface="Tahoma" panose="020B0604030504040204" pitchFamily="34" charset="0"/>
                <a:ea typeface="宋体" panose="02010600030101010101" pitchFamily="2" charset="-122"/>
              </a:rPr>
              <a:t>2</a:t>
            </a:r>
            <a:r>
              <a:rPr kumimoji="1" lang="en-US" altLang="zh-CN" sz="2400" b="0" dirty="0">
                <a:solidFill>
                  <a:schemeClr val="hlink"/>
                </a:solidFill>
                <a:latin typeface="Tahoma" panose="020B0604030504040204" pitchFamily="34" charset="0"/>
                <a:ea typeface="宋体" panose="02010600030101010101" pitchFamily="2" charset="-122"/>
              </a:rPr>
              <a:t>+h(n7)+h(n8)</a:t>
            </a:r>
            <a:r>
              <a:rPr kumimoji="1" lang="en-US" altLang="zh-CN" sz="2400" b="0" dirty="0">
                <a:solidFill>
                  <a:schemeClr val="tx1"/>
                </a:solidFill>
                <a:latin typeface="Tahoma" panose="020B0604030504040204" pitchFamily="34" charset="0"/>
                <a:ea typeface="宋体" panose="02010600030101010101" pitchFamily="2" charset="-122"/>
              </a:rPr>
              <a:t> +h(n6)</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=1+1+2+1+2+h(n6)</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=1+1+2+1+2+</a:t>
            </a:r>
            <a:r>
              <a:rPr kumimoji="1" lang="en-US" altLang="zh-CN" sz="2400" b="0" dirty="0">
                <a:solidFill>
                  <a:srgbClr val="FF0000"/>
                </a:solidFill>
                <a:latin typeface="Tahoma" panose="020B0604030504040204" pitchFamily="34" charset="0"/>
                <a:ea typeface="宋体" panose="02010600030101010101" pitchFamily="2" charset="-122"/>
              </a:rPr>
              <a:t>2</a:t>
            </a:r>
            <a:r>
              <a:rPr kumimoji="1" lang="en-US" altLang="zh-CN" sz="2400" b="0" dirty="0">
                <a:solidFill>
                  <a:schemeClr val="hlink"/>
                </a:solidFill>
                <a:latin typeface="Tahoma" panose="020B0604030504040204" pitchFamily="34" charset="0"/>
                <a:ea typeface="宋体" panose="02010600030101010101" pitchFamily="2" charset="-122"/>
              </a:rPr>
              <a:t>+h(n7)+h(n8)</a:t>
            </a:r>
          </a:p>
          <a:p>
            <a:pPr algn="l" eaLnBrk="1" hangingPunct="1"/>
            <a:r>
              <a:rPr kumimoji="1" lang="en-US" altLang="zh-CN" sz="2400" b="0" dirty="0">
                <a:solidFill>
                  <a:schemeClr val="tx1"/>
                </a:solidFill>
                <a:latin typeface="Tahoma" panose="020B0604030504040204" pitchFamily="34" charset="0"/>
                <a:ea typeface="宋体" panose="02010600030101010101" pitchFamily="2" charset="-122"/>
              </a:rPr>
              <a:t>=1+1+2+1+2+2 = 9</a:t>
            </a:r>
          </a:p>
          <a:p>
            <a:pPr algn="l" eaLnBrk="1" hangingPunct="1"/>
            <a:endParaRPr kumimoji="1" lang="en-US" altLang="zh-CN" sz="2400" b="0" dirty="0">
              <a:solidFill>
                <a:schemeClr val="tx1"/>
              </a:solidFill>
              <a:latin typeface="Tahoma" panose="020B0604030504040204" pitchFamily="34" charset="0"/>
              <a:ea typeface="宋体" panose="02010600030101010101" pitchFamily="2" charset="-122"/>
            </a:endParaRPr>
          </a:p>
        </p:txBody>
      </p:sp>
      <p:cxnSp>
        <p:nvCxnSpPr>
          <p:cNvPr id="3" name="直接箭头连接符 2"/>
          <p:cNvCxnSpPr/>
          <p:nvPr/>
        </p:nvCxnSpPr>
        <p:spPr>
          <a:xfrm>
            <a:off x="3277394" y="1893888"/>
            <a:ext cx="2913063" cy="24765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370137" y="2886076"/>
            <a:ext cx="3820320" cy="11271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V="1">
            <a:off x="2033588" y="3665538"/>
            <a:ext cx="4159250" cy="59055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2692399" y="3655219"/>
            <a:ext cx="3500439" cy="105569"/>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2933699" y="4027488"/>
            <a:ext cx="3259139" cy="228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2031207" y="4459111"/>
            <a:ext cx="4159250" cy="97807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V="1">
            <a:off x="2690018" y="4459111"/>
            <a:ext cx="3500439" cy="48277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862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9"/>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9"/>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13566A94-2298-4E93-B948-21427996A4E6}" type="slidenum">
              <a:rPr lang="en-US" altLang="zh-CN" sz="1600">
                <a:solidFill>
                  <a:srgbClr val="003399"/>
                </a:solidFill>
                <a:latin typeface="Times New Roman" panose="02020603050405020304" pitchFamily="18" charset="0"/>
                <a:ea typeface="宋体" panose="02010600030101010101" pitchFamily="2" charset="-122"/>
              </a:rPr>
              <a:pPr eaLnBrk="1" hangingPunct="1"/>
              <a:t>126</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28003" name="Rectangle 2"/>
          <p:cNvSpPr>
            <a:spLocks noGrp="1"/>
          </p:cNvSpPr>
          <p:nvPr>
            <p:ph type="title"/>
          </p:nvPr>
        </p:nvSpPr>
        <p:spPr>
          <a:xfrm>
            <a:off x="87314" y="-140495"/>
            <a:ext cx="10515600" cy="1325563"/>
          </a:xfrm>
        </p:spPr>
        <p:txBody>
          <a:bodyPr/>
          <a:lstStyle/>
          <a:p>
            <a:pPr eaLnBrk="1" hangingPunct="1"/>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课堂练习</a:t>
            </a:r>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求解树的代价</a:t>
            </a:r>
          </a:p>
        </p:txBody>
      </p:sp>
      <p:grpSp>
        <p:nvGrpSpPr>
          <p:cNvPr id="128004" name="Group 4"/>
          <p:cNvGrpSpPr>
            <a:grpSpLocks/>
          </p:cNvGrpSpPr>
          <p:nvPr/>
        </p:nvGrpSpPr>
        <p:grpSpPr bwMode="auto">
          <a:xfrm>
            <a:off x="-86518" y="1225550"/>
            <a:ext cx="4010025" cy="5314950"/>
            <a:chOff x="2898" y="960"/>
            <a:chExt cx="2526" cy="3348"/>
          </a:xfrm>
        </p:grpSpPr>
        <p:sp>
          <p:nvSpPr>
            <p:cNvPr id="128008" name="Oval 5"/>
            <p:cNvSpPr>
              <a:spLocks noChangeArrowheads="1"/>
            </p:cNvSpPr>
            <p:nvPr/>
          </p:nvSpPr>
          <p:spPr bwMode="auto">
            <a:xfrm>
              <a:off x="4289" y="1188"/>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09" name="Oval 6"/>
            <p:cNvSpPr>
              <a:spLocks noChangeArrowheads="1"/>
            </p:cNvSpPr>
            <p:nvPr/>
          </p:nvSpPr>
          <p:spPr bwMode="auto">
            <a:xfrm>
              <a:off x="3645" y="1620"/>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0" name="Oval 7"/>
            <p:cNvSpPr>
              <a:spLocks noChangeArrowheads="1"/>
            </p:cNvSpPr>
            <p:nvPr/>
          </p:nvSpPr>
          <p:spPr bwMode="auto">
            <a:xfrm>
              <a:off x="3995" y="1980"/>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1" name="Oval 8"/>
            <p:cNvSpPr>
              <a:spLocks noChangeArrowheads="1"/>
            </p:cNvSpPr>
            <p:nvPr/>
          </p:nvSpPr>
          <p:spPr bwMode="auto">
            <a:xfrm>
              <a:off x="4327" y="248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2" name="Oval 9"/>
            <p:cNvSpPr>
              <a:spLocks noChangeArrowheads="1"/>
            </p:cNvSpPr>
            <p:nvPr/>
          </p:nvSpPr>
          <p:spPr bwMode="auto">
            <a:xfrm>
              <a:off x="5082" y="1908"/>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3" name="Oval 10"/>
            <p:cNvSpPr>
              <a:spLocks noChangeArrowheads="1"/>
            </p:cNvSpPr>
            <p:nvPr/>
          </p:nvSpPr>
          <p:spPr bwMode="auto">
            <a:xfrm>
              <a:off x="3174" y="260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4" name="Oval 11"/>
            <p:cNvSpPr>
              <a:spLocks noChangeArrowheads="1"/>
            </p:cNvSpPr>
            <p:nvPr/>
          </p:nvSpPr>
          <p:spPr bwMode="auto">
            <a:xfrm>
              <a:off x="3157" y="3312"/>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5" name="Oval 12"/>
            <p:cNvSpPr>
              <a:spLocks noChangeArrowheads="1"/>
            </p:cNvSpPr>
            <p:nvPr/>
          </p:nvSpPr>
          <p:spPr bwMode="auto">
            <a:xfrm>
              <a:off x="5082" y="3312"/>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6" name="Oval 13"/>
            <p:cNvSpPr>
              <a:spLocks noChangeArrowheads="1"/>
            </p:cNvSpPr>
            <p:nvPr/>
          </p:nvSpPr>
          <p:spPr bwMode="auto">
            <a:xfrm>
              <a:off x="3174" y="3876"/>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8017" name="Line 14"/>
            <p:cNvSpPr>
              <a:spLocks noChangeShapeType="1"/>
            </p:cNvSpPr>
            <p:nvPr/>
          </p:nvSpPr>
          <p:spPr bwMode="auto">
            <a:xfrm flipH="1">
              <a:off x="3691" y="1284"/>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8" name="Line 15"/>
            <p:cNvSpPr>
              <a:spLocks noChangeShapeType="1"/>
            </p:cNvSpPr>
            <p:nvPr/>
          </p:nvSpPr>
          <p:spPr bwMode="auto">
            <a:xfrm>
              <a:off x="4336" y="1296"/>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19" name="Line 16"/>
            <p:cNvSpPr>
              <a:spLocks noChangeShapeType="1"/>
            </p:cNvSpPr>
            <p:nvPr/>
          </p:nvSpPr>
          <p:spPr bwMode="auto">
            <a:xfrm>
              <a:off x="4336" y="1296"/>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0" name="Line 17"/>
            <p:cNvSpPr>
              <a:spLocks noChangeShapeType="1"/>
            </p:cNvSpPr>
            <p:nvPr/>
          </p:nvSpPr>
          <p:spPr bwMode="auto">
            <a:xfrm flipH="1">
              <a:off x="3221" y="1716"/>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1" name="Line 18"/>
            <p:cNvSpPr>
              <a:spLocks noChangeShapeType="1"/>
            </p:cNvSpPr>
            <p:nvPr/>
          </p:nvSpPr>
          <p:spPr bwMode="auto">
            <a:xfrm>
              <a:off x="3682" y="1716"/>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2" name="Line 19"/>
            <p:cNvSpPr>
              <a:spLocks noChangeShapeType="1"/>
            </p:cNvSpPr>
            <p:nvPr/>
          </p:nvSpPr>
          <p:spPr bwMode="auto">
            <a:xfrm>
              <a:off x="4060" y="2076"/>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3" name="Line 20"/>
            <p:cNvSpPr>
              <a:spLocks noChangeShapeType="1"/>
            </p:cNvSpPr>
            <p:nvPr/>
          </p:nvSpPr>
          <p:spPr bwMode="auto">
            <a:xfrm flipV="1">
              <a:off x="4087" y="1968"/>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4" name="Line 21"/>
            <p:cNvSpPr>
              <a:spLocks noChangeShapeType="1"/>
            </p:cNvSpPr>
            <p:nvPr/>
          </p:nvSpPr>
          <p:spPr bwMode="auto">
            <a:xfrm flipV="1">
              <a:off x="3248" y="2556"/>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5" name="Line 22"/>
            <p:cNvSpPr>
              <a:spLocks noChangeShapeType="1"/>
            </p:cNvSpPr>
            <p:nvPr/>
          </p:nvSpPr>
          <p:spPr bwMode="auto">
            <a:xfrm flipH="1">
              <a:off x="3212" y="2700"/>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6" name="Line 23"/>
            <p:cNvSpPr>
              <a:spLocks noChangeShapeType="1"/>
            </p:cNvSpPr>
            <p:nvPr/>
          </p:nvSpPr>
          <p:spPr bwMode="auto">
            <a:xfrm flipH="1">
              <a:off x="4410" y="2004"/>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7" name="Line 24"/>
            <p:cNvSpPr>
              <a:spLocks noChangeShapeType="1"/>
            </p:cNvSpPr>
            <p:nvPr/>
          </p:nvSpPr>
          <p:spPr bwMode="auto">
            <a:xfrm>
              <a:off x="5110" y="2004"/>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8" name="Line 25"/>
            <p:cNvSpPr>
              <a:spLocks noChangeShapeType="1"/>
            </p:cNvSpPr>
            <p:nvPr/>
          </p:nvSpPr>
          <p:spPr bwMode="auto">
            <a:xfrm flipH="1">
              <a:off x="3230" y="2568"/>
              <a:ext cx="1116"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29" name="Line 26"/>
            <p:cNvSpPr>
              <a:spLocks noChangeShapeType="1"/>
            </p:cNvSpPr>
            <p:nvPr/>
          </p:nvSpPr>
          <p:spPr bwMode="auto">
            <a:xfrm flipH="1">
              <a:off x="3230" y="2580"/>
              <a:ext cx="1116" cy="129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30" name="Line 27"/>
            <p:cNvSpPr>
              <a:spLocks noChangeShapeType="1"/>
            </p:cNvSpPr>
            <p:nvPr/>
          </p:nvSpPr>
          <p:spPr bwMode="auto">
            <a:xfrm>
              <a:off x="4391" y="2580"/>
              <a:ext cx="691" cy="74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31" name="Line 28"/>
            <p:cNvSpPr>
              <a:spLocks noChangeShapeType="1"/>
            </p:cNvSpPr>
            <p:nvPr/>
          </p:nvSpPr>
          <p:spPr bwMode="auto">
            <a:xfrm>
              <a:off x="3230" y="3372"/>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32" name="Line 29"/>
            <p:cNvSpPr>
              <a:spLocks noChangeShapeType="1"/>
            </p:cNvSpPr>
            <p:nvPr/>
          </p:nvSpPr>
          <p:spPr bwMode="auto">
            <a:xfrm>
              <a:off x="3212" y="3384"/>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33" name="Arc 30"/>
            <p:cNvSpPr>
              <a:spLocks/>
            </p:cNvSpPr>
            <p:nvPr/>
          </p:nvSpPr>
          <p:spPr bwMode="auto">
            <a:xfrm flipV="1">
              <a:off x="4346" y="1392"/>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34" name="Arc 31"/>
            <p:cNvSpPr>
              <a:spLocks/>
            </p:cNvSpPr>
            <p:nvPr/>
          </p:nvSpPr>
          <p:spPr bwMode="auto">
            <a:xfrm flipV="1">
              <a:off x="4143" y="2016"/>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35" name="Freeform 32"/>
            <p:cNvSpPr>
              <a:spLocks/>
            </p:cNvSpPr>
            <p:nvPr/>
          </p:nvSpPr>
          <p:spPr bwMode="auto">
            <a:xfrm>
              <a:off x="4244" y="2688"/>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36" name="Arc 33"/>
            <p:cNvSpPr>
              <a:spLocks/>
            </p:cNvSpPr>
            <p:nvPr/>
          </p:nvSpPr>
          <p:spPr bwMode="auto">
            <a:xfrm flipV="1">
              <a:off x="3221" y="2640"/>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37" name="Arc 34"/>
            <p:cNvSpPr>
              <a:spLocks/>
            </p:cNvSpPr>
            <p:nvPr/>
          </p:nvSpPr>
          <p:spPr bwMode="auto">
            <a:xfrm flipV="1">
              <a:off x="3212" y="3372"/>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8038" name="Line 35"/>
            <p:cNvSpPr>
              <a:spLocks noChangeShapeType="1"/>
            </p:cNvSpPr>
            <p:nvPr/>
          </p:nvSpPr>
          <p:spPr bwMode="auto">
            <a:xfrm flipH="1">
              <a:off x="3258" y="2076"/>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039" name="Text Box 36"/>
            <p:cNvSpPr txBox="1">
              <a:spLocks noChangeArrowheads="1"/>
            </p:cNvSpPr>
            <p:nvPr/>
          </p:nvSpPr>
          <p:spPr bwMode="auto">
            <a:xfrm>
              <a:off x="3265" y="402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2400" b="0">
                <a:solidFill>
                  <a:schemeClr val="tx1"/>
                </a:solidFill>
                <a:latin typeface="Times New Roman" panose="02020603050405020304" pitchFamily="18" charset="0"/>
                <a:ea typeface="宋体" panose="02010600030101010101" pitchFamily="2" charset="-122"/>
              </a:endParaRPr>
            </a:p>
          </p:txBody>
        </p:sp>
        <p:sp>
          <p:nvSpPr>
            <p:cNvPr id="128040" name="Text Box 37"/>
            <p:cNvSpPr txBox="1">
              <a:spLocks noChangeArrowheads="1"/>
            </p:cNvSpPr>
            <p:nvPr/>
          </p:nvSpPr>
          <p:spPr bwMode="auto">
            <a:xfrm>
              <a:off x="5162" y="34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2400" b="0">
                <a:solidFill>
                  <a:srgbClr val="FF0000"/>
                </a:solidFill>
                <a:latin typeface="Times New Roman" panose="02020603050405020304" pitchFamily="18" charset="0"/>
                <a:ea typeface="宋体" panose="02010600030101010101" pitchFamily="2" charset="-122"/>
              </a:endParaRPr>
            </a:p>
          </p:txBody>
        </p:sp>
        <p:sp>
          <p:nvSpPr>
            <p:cNvPr id="128041" name="Text Box 38"/>
            <p:cNvSpPr txBox="1">
              <a:spLocks noChangeArrowheads="1"/>
            </p:cNvSpPr>
            <p:nvPr/>
          </p:nvSpPr>
          <p:spPr bwMode="auto">
            <a:xfrm>
              <a:off x="4969" y="9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2400" b="0">
                <a:solidFill>
                  <a:srgbClr val="FF0000"/>
                </a:solidFill>
                <a:latin typeface="Times New Roman" panose="02020603050405020304" pitchFamily="18" charset="0"/>
                <a:ea typeface="宋体" panose="02010600030101010101" pitchFamily="2" charset="-122"/>
              </a:endParaRPr>
            </a:p>
          </p:txBody>
        </p:sp>
        <p:sp>
          <p:nvSpPr>
            <p:cNvPr id="128042" name="Text Box 39"/>
            <p:cNvSpPr txBox="1">
              <a:spLocks noChangeArrowheads="1"/>
            </p:cNvSpPr>
            <p:nvPr/>
          </p:nvSpPr>
          <p:spPr bwMode="auto">
            <a:xfrm>
              <a:off x="4049" y="106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n0</a:t>
              </a:r>
            </a:p>
          </p:txBody>
        </p:sp>
        <p:sp>
          <p:nvSpPr>
            <p:cNvPr id="128043" name="Text Box 40"/>
            <p:cNvSpPr txBox="1">
              <a:spLocks noChangeArrowheads="1"/>
            </p:cNvSpPr>
            <p:nvPr/>
          </p:nvSpPr>
          <p:spPr bwMode="auto">
            <a:xfrm>
              <a:off x="3386" y="154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n1</a:t>
              </a:r>
            </a:p>
          </p:txBody>
        </p:sp>
        <p:sp>
          <p:nvSpPr>
            <p:cNvPr id="128044" name="Text Box 41"/>
            <p:cNvSpPr txBox="1">
              <a:spLocks noChangeArrowheads="1"/>
            </p:cNvSpPr>
            <p:nvPr/>
          </p:nvSpPr>
          <p:spPr bwMode="auto">
            <a:xfrm>
              <a:off x="3994" y="17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n2</a:t>
              </a:r>
            </a:p>
          </p:txBody>
        </p:sp>
        <p:sp>
          <p:nvSpPr>
            <p:cNvPr id="128045" name="Text Box 42"/>
            <p:cNvSpPr txBox="1">
              <a:spLocks noChangeArrowheads="1"/>
            </p:cNvSpPr>
            <p:nvPr/>
          </p:nvSpPr>
          <p:spPr bwMode="auto">
            <a:xfrm>
              <a:off x="3018" y="2421"/>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n3</a:t>
              </a:r>
            </a:p>
          </p:txBody>
        </p:sp>
        <p:sp>
          <p:nvSpPr>
            <p:cNvPr id="128046" name="Text Box 43"/>
            <p:cNvSpPr txBox="1">
              <a:spLocks noChangeArrowheads="1"/>
            </p:cNvSpPr>
            <p:nvPr/>
          </p:nvSpPr>
          <p:spPr bwMode="auto">
            <a:xfrm>
              <a:off x="5164" y="18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n4</a:t>
              </a:r>
            </a:p>
          </p:txBody>
        </p:sp>
        <p:sp>
          <p:nvSpPr>
            <p:cNvPr id="128047" name="Text Box 44"/>
            <p:cNvSpPr txBox="1">
              <a:spLocks noChangeArrowheads="1"/>
            </p:cNvSpPr>
            <p:nvPr/>
          </p:nvSpPr>
          <p:spPr bwMode="auto">
            <a:xfrm>
              <a:off x="4408" y="245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n5</a:t>
              </a:r>
            </a:p>
          </p:txBody>
        </p:sp>
        <p:sp>
          <p:nvSpPr>
            <p:cNvPr id="128048" name="Text Box 45"/>
            <p:cNvSpPr txBox="1">
              <a:spLocks noChangeArrowheads="1"/>
            </p:cNvSpPr>
            <p:nvPr/>
          </p:nvSpPr>
          <p:spPr bwMode="auto">
            <a:xfrm>
              <a:off x="2898" y="320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n6</a:t>
              </a:r>
            </a:p>
          </p:txBody>
        </p:sp>
        <p:sp>
          <p:nvSpPr>
            <p:cNvPr id="128049" name="Text Box 46"/>
            <p:cNvSpPr txBox="1">
              <a:spLocks noChangeArrowheads="1"/>
            </p:cNvSpPr>
            <p:nvPr/>
          </p:nvSpPr>
          <p:spPr bwMode="auto">
            <a:xfrm>
              <a:off x="2952" y="399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n7</a:t>
              </a:r>
            </a:p>
          </p:txBody>
        </p:sp>
        <p:sp>
          <p:nvSpPr>
            <p:cNvPr id="128050" name="Text Box 47"/>
            <p:cNvSpPr txBox="1">
              <a:spLocks noChangeArrowheads="1"/>
            </p:cNvSpPr>
            <p:nvPr/>
          </p:nvSpPr>
          <p:spPr bwMode="auto">
            <a:xfrm>
              <a:off x="5164" y="32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n8</a:t>
              </a:r>
            </a:p>
          </p:txBody>
        </p:sp>
      </p:grpSp>
      <p:sp>
        <p:nvSpPr>
          <p:cNvPr id="128005" name="Rectangle 48"/>
          <p:cNvSpPr>
            <a:spLocks noChangeArrowheads="1"/>
          </p:cNvSpPr>
          <p:nvPr/>
        </p:nvSpPr>
        <p:spPr bwMode="auto">
          <a:xfrm>
            <a:off x="5486400" y="152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en-US" altLang="zh-CN" sz="2400" b="0">
                <a:solidFill>
                  <a:schemeClr val="tx1"/>
                </a:solidFill>
                <a:latin typeface="Tahoma" panose="020B0604030504040204" pitchFamily="34" charset="0"/>
                <a:ea typeface="宋体" panose="02010600030101010101" pitchFamily="2" charset="-122"/>
              </a:rPr>
              <a:t>  </a:t>
            </a:r>
          </a:p>
        </p:txBody>
      </p:sp>
      <p:sp>
        <p:nvSpPr>
          <p:cNvPr id="128006" name="Text Box 50"/>
          <p:cNvSpPr txBox="1">
            <a:spLocks noChangeArrowheads="1"/>
          </p:cNvSpPr>
          <p:nvPr/>
        </p:nvSpPr>
        <p:spPr bwMode="auto">
          <a:xfrm>
            <a:off x="1352608" y="56546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400" dirty="0">
                <a:solidFill>
                  <a:schemeClr val="tx1"/>
                </a:solidFill>
                <a:latin typeface="楷体_GB2312" pitchFamily="49" charset="-122"/>
                <a:ea typeface="楷体_GB2312" pitchFamily="49" charset="-122"/>
              </a:rPr>
              <a:t>图（</a:t>
            </a:r>
            <a:r>
              <a:rPr kumimoji="1" lang="en-US" altLang="zh-CN" sz="2400" dirty="0">
                <a:solidFill>
                  <a:schemeClr val="tx1"/>
                </a:solidFill>
                <a:latin typeface="楷体_GB2312" pitchFamily="49" charset="-122"/>
                <a:ea typeface="楷体_GB2312" pitchFamily="49" charset="-122"/>
              </a:rPr>
              <a:t>a</a:t>
            </a:r>
            <a:r>
              <a:rPr kumimoji="1" lang="zh-CN" altLang="en-US" sz="2400" dirty="0">
                <a:solidFill>
                  <a:schemeClr val="tx1"/>
                </a:solidFill>
                <a:latin typeface="楷体_GB2312" pitchFamily="49" charset="-122"/>
                <a:ea typeface="楷体_GB2312" pitchFamily="49" charset="-122"/>
              </a:rPr>
              <a:t>）</a:t>
            </a:r>
          </a:p>
        </p:txBody>
      </p:sp>
      <p:sp>
        <p:nvSpPr>
          <p:cNvPr id="128007" name="Text Box 51"/>
          <p:cNvSpPr txBox="1">
            <a:spLocks noChangeArrowheads="1"/>
          </p:cNvSpPr>
          <p:nvPr/>
        </p:nvSpPr>
        <p:spPr bwMode="auto">
          <a:xfrm>
            <a:off x="504826" y="893763"/>
            <a:ext cx="355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zh-CN" altLang="en-US" sz="2400" dirty="0">
                <a:solidFill>
                  <a:schemeClr val="tx1"/>
                </a:solidFill>
                <a:latin typeface="楷体_GB2312" pitchFamily="49" charset="-122"/>
                <a:ea typeface="楷体_GB2312" pitchFamily="49" charset="-122"/>
              </a:rPr>
              <a:t>已知</a:t>
            </a:r>
            <a:r>
              <a:rPr lang="en-US" altLang="zh-CN" sz="2400" dirty="0">
                <a:solidFill>
                  <a:schemeClr val="tx1"/>
                </a:solidFill>
                <a:latin typeface="楷体_GB2312" pitchFamily="49" charset="-122"/>
                <a:ea typeface="楷体_GB2312" pitchFamily="49" charset="-122"/>
              </a:rPr>
              <a:t>n7</a:t>
            </a:r>
            <a:r>
              <a:rPr lang="zh-CN" altLang="en-US" sz="2400" dirty="0">
                <a:solidFill>
                  <a:schemeClr val="tx1"/>
                </a:solidFill>
                <a:latin typeface="楷体_GB2312" pitchFamily="49" charset="-122"/>
                <a:ea typeface="楷体_GB2312" pitchFamily="49" charset="-122"/>
              </a:rPr>
              <a:t>、</a:t>
            </a:r>
            <a:r>
              <a:rPr lang="en-US" altLang="zh-CN" sz="2400" dirty="0">
                <a:solidFill>
                  <a:schemeClr val="tx1"/>
                </a:solidFill>
                <a:latin typeface="楷体_GB2312" pitchFamily="49" charset="-122"/>
                <a:ea typeface="楷体_GB2312" pitchFamily="49" charset="-122"/>
              </a:rPr>
              <a:t>n8</a:t>
            </a:r>
            <a:r>
              <a:rPr lang="zh-CN" altLang="en-US" sz="2400" dirty="0">
                <a:solidFill>
                  <a:schemeClr val="tx1"/>
                </a:solidFill>
                <a:latin typeface="楷体_GB2312" pitchFamily="49" charset="-122"/>
                <a:ea typeface="楷体_GB2312" pitchFamily="49" charset="-122"/>
              </a:rPr>
              <a:t>为本原节点。</a:t>
            </a:r>
          </a:p>
        </p:txBody>
      </p:sp>
      <p:grpSp>
        <p:nvGrpSpPr>
          <p:cNvPr id="138" name="Group 6"/>
          <p:cNvGrpSpPr>
            <a:grpSpLocks/>
          </p:cNvGrpSpPr>
          <p:nvPr/>
        </p:nvGrpSpPr>
        <p:grpSpPr bwMode="auto">
          <a:xfrm>
            <a:off x="3799683" y="1564482"/>
            <a:ext cx="4146550" cy="4710113"/>
            <a:chOff x="240" y="1152"/>
            <a:chExt cx="2612" cy="2967"/>
          </a:xfrm>
        </p:grpSpPr>
        <p:sp>
          <p:nvSpPr>
            <p:cNvPr id="147" name="Text Box 15"/>
            <p:cNvSpPr txBox="1">
              <a:spLocks noChangeArrowheads="1"/>
            </p:cNvSpPr>
            <p:nvPr/>
          </p:nvSpPr>
          <p:spPr bwMode="auto">
            <a:xfrm>
              <a:off x="2458"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n8</a:t>
              </a:r>
            </a:p>
          </p:txBody>
        </p:sp>
        <p:sp>
          <p:nvSpPr>
            <p:cNvPr id="139" name="Text Box 7"/>
            <p:cNvSpPr txBox="1">
              <a:spLocks noChangeArrowheads="1"/>
            </p:cNvSpPr>
            <p:nvPr/>
          </p:nvSpPr>
          <p:spPr bwMode="auto">
            <a:xfrm>
              <a:off x="1440"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n0</a:t>
              </a:r>
            </a:p>
          </p:txBody>
        </p:sp>
        <p:sp>
          <p:nvSpPr>
            <p:cNvPr id="140" name="Text Box 8"/>
            <p:cNvSpPr txBox="1">
              <a:spLocks noChangeArrowheads="1"/>
            </p:cNvSpPr>
            <p:nvPr/>
          </p:nvSpPr>
          <p:spPr bwMode="auto">
            <a:xfrm>
              <a:off x="680"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n1</a:t>
              </a:r>
            </a:p>
          </p:txBody>
        </p:sp>
        <p:sp>
          <p:nvSpPr>
            <p:cNvPr id="141" name="Text Box 9"/>
            <p:cNvSpPr txBox="1">
              <a:spLocks noChangeArrowheads="1"/>
            </p:cNvSpPr>
            <p:nvPr/>
          </p:nvSpPr>
          <p:spPr bwMode="auto">
            <a:xfrm>
              <a:off x="1392"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n2</a:t>
              </a:r>
            </a:p>
          </p:txBody>
        </p:sp>
        <p:sp>
          <p:nvSpPr>
            <p:cNvPr id="142" name="Text Box 10"/>
            <p:cNvSpPr txBox="1">
              <a:spLocks noChangeArrowheads="1"/>
            </p:cNvSpPr>
            <p:nvPr/>
          </p:nvSpPr>
          <p:spPr bwMode="auto">
            <a:xfrm>
              <a:off x="312"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n3</a:t>
              </a:r>
            </a:p>
          </p:txBody>
        </p:sp>
        <p:sp>
          <p:nvSpPr>
            <p:cNvPr id="143" name="Text Box 11"/>
            <p:cNvSpPr txBox="1">
              <a:spLocks noChangeArrowheads="1"/>
            </p:cNvSpPr>
            <p:nvPr/>
          </p:nvSpPr>
          <p:spPr bwMode="auto">
            <a:xfrm>
              <a:off x="2592"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n4</a:t>
              </a:r>
            </a:p>
          </p:txBody>
        </p:sp>
        <p:sp>
          <p:nvSpPr>
            <p:cNvPr id="144" name="Text Box 12"/>
            <p:cNvSpPr txBox="1">
              <a:spLocks noChangeArrowheads="1"/>
            </p:cNvSpPr>
            <p:nvPr/>
          </p:nvSpPr>
          <p:spPr bwMode="auto">
            <a:xfrm>
              <a:off x="1920"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n5</a:t>
              </a:r>
            </a:p>
          </p:txBody>
        </p:sp>
        <p:sp>
          <p:nvSpPr>
            <p:cNvPr id="145" name="Text Box 13"/>
            <p:cNvSpPr txBox="1">
              <a:spLocks noChangeArrowheads="1"/>
            </p:cNvSpPr>
            <p:nvPr/>
          </p:nvSpPr>
          <p:spPr bwMode="auto">
            <a:xfrm>
              <a:off x="240"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n6</a:t>
              </a:r>
            </a:p>
          </p:txBody>
        </p:sp>
        <p:sp>
          <p:nvSpPr>
            <p:cNvPr id="146" name="Text Box 14"/>
            <p:cNvSpPr txBox="1">
              <a:spLocks noChangeArrowheads="1"/>
            </p:cNvSpPr>
            <p:nvPr/>
          </p:nvSpPr>
          <p:spPr bwMode="auto">
            <a:xfrm>
              <a:off x="336"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n7</a:t>
              </a:r>
            </a:p>
          </p:txBody>
        </p:sp>
        <p:grpSp>
          <p:nvGrpSpPr>
            <p:cNvPr id="148" name="Group 16"/>
            <p:cNvGrpSpPr>
              <a:grpSpLocks/>
            </p:cNvGrpSpPr>
            <p:nvPr/>
          </p:nvGrpSpPr>
          <p:grpSpPr bwMode="auto">
            <a:xfrm>
              <a:off x="528" y="1248"/>
              <a:ext cx="2112" cy="2592"/>
              <a:chOff x="816" y="1536"/>
              <a:chExt cx="1838" cy="2420"/>
            </a:xfrm>
          </p:grpSpPr>
          <p:sp>
            <p:nvSpPr>
              <p:cNvPr id="149" name="Oval 17"/>
              <p:cNvSpPr>
                <a:spLocks noChangeArrowheads="1"/>
              </p:cNvSpPr>
              <p:nvPr/>
            </p:nvSpPr>
            <p:spPr bwMode="auto">
              <a:xfrm>
                <a:off x="1858" y="1536"/>
                <a:ext cx="68" cy="84"/>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0" name="Oval 18"/>
              <p:cNvSpPr>
                <a:spLocks noChangeArrowheads="1"/>
              </p:cNvSpPr>
              <p:nvPr/>
            </p:nvSpPr>
            <p:spPr bwMode="auto">
              <a:xfrm>
                <a:off x="1265" y="1912"/>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1" name="Oval 19"/>
              <p:cNvSpPr>
                <a:spLocks noChangeArrowheads="1"/>
              </p:cNvSpPr>
              <p:nvPr/>
            </p:nvSpPr>
            <p:spPr bwMode="auto">
              <a:xfrm>
                <a:off x="1587" y="2225"/>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2" name="Oval 20"/>
              <p:cNvSpPr>
                <a:spLocks noChangeArrowheads="1"/>
              </p:cNvSpPr>
              <p:nvPr/>
            </p:nvSpPr>
            <p:spPr bwMode="auto">
              <a:xfrm>
                <a:off x="1892" y="2663"/>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3" name="Oval 21"/>
              <p:cNvSpPr>
                <a:spLocks noChangeArrowheads="1"/>
              </p:cNvSpPr>
              <p:nvPr/>
            </p:nvSpPr>
            <p:spPr bwMode="auto">
              <a:xfrm>
                <a:off x="2586" y="2162"/>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4" name="Oval 22"/>
              <p:cNvSpPr>
                <a:spLocks noChangeArrowheads="1"/>
              </p:cNvSpPr>
              <p:nvPr/>
            </p:nvSpPr>
            <p:spPr bwMode="auto">
              <a:xfrm>
                <a:off x="833" y="2767"/>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5" name="Oval 23"/>
              <p:cNvSpPr>
                <a:spLocks noChangeArrowheads="1"/>
              </p:cNvSpPr>
              <p:nvPr/>
            </p:nvSpPr>
            <p:spPr bwMode="auto">
              <a:xfrm>
                <a:off x="816" y="3382"/>
                <a:ext cx="68" cy="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6" name="Oval 24"/>
              <p:cNvSpPr>
                <a:spLocks noChangeArrowheads="1"/>
              </p:cNvSpPr>
              <p:nvPr/>
            </p:nvSpPr>
            <p:spPr bwMode="auto">
              <a:xfrm>
                <a:off x="2586" y="338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7" name="Oval 25"/>
              <p:cNvSpPr>
                <a:spLocks noChangeArrowheads="1"/>
              </p:cNvSpPr>
              <p:nvPr/>
            </p:nvSpPr>
            <p:spPr bwMode="auto">
              <a:xfrm>
                <a:off x="833" y="387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8" name="Line 26"/>
              <p:cNvSpPr>
                <a:spLocks noChangeShapeType="1"/>
              </p:cNvSpPr>
              <p:nvPr/>
            </p:nvSpPr>
            <p:spPr bwMode="auto">
              <a:xfrm flipH="1">
                <a:off x="1307" y="1620"/>
                <a:ext cx="593"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 name="Line 27"/>
              <p:cNvSpPr>
                <a:spLocks noChangeShapeType="1"/>
              </p:cNvSpPr>
              <p:nvPr/>
            </p:nvSpPr>
            <p:spPr bwMode="auto">
              <a:xfrm>
                <a:off x="1900" y="1630"/>
                <a:ext cx="34" cy="103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0" name="Line 28"/>
              <p:cNvSpPr>
                <a:spLocks noChangeShapeType="1"/>
              </p:cNvSpPr>
              <p:nvPr/>
            </p:nvSpPr>
            <p:spPr bwMode="auto">
              <a:xfrm>
                <a:off x="1900" y="1630"/>
                <a:ext cx="695" cy="54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1" name="Line 29"/>
              <p:cNvSpPr>
                <a:spLocks noChangeShapeType="1"/>
              </p:cNvSpPr>
              <p:nvPr/>
            </p:nvSpPr>
            <p:spPr bwMode="auto">
              <a:xfrm flipH="1">
                <a:off x="875" y="1995"/>
                <a:ext cx="407" cy="7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 name="Line 30"/>
              <p:cNvSpPr>
                <a:spLocks noChangeShapeType="1"/>
              </p:cNvSpPr>
              <p:nvPr/>
            </p:nvSpPr>
            <p:spPr bwMode="auto">
              <a:xfrm>
                <a:off x="1299" y="1995"/>
                <a:ext cx="305" cy="2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 name="Line 31"/>
              <p:cNvSpPr>
                <a:spLocks noChangeShapeType="1"/>
              </p:cNvSpPr>
              <p:nvPr/>
            </p:nvSpPr>
            <p:spPr bwMode="auto">
              <a:xfrm>
                <a:off x="1646" y="2308"/>
                <a:ext cx="28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 name="Line 32"/>
              <p:cNvSpPr>
                <a:spLocks noChangeShapeType="1"/>
              </p:cNvSpPr>
              <p:nvPr/>
            </p:nvSpPr>
            <p:spPr bwMode="auto">
              <a:xfrm flipV="1">
                <a:off x="1672" y="2214"/>
                <a:ext cx="914" cy="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 name="Line 33"/>
              <p:cNvSpPr>
                <a:spLocks noChangeShapeType="1"/>
              </p:cNvSpPr>
              <p:nvPr/>
            </p:nvSpPr>
            <p:spPr bwMode="auto">
              <a:xfrm flipV="1">
                <a:off x="901" y="2724"/>
                <a:ext cx="1019" cy="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6" name="Line 34"/>
              <p:cNvSpPr>
                <a:spLocks noChangeShapeType="1"/>
              </p:cNvSpPr>
              <p:nvPr/>
            </p:nvSpPr>
            <p:spPr bwMode="auto">
              <a:xfrm flipH="1">
                <a:off x="867" y="2850"/>
                <a:ext cx="8" cy="5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7" name="Line 35"/>
              <p:cNvSpPr>
                <a:spLocks noChangeShapeType="1"/>
              </p:cNvSpPr>
              <p:nvPr/>
            </p:nvSpPr>
            <p:spPr bwMode="auto">
              <a:xfrm flipH="1">
                <a:off x="1968" y="2245"/>
                <a:ext cx="644" cy="43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8" name="Line 36"/>
              <p:cNvSpPr>
                <a:spLocks noChangeShapeType="1"/>
              </p:cNvSpPr>
              <p:nvPr/>
            </p:nvSpPr>
            <p:spPr bwMode="auto">
              <a:xfrm>
                <a:off x="2612" y="2245"/>
                <a:ext cx="8" cy="1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9" name="Line 37"/>
              <p:cNvSpPr>
                <a:spLocks noChangeShapeType="1"/>
              </p:cNvSpPr>
              <p:nvPr/>
            </p:nvSpPr>
            <p:spPr bwMode="auto">
              <a:xfrm flipH="1">
                <a:off x="884" y="2736"/>
                <a:ext cx="1025" cy="6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0" name="Line 38"/>
              <p:cNvSpPr>
                <a:spLocks noChangeShapeType="1"/>
              </p:cNvSpPr>
              <p:nvPr/>
            </p:nvSpPr>
            <p:spPr bwMode="auto">
              <a:xfrm flipH="1">
                <a:off x="884" y="2746"/>
                <a:ext cx="1025" cy="112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1" name="Line 39"/>
              <p:cNvSpPr>
                <a:spLocks noChangeShapeType="1"/>
              </p:cNvSpPr>
              <p:nvPr/>
            </p:nvSpPr>
            <p:spPr bwMode="auto">
              <a:xfrm>
                <a:off x="1951" y="2746"/>
                <a:ext cx="635" cy="6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2" name="Line 40"/>
              <p:cNvSpPr>
                <a:spLocks noChangeShapeType="1"/>
              </p:cNvSpPr>
              <p:nvPr/>
            </p:nvSpPr>
            <p:spPr bwMode="auto">
              <a:xfrm>
                <a:off x="884" y="3434"/>
                <a:ext cx="17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3" name="Line 41"/>
              <p:cNvSpPr>
                <a:spLocks noChangeShapeType="1"/>
              </p:cNvSpPr>
              <p:nvPr/>
            </p:nvSpPr>
            <p:spPr bwMode="auto">
              <a:xfrm>
                <a:off x="867" y="3445"/>
                <a:ext cx="8" cy="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 name="Arc 42"/>
              <p:cNvSpPr>
                <a:spLocks/>
              </p:cNvSpPr>
              <p:nvPr/>
            </p:nvSpPr>
            <p:spPr bwMode="auto">
              <a:xfrm flipV="1">
                <a:off x="1909" y="1714"/>
                <a:ext cx="93" cy="62"/>
              </a:xfrm>
              <a:custGeom>
                <a:avLst/>
                <a:gdLst>
                  <a:gd name="T0" fmla="*/ 0 w 21600"/>
                  <a:gd name="T1" fmla="*/ 0 h 21600"/>
                  <a:gd name="T2" fmla="*/ 93 w 21600"/>
                  <a:gd name="T3" fmla="*/ 62 h 21600"/>
                  <a:gd name="T4" fmla="*/ 0 w 21600"/>
                  <a:gd name="T5" fmla="*/ 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5" name="Arc 43"/>
              <p:cNvSpPr>
                <a:spLocks/>
              </p:cNvSpPr>
              <p:nvPr/>
            </p:nvSpPr>
            <p:spPr bwMode="auto">
              <a:xfrm flipV="1">
                <a:off x="1722" y="2256"/>
                <a:ext cx="34" cy="135"/>
              </a:xfrm>
              <a:custGeom>
                <a:avLst/>
                <a:gdLst>
                  <a:gd name="T0" fmla="*/ 0 w 21600"/>
                  <a:gd name="T1" fmla="*/ 0 h 21600"/>
                  <a:gd name="T2" fmla="*/ 34 w 21600"/>
                  <a:gd name="T3" fmla="*/ 135 h 21600"/>
                  <a:gd name="T4" fmla="*/ 0 w 21600"/>
                  <a:gd name="T5" fmla="*/ 13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6" name="Freeform 44"/>
              <p:cNvSpPr>
                <a:spLocks/>
              </p:cNvSpPr>
              <p:nvPr/>
            </p:nvSpPr>
            <p:spPr bwMode="auto">
              <a:xfrm>
                <a:off x="1816" y="2840"/>
                <a:ext cx="211" cy="6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7" name="Arc 45"/>
              <p:cNvSpPr>
                <a:spLocks/>
              </p:cNvSpPr>
              <p:nvPr/>
            </p:nvSpPr>
            <p:spPr bwMode="auto">
              <a:xfrm flipV="1">
                <a:off x="875" y="2798"/>
                <a:ext cx="178" cy="146"/>
              </a:xfrm>
              <a:custGeom>
                <a:avLst/>
                <a:gdLst>
                  <a:gd name="T0" fmla="*/ 0 w 21600"/>
                  <a:gd name="T1" fmla="*/ 0 h 21600"/>
                  <a:gd name="T2" fmla="*/ 178 w 21600"/>
                  <a:gd name="T3" fmla="*/ 146 h 21600"/>
                  <a:gd name="T4" fmla="*/ 0 w 21600"/>
                  <a:gd name="T5" fmla="*/ 1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8" name="Arc 46"/>
              <p:cNvSpPr>
                <a:spLocks/>
              </p:cNvSpPr>
              <p:nvPr/>
            </p:nvSpPr>
            <p:spPr bwMode="auto">
              <a:xfrm flipV="1">
                <a:off x="867" y="3434"/>
                <a:ext cx="152" cy="157"/>
              </a:xfrm>
              <a:custGeom>
                <a:avLst/>
                <a:gdLst>
                  <a:gd name="T0" fmla="*/ 0 w 21600"/>
                  <a:gd name="T1" fmla="*/ 0 h 21600"/>
                  <a:gd name="T2" fmla="*/ 152 w 21600"/>
                  <a:gd name="T3" fmla="*/ 157 h 21600"/>
                  <a:gd name="T4" fmla="*/ 0 w 21600"/>
                  <a:gd name="T5" fmla="*/ 15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9" name="Line 47"/>
              <p:cNvSpPr>
                <a:spLocks noChangeShapeType="1"/>
              </p:cNvSpPr>
              <p:nvPr/>
            </p:nvSpPr>
            <p:spPr bwMode="auto">
              <a:xfrm flipH="1">
                <a:off x="909" y="2308"/>
                <a:ext cx="712"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0" name="Group 48"/>
          <p:cNvGrpSpPr>
            <a:grpSpLocks/>
          </p:cNvGrpSpPr>
          <p:nvPr/>
        </p:nvGrpSpPr>
        <p:grpSpPr bwMode="auto">
          <a:xfrm>
            <a:off x="8008258" y="1515268"/>
            <a:ext cx="4146550" cy="4710113"/>
            <a:chOff x="3024" y="1152"/>
            <a:chExt cx="2612" cy="2967"/>
          </a:xfrm>
        </p:grpSpPr>
        <p:sp>
          <p:nvSpPr>
            <p:cNvPr id="189" name="Text Box 57"/>
            <p:cNvSpPr txBox="1">
              <a:spLocks noChangeArrowheads="1"/>
            </p:cNvSpPr>
            <p:nvPr/>
          </p:nvSpPr>
          <p:spPr bwMode="auto">
            <a:xfrm>
              <a:off x="5242"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dirty="0">
                  <a:solidFill>
                    <a:schemeClr val="tx1"/>
                  </a:solidFill>
                  <a:latin typeface="Times New Roman" panose="02020603050405020304" pitchFamily="18" charset="0"/>
                  <a:ea typeface="宋体" panose="02010600030101010101" pitchFamily="2" charset="-122"/>
                </a:rPr>
                <a:t>n8</a:t>
              </a:r>
            </a:p>
          </p:txBody>
        </p:sp>
        <p:sp>
          <p:nvSpPr>
            <p:cNvPr id="181" name="Text Box 49"/>
            <p:cNvSpPr txBox="1">
              <a:spLocks noChangeArrowheads="1"/>
            </p:cNvSpPr>
            <p:nvPr/>
          </p:nvSpPr>
          <p:spPr bwMode="auto">
            <a:xfrm>
              <a:off x="4224"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n0</a:t>
              </a:r>
            </a:p>
          </p:txBody>
        </p:sp>
        <p:sp>
          <p:nvSpPr>
            <p:cNvPr id="182" name="Text Box 50"/>
            <p:cNvSpPr txBox="1">
              <a:spLocks noChangeArrowheads="1"/>
            </p:cNvSpPr>
            <p:nvPr/>
          </p:nvSpPr>
          <p:spPr bwMode="auto">
            <a:xfrm>
              <a:off x="3464"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n1</a:t>
              </a:r>
            </a:p>
          </p:txBody>
        </p:sp>
        <p:sp>
          <p:nvSpPr>
            <p:cNvPr id="183" name="Text Box 51"/>
            <p:cNvSpPr txBox="1">
              <a:spLocks noChangeArrowheads="1"/>
            </p:cNvSpPr>
            <p:nvPr/>
          </p:nvSpPr>
          <p:spPr bwMode="auto">
            <a:xfrm>
              <a:off x="4176"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dirty="0">
                  <a:solidFill>
                    <a:schemeClr val="tx1"/>
                  </a:solidFill>
                  <a:latin typeface="Times New Roman" panose="02020603050405020304" pitchFamily="18" charset="0"/>
                  <a:ea typeface="宋体" panose="02010600030101010101" pitchFamily="2" charset="-122"/>
                </a:rPr>
                <a:t>n2</a:t>
              </a:r>
            </a:p>
          </p:txBody>
        </p:sp>
        <p:sp>
          <p:nvSpPr>
            <p:cNvPr id="184" name="Text Box 52"/>
            <p:cNvSpPr txBox="1">
              <a:spLocks noChangeArrowheads="1"/>
            </p:cNvSpPr>
            <p:nvPr/>
          </p:nvSpPr>
          <p:spPr bwMode="auto">
            <a:xfrm>
              <a:off x="3096"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n3</a:t>
              </a:r>
            </a:p>
          </p:txBody>
        </p:sp>
        <p:sp>
          <p:nvSpPr>
            <p:cNvPr id="185" name="Text Box 53"/>
            <p:cNvSpPr txBox="1">
              <a:spLocks noChangeArrowheads="1"/>
            </p:cNvSpPr>
            <p:nvPr/>
          </p:nvSpPr>
          <p:spPr bwMode="auto">
            <a:xfrm>
              <a:off x="5376"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n4</a:t>
              </a:r>
            </a:p>
          </p:txBody>
        </p:sp>
        <p:sp>
          <p:nvSpPr>
            <p:cNvPr id="186" name="Text Box 54"/>
            <p:cNvSpPr txBox="1">
              <a:spLocks noChangeArrowheads="1"/>
            </p:cNvSpPr>
            <p:nvPr/>
          </p:nvSpPr>
          <p:spPr bwMode="auto">
            <a:xfrm>
              <a:off x="4704"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n5</a:t>
              </a:r>
            </a:p>
          </p:txBody>
        </p:sp>
        <p:sp>
          <p:nvSpPr>
            <p:cNvPr id="187" name="Text Box 55"/>
            <p:cNvSpPr txBox="1">
              <a:spLocks noChangeArrowheads="1"/>
            </p:cNvSpPr>
            <p:nvPr/>
          </p:nvSpPr>
          <p:spPr bwMode="auto">
            <a:xfrm>
              <a:off x="3024"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n6</a:t>
              </a:r>
            </a:p>
          </p:txBody>
        </p:sp>
        <p:sp>
          <p:nvSpPr>
            <p:cNvPr id="188" name="Text Box 56"/>
            <p:cNvSpPr txBox="1">
              <a:spLocks noChangeArrowheads="1"/>
            </p:cNvSpPr>
            <p:nvPr/>
          </p:nvSpPr>
          <p:spPr bwMode="auto">
            <a:xfrm>
              <a:off x="3120"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n7</a:t>
              </a:r>
            </a:p>
          </p:txBody>
        </p:sp>
        <p:sp>
          <p:nvSpPr>
            <p:cNvPr id="190" name="Oval 58"/>
            <p:cNvSpPr>
              <a:spLocks noChangeArrowheads="1"/>
            </p:cNvSpPr>
            <p:nvPr/>
          </p:nvSpPr>
          <p:spPr bwMode="auto">
            <a:xfrm>
              <a:off x="4509" y="1248"/>
              <a:ext cx="78" cy="9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1" name="Oval 59"/>
            <p:cNvSpPr>
              <a:spLocks noChangeArrowheads="1"/>
            </p:cNvSpPr>
            <p:nvPr/>
          </p:nvSpPr>
          <p:spPr bwMode="auto">
            <a:xfrm>
              <a:off x="3828" y="1651"/>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2" name="Oval 60"/>
            <p:cNvSpPr>
              <a:spLocks noChangeArrowheads="1"/>
            </p:cNvSpPr>
            <p:nvPr/>
          </p:nvSpPr>
          <p:spPr bwMode="auto">
            <a:xfrm>
              <a:off x="4198" y="198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3" name="Oval 61"/>
            <p:cNvSpPr>
              <a:spLocks noChangeArrowheads="1"/>
            </p:cNvSpPr>
            <p:nvPr/>
          </p:nvSpPr>
          <p:spPr bwMode="auto">
            <a:xfrm>
              <a:off x="4548" y="2455"/>
              <a:ext cx="79"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4" name="Oval 62"/>
            <p:cNvSpPr>
              <a:spLocks noChangeArrowheads="1"/>
            </p:cNvSpPr>
            <p:nvPr/>
          </p:nvSpPr>
          <p:spPr bwMode="auto">
            <a:xfrm>
              <a:off x="5346" y="1918"/>
              <a:ext cx="78"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5" name="Oval 63"/>
            <p:cNvSpPr>
              <a:spLocks noChangeArrowheads="1"/>
            </p:cNvSpPr>
            <p:nvPr/>
          </p:nvSpPr>
          <p:spPr bwMode="auto">
            <a:xfrm>
              <a:off x="3332" y="256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6" name="Oval 64"/>
            <p:cNvSpPr>
              <a:spLocks noChangeArrowheads="1"/>
            </p:cNvSpPr>
            <p:nvPr/>
          </p:nvSpPr>
          <p:spPr bwMode="auto">
            <a:xfrm>
              <a:off x="3312" y="3225"/>
              <a:ext cx="78"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7" name="Oval 65"/>
            <p:cNvSpPr>
              <a:spLocks noChangeArrowheads="1"/>
            </p:cNvSpPr>
            <p:nvPr/>
          </p:nvSpPr>
          <p:spPr bwMode="auto">
            <a:xfrm>
              <a:off x="5346" y="3225"/>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8" name="Oval 66"/>
            <p:cNvSpPr>
              <a:spLocks noChangeArrowheads="1"/>
            </p:cNvSpPr>
            <p:nvPr/>
          </p:nvSpPr>
          <p:spPr bwMode="auto">
            <a:xfrm>
              <a:off x="3332" y="3750"/>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9" name="Line 67"/>
            <p:cNvSpPr>
              <a:spLocks noChangeShapeType="1"/>
            </p:cNvSpPr>
            <p:nvPr/>
          </p:nvSpPr>
          <p:spPr bwMode="auto">
            <a:xfrm flipH="1">
              <a:off x="3876" y="1338"/>
              <a:ext cx="682" cy="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0" name="Line 68"/>
            <p:cNvSpPr>
              <a:spLocks noChangeShapeType="1"/>
            </p:cNvSpPr>
            <p:nvPr/>
          </p:nvSpPr>
          <p:spPr bwMode="auto">
            <a:xfrm>
              <a:off x="4558" y="1349"/>
              <a:ext cx="39" cy="11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1" name="Line 69"/>
            <p:cNvSpPr>
              <a:spLocks noChangeShapeType="1"/>
            </p:cNvSpPr>
            <p:nvPr/>
          </p:nvSpPr>
          <p:spPr bwMode="auto">
            <a:xfrm>
              <a:off x="4558" y="1349"/>
              <a:ext cx="798" cy="58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2" name="Line 70"/>
            <p:cNvSpPr>
              <a:spLocks noChangeShapeType="1"/>
            </p:cNvSpPr>
            <p:nvPr/>
          </p:nvSpPr>
          <p:spPr bwMode="auto">
            <a:xfrm flipH="1">
              <a:off x="3380" y="1740"/>
              <a:ext cx="467" cy="8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71"/>
            <p:cNvSpPr>
              <a:spLocks noChangeShapeType="1"/>
            </p:cNvSpPr>
            <p:nvPr/>
          </p:nvSpPr>
          <p:spPr bwMode="auto">
            <a:xfrm>
              <a:off x="3867" y="1740"/>
              <a:ext cx="350" cy="2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Line 72"/>
            <p:cNvSpPr>
              <a:spLocks noChangeShapeType="1"/>
            </p:cNvSpPr>
            <p:nvPr/>
          </p:nvSpPr>
          <p:spPr bwMode="auto">
            <a:xfrm>
              <a:off x="4266" y="2075"/>
              <a:ext cx="321"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 name="Line 73"/>
            <p:cNvSpPr>
              <a:spLocks noChangeShapeType="1"/>
            </p:cNvSpPr>
            <p:nvPr/>
          </p:nvSpPr>
          <p:spPr bwMode="auto">
            <a:xfrm flipV="1">
              <a:off x="4296" y="1974"/>
              <a:ext cx="1050"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 name="Line 74"/>
            <p:cNvSpPr>
              <a:spLocks noChangeShapeType="1"/>
            </p:cNvSpPr>
            <p:nvPr/>
          </p:nvSpPr>
          <p:spPr bwMode="auto">
            <a:xfrm flipV="1">
              <a:off x="3410" y="2520"/>
              <a:ext cx="1171" cy="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 name="Line 75"/>
            <p:cNvSpPr>
              <a:spLocks noChangeShapeType="1"/>
            </p:cNvSpPr>
            <p:nvPr/>
          </p:nvSpPr>
          <p:spPr bwMode="auto">
            <a:xfrm flipH="1">
              <a:off x="3371" y="2655"/>
              <a:ext cx="9" cy="5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 name="Line 76"/>
            <p:cNvSpPr>
              <a:spLocks noChangeShapeType="1"/>
            </p:cNvSpPr>
            <p:nvPr/>
          </p:nvSpPr>
          <p:spPr bwMode="auto">
            <a:xfrm flipH="1">
              <a:off x="4636" y="2007"/>
              <a:ext cx="740" cy="4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 name="Line 77"/>
            <p:cNvSpPr>
              <a:spLocks noChangeShapeType="1"/>
            </p:cNvSpPr>
            <p:nvPr/>
          </p:nvSpPr>
          <p:spPr bwMode="auto">
            <a:xfrm>
              <a:off x="5376" y="2007"/>
              <a:ext cx="9" cy="120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 name="Line 78"/>
            <p:cNvSpPr>
              <a:spLocks noChangeShapeType="1"/>
            </p:cNvSpPr>
            <p:nvPr/>
          </p:nvSpPr>
          <p:spPr bwMode="auto">
            <a:xfrm flipH="1">
              <a:off x="3390" y="2533"/>
              <a:ext cx="1178" cy="7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 name="Line 79"/>
            <p:cNvSpPr>
              <a:spLocks noChangeShapeType="1"/>
            </p:cNvSpPr>
            <p:nvPr/>
          </p:nvSpPr>
          <p:spPr bwMode="auto">
            <a:xfrm flipH="1">
              <a:off x="3390" y="2544"/>
              <a:ext cx="1178" cy="12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 name="Line 80"/>
            <p:cNvSpPr>
              <a:spLocks noChangeShapeType="1"/>
            </p:cNvSpPr>
            <p:nvPr/>
          </p:nvSpPr>
          <p:spPr bwMode="auto">
            <a:xfrm>
              <a:off x="4616" y="2544"/>
              <a:ext cx="730" cy="69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 name="Line 81"/>
            <p:cNvSpPr>
              <a:spLocks noChangeShapeType="1"/>
            </p:cNvSpPr>
            <p:nvPr/>
          </p:nvSpPr>
          <p:spPr bwMode="auto">
            <a:xfrm>
              <a:off x="3390" y="3281"/>
              <a:ext cx="1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 name="Line 82"/>
            <p:cNvSpPr>
              <a:spLocks noChangeShapeType="1"/>
            </p:cNvSpPr>
            <p:nvPr/>
          </p:nvSpPr>
          <p:spPr bwMode="auto">
            <a:xfrm>
              <a:off x="3371" y="3293"/>
              <a:ext cx="9"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 name="Arc 83"/>
            <p:cNvSpPr>
              <a:spLocks/>
            </p:cNvSpPr>
            <p:nvPr/>
          </p:nvSpPr>
          <p:spPr bwMode="auto">
            <a:xfrm flipV="1">
              <a:off x="4568" y="1439"/>
              <a:ext cx="107" cy="66"/>
            </a:xfrm>
            <a:custGeom>
              <a:avLst/>
              <a:gdLst>
                <a:gd name="T0" fmla="*/ 0 w 21600"/>
                <a:gd name="T1" fmla="*/ 0 h 21600"/>
                <a:gd name="T2" fmla="*/ 107 w 21600"/>
                <a:gd name="T3" fmla="*/ 66 h 21600"/>
                <a:gd name="T4" fmla="*/ 0 w 21600"/>
                <a:gd name="T5" fmla="*/ 6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6" name="Arc 84"/>
            <p:cNvSpPr>
              <a:spLocks/>
            </p:cNvSpPr>
            <p:nvPr/>
          </p:nvSpPr>
          <p:spPr bwMode="auto">
            <a:xfrm flipV="1">
              <a:off x="4353" y="2019"/>
              <a:ext cx="39" cy="145"/>
            </a:xfrm>
            <a:custGeom>
              <a:avLst/>
              <a:gdLst>
                <a:gd name="T0" fmla="*/ 0 w 21600"/>
                <a:gd name="T1" fmla="*/ 0 h 21600"/>
                <a:gd name="T2" fmla="*/ 39 w 21600"/>
                <a:gd name="T3" fmla="*/ 145 h 21600"/>
                <a:gd name="T4" fmla="*/ 0 w 21600"/>
                <a:gd name="T5" fmla="*/ 14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7" name="Freeform 85"/>
            <p:cNvSpPr>
              <a:spLocks/>
            </p:cNvSpPr>
            <p:nvPr/>
          </p:nvSpPr>
          <p:spPr bwMode="auto">
            <a:xfrm>
              <a:off x="4461" y="2645"/>
              <a:ext cx="243" cy="66"/>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8" name="Arc 86"/>
            <p:cNvSpPr>
              <a:spLocks/>
            </p:cNvSpPr>
            <p:nvPr/>
          </p:nvSpPr>
          <p:spPr bwMode="auto">
            <a:xfrm flipV="1">
              <a:off x="3380" y="2600"/>
              <a:ext cx="204" cy="156"/>
            </a:xfrm>
            <a:custGeom>
              <a:avLst/>
              <a:gdLst>
                <a:gd name="T0" fmla="*/ 0 w 21600"/>
                <a:gd name="T1" fmla="*/ 0 h 21600"/>
                <a:gd name="T2" fmla="*/ 204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9" name="Arc 87"/>
            <p:cNvSpPr>
              <a:spLocks/>
            </p:cNvSpPr>
            <p:nvPr/>
          </p:nvSpPr>
          <p:spPr bwMode="auto">
            <a:xfrm flipV="1">
              <a:off x="3371" y="3281"/>
              <a:ext cx="174" cy="168"/>
            </a:xfrm>
            <a:custGeom>
              <a:avLst/>
              <a:gdLst>
                <a:gd name="T0" fmla="*/ 0 w 21600"/>
                <a:gd name="T1" fmla="*/ 0 h 21600"/>
                <a:gd name="T2" fmla="*/ 174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0" name="Line 88"/>
            <p:cNvSpPr>
              <a:spLocks noChangeShapeType="1"/>
            </p:cNvSpPr>
            <p:nvPr/>
          </p:nvSpPr>
          <p:spPr bwMode="auto">
            <a:xfrm flipH="1">
              <a:off x="3419" y="2075"/>
              <a:ext cx="818" cy="5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1" name="Text Box 90"/>
          <p:cNvSpPr txBox="1">
            <a:spLocks noChangeArrowheads="1"/>
          </p:cNvSpPr>
          <p:nvPr/>
        </p:nvSpPr>
        <p:spPr bwMode="auto">
          <a:xfrm>
            <a:off x="5340515" y="57023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400">
                <a:solidFill>
                  <a:schemeClr val="tx1"/>
                </a:solidFill>
                <a:latin typeface="楷体_GB2312" pitchFamily="49" charset="-122"/>
                <a:ea typeface="楷体_GB2312" pitchFamily="49" charset="-122"/>
              </a:rPr>
              <a:t>图（</a:t>
            </a:r>
            <a:r>
              <a:rPr kumimoji="1" lang="en-US" altLang="zh-CN" sz="2400">
                <a:solidFill>
                  <a:schemeClr val="tx1"/>
                </a:solidFill>
                <a:latin typeface="楷体_GB2312" pitchFamily="49" charset="-122"/>
                <a:ea typeface="楷体_GB2312" pitchFamily="49" charset="-122"/>
              </a:rPr>
              <a:t>b</a:t>
            </a:r>
            <a:r>
              <a:rPr kumimoji="1" lang="zh-CN" altLang="en-US" sz="2400">
                <a:solidFill>
                  <a:schemeClr val="tx1"/>
                </a:solidFill>
                <a:latin typeface="楷体_GB2312" pitchFamily="49" charset="-122"/>
                <a:ea typeface="楷体_GB2312" pitchFamily="49" charset="-122"/>
              </a:rPr>
              <a:t>）</a:t>
            </a:r>
          </a:p>
        </p:txBody>
      </p:sp>
      <p:sp>
        <p:nvSpPr>
          <p:cNvPr id="222" name="Text Box 91"/>
          <p:cNvSpPr txBox="1">
            <a:spLocks noChangeArrowheads="1"/>
          </p:cNvSpPr>
          <p:nvPr/>
        </p:nvSpPr>
        <p:spPr bwMode="auto">
          <a:xfrm>
            <a:off x="9705295" y="56848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400">
                <a:solidFill>
                  <a:schemeClr val="tx1"/>
                </a:solidFill>
                <a:latin typeface="楷体_GB2312" pitchFamily="49" charset="-122"/>
                <a:ea typeface="楷体_GB2312" pitchFamily="49" charset="-122"/>
              </a:rPr>
              <a:t>图（</a:t>
            </a:r>
            <a:r>
              <a:rPr kumimoji="1" lang="en-US" altLang="zh-CN" sz="2400">
                <a:solidFill>
                  <a:schemeClr val="tx1"/>
                </a:solidFill>
                <a:latin typeface="楷体_GB2312" pitchFamily="49" charset="-122"/>
                <a:ea typeface="楷体_GB2312" pitchFamily="49" charset="-122"/>
              </a:rPr>
              <a:t>c</a:t>
            </a:r>
            <a:r>
              <a:rPr kumimoji="1" lang="zh-CN" altLang="en-US" sz="2400">
                <a:solidFill>
                  <a:schemeClr val="tx1"/>
                </a:solidFill>
                <a:latin typeface="楷体_GB2312" pitchFamily="49" charset="-122"/>
                <a:ea typeface="楷体_GB2312" pitchFamily="49" charset="-122"/>
              </a:rPr>
              <a:t>）</a:t>
            </a:r>
          </a:p>
        </p:txBody>
      </p:sp>
    </p:spTree>
    <p:extLst>
      <p:ext uri="{BB962C8B-B14F-4D97-AF65-F5344CB8AC3E}">
        <p14:creationId xmlns:p14="http://schemas.microsoft.com/office/powerpoint/2010/main" val="3215163771"/>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0758D2C1-1F02-4CBB-B129-FAA58A6EA323}" type="slidenum">
              <a:rPr lang="en-US" altLang="zh-CN" sz="1600">
                <a:solidFill>
                  <a:srgbClr val="003399"/>
                </a:solidFill>
                <a:latin typeface="Times New Roman" panose="02020603050405020304" pitchFamily="18" charset="0"/>
                <a:ea typeface="宋体" panose="02010600030101010101" pitchFamily="2" charset="-122"/>
              </a:rPr>
              <a:pPr eaLnBrk="1" hangingPunct="1"/>
              <a:t>127</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447490" name="Rectangle 2"/>
          <p:cNvSpPr>
            <a:spLocks noGrp="1"/>
          </p:cNvSpPr>
          <p:nvPr>
            <p:ph type="title"/>
          </p:nvPr>
        </p:nvSpPr>
        <p:spPr>
          <a:xfrm>
            <a:off x="584200" y="762000"/>
            <a:ext cx="8229600" cy="649288"/>
          </a:xfrm>
        </p:spPr>
        <p:txBody>
          <a:bodyPr/>
          <a:lstStyle/>
          <a:p>
            <a:pPr eaLnBrk="1" hangingPunct="1">
              <a:buFontTx/>
              <a:buChar char="•"/>
              <a:defRPr/>
            </a:pPr>
            <a:r>
              <a:rPr lang="en-US" altLang="zh-CN" sz="2800" dirty="0">
                <a:solidFill>
                  <a:srgbClr val="009900"/>
                </a:solidFill>
                <a:effectLst>
                  <a:outerShdw blurRad="38100" dist="38100" dir="2700000" algn="tl">
                    <a:srgbClr val="C0C0C0"/>
                  </a:outerShdw>
                </a:effectLst>
                <a:latin typeface="Times New Roman" pitchFamily="18" charset="0"/>
                <a:ea typeface="黑体" pitchFamily="2" charset="-122"/>
              </a:rPr>
              <a:t>  </a:t>
            </a:r>
            <a:r>
              <a:rPr lang="zh-CN" altLang="en-US" sz="2800" dirty="0">
                <a:solidFill>
                  <a:srgbClr val="009900"/>
                </a:solidFill>
                <a:effectLst>
                  <a:outerShdw blurRad="38100" dist="38100" dir="2700000" algn="tl">
                    <a:srgbClr val="C0C0C0"/>
                  </a:outerShdw>
                </a:effectLst>
                <a:latin typeface="Times New Roman" pitchFamily="18" charset="0"/>
                <a:ea typeface="黑体" pitchFamily="2" charset="-122"/>
              </a:rPr>
              <a:t>希望树</a:t>
            </a:r>
          </a:p>
        </p:txBody>
      </p:sp>
      <p:sp>
        <p:nvSpPr>
          <p:cNvPr id="130052" name="Rectangle 3"/>
          <p:cNvSpPr>
            <a:spLocks noGrp="1"/>
          </p:cNvSpPr>
          <p:nvPr>
            <p:ph type="body" idx="1"/>
          </p:nvPr>
        </p:nvSpPr>
        <p:spPr/>
        <p:txBody>
          <a:bodyPr>
            <a:normAutofit/>
          </a:bodyPr>
          <a:lstStyle/>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为找到最佳解树，搜索过程的任何时刻都应该选择那些最有希望成为最佳解树一部分的节点进行扩展。由于这些节点及其父节点所构成的与或树最有可能成为最佳解树的一部分，因此称之为</a:t>
            </a:r>
            <a:r>
              <a:rPr lang="zh-CN" altLang="en-US" sz="2800" dirty="0">
                <a:solidFill>
                  <a:srgbClr val="FF0000"/>
                </a:solidFill>
                <a:latin typeface="等线" panose="02010600030101010101" pitchFamily="2" charset="-122"/>
                <a:ea typeface="等线" panose="02010600030101010101" pitchFamily="2" charset="-122"/>
              </a:rPr>
              <a:t>希望树</a:t>
            </a:r>
            <a:r>
              <a:rPr lang="zh-CN" altLang="en-US" sz="2800" dirty="0">
                <a:solidFill>
                  <a:srgbClr val="000099"/>
                </a:solidFill>
                <a:latin typeface="等线" panose="02010600030101010101" pitchFamily="2" charset="-122"/>
                <a:ea typeface="等线" panose="02010600030101010101" pitchFamily="2" charset="-122"/>
              </a:rPr>
              <a:t>。</a:t>
            </a:r>
            <a:endParaRPr lang="en-US" altLang="zh-CN"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endParaRPr lang="zh-CN" altLang="en-US"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与或树的启发式搜索过程就是不断地选择、修正希望树的过程，在该过程中，希望树是不断变化的。</a:t>
            </a:r>
          </a:p>
        </p:txBody>
      </p:sp>
    </p:spTree>
    <p:extLst>
      <p:ext uri="{BB962C8B-B14F-4D97-AF65-F5344CB8AC3E}">
        <p14:creationId xmlns:p14="http://schemas.microsoft.com/office/powerpoint/2010/main" val="2706923644"/>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82E081D-C090-4827-84CD-282D56D118B8}" type="slidenum">
              <a:rPr lang="en-US" altLang="zh-CN" sz="1600">
                <a:solidFill>
                  <a:srgbClr val="003399"/>
                </a:solidFill>
                <a:latin typeface="Times New Roman" panose="02020603050405020304" pitchFamily="18" charset="0"/>
                <a:ea typeface="宋体" panose="02010600030101010101" pitchFamily="2" charset="-122"/>
              </a:rPr>
              <a:pPr eaLnBrk="1" hangingPunct="1"/>
              <a:t>128</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1075" name="Rectangle 3"/>
          <p:cNvSpPr>
            <a:spLocks noGrp="1"/>
          </p:cNvSpPr>
          <p:nvPr>
            <p:ph type="body" idx="1"/>
          </p:nvPr>
        </p:nvSpPr>
        <p:spPr>
          <a:xfrm>
            <a:off x="1189038" y="881062"/>
            <a:ext cx="9813924" cy="5657850"/>
          </a:xfrm>
        </p:spPr>
        <p:txBody>
          <a:bodyPr/>
          <a:lstStyle/>
          <a:p>
            <a:pPr marL="381000" indent="-381000">
              <a:lnSpc>
                <a:spcPct val="120000"/>
              </a:lnSpc>
              <a:spcBef>
                <a:spcPct val="30000"/>
              </a:spcBef>
              <a:buNone/>
            </a:pPr>
            <a:r>
              <a:rPr lang="en-US" altLang="zh-CN" b="1" dirty="0">
                <a:solidFill>
                  <a:srgbClr val="990000"/>
                </a:solidFill>
                <a:latin typeface="楷体_GB2312" pitchFamily="49" charset="-122"/>
                <a:ea typeface="楷体_GB2312" pitchFamily="49" charset="-122"/>
              </a:rPr>
              <a:t>【</a:t>
            </a:r>
            <a:r>
              <a:rPr lang="zh-CN" altLang="en-US" b="1" dirty="0">
                <a:solidFill>
                  <a:srgbClr val="990000"/>
                </a:solidFill>
                <a:latin typeface="楷体_GB2312" pitchFamily="49" charset="-122"/>
                <a:ea typeface="楷体_GB2312" pitchFamily="49" charset="-122"/>
              </a:rPr>
              <a:t>希望树定义</a:t>
            </a:r>
            <a:r>
              <a:rPr lang="en-US" altLang="zh-CN" b="1" dirty="0">
                <a:solidFill>
                  <a:srgbClr val="990000"/>
                </a:solidFill>
                <a:latin typeface="楷体_GB2312" pitchFamily="49" charset="-122"/>
                <a:ea typeface="楷体_GB2312" pitchFamily="49" charset="-122"/>
              </a:rPr>
              <a:t>】</a:t>
            </a: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初始节点</a:t>
            </a:r>
            <a:r>
              <a:rPr lang="en-US" altLang="zh-CN" sz="3200" dirty="0">
                <a:solidFill>
                  <a:srgbClr val="000099"/>
                </a:solidFill>
                <a:latin typeface="等线" panose="02010600030101010101" pitchFamily="2" charset="-122"/>
                <a:ea typeface="等线" panose="02010600030101010101" pitchFamily="2" charset="-122"/>
              </a:rPr>
              <a:t>S</a:t>
            </a:r>
            <a:r>
              <a:rPr lang="en-US" altLang="zh-CN" sz="3200" baseline="-25000" dirty="0">
                <a:solidFill>
                  <a:srgbClr val="000099"/>
                </a:solidFill>
                <a:latin typeface="等线" panose="02010600030101010101" pitchFamily="2" charset="-122"/>
                <a:ea typeface="等线" panose="02010600030101010101" pitchFamily="2" charset="-122"/>
              </a:rPr>
              <a:t>0</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a:t>
            </a:r>
            <a:endParaRPr lang="en-US" altLang="zh-CN" sz="3200" dirty="0">
              <a:solidFill>
                <a:srgbClr val="000099"/>
              </a:solidFill>
              <a:latin typeface="等线" panose="02010600030101010101" pitchFamily="2" charset="-122"/>
              <a:ea typeface="等线" panose="02010600030101010101" pitchFamily="2" charset="-122"/>
            </a:endParaRP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如果节点</a:t>
            </a:r>
            <a:r>
              <a:rPr lang="en-US" altLang="zh-CN" sz="3200" dirty="0">
                <a:solidFill>
                  <a:srgbClr val="000099"/>
                </a:solidFill>
                <a:latin typeface="等线" panose="02010600030101010101" pitchFamily="2" charset="-122"/>
                <a:ea typeface="等线" panose="02010600030101010101" pitchFamily="2" charset="-122"/>
              </a:rPr>
              <a:t>x</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中，则一定有：</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1</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是具有子节点</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1</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2</a:t>
            </a:r>
            <a:r>
              <a:rPr lang="en-US" altLang="zh-CN" sz="2800" dirty="0">
                <a:solidFill>
                  <a:srgbClr val="000099"/>
                </a:solidFill>
                <a:latin typeface="等线" panose="02010600030101010101" pitchFamily="2" charset="-122"/>
                <a:ea typeface="等线" panose="02010600030101010101" pitchFamily="2" charset="-122"/>
              </a:rPr>
              <a:t>,…,</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k</a:t>
            </a:r>
            <a:r>
              <a:rPr lang="zh-CN" altLang="en-US" sz="2800" dirty="0">
                <a:solidFill>
                  <a:srgbClr val="000099"/>
                </a:solidFill>
                <a:latin typeface="等线" panose="02010600030101010101" pitchFamily="2" charset="-122"/>
                <a:ea typeface="等线" panose="02010600030101010101" pitchFamily="2" charset="-122"/>
              </a:rPr>
              <a:t>的”或”节点，则具有</a:t>
            </a:r>
          </a:p>
          <a:p>
            <a:pPr marL="990600" lvl="1" indent="-533400" algn="ctr">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min{c(</a:t>
            </a:r>
            <a:r>
              <a:rPr lang="en-US" altLang="zh-CN" sz="2800" dirty="0" err="1">
                <a:solidFill>
                  <a:srgbClr val="000099"/>
                </a:solidFill>
                <a:latin typeface="等线" panose="02010600030101010101" pitchFamily="2" charset="-122"/>
                <a:ea typeface="等线" panose="02010600030101010101" pitchFamily="2" charset="-122"/>
              </a:rPr>
              <a:t>x,y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)+h(</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  (</a:t>
            </a:r>
            <a:r>
              <a:rPr lang="en-US" altLang="zh-CN" sz="28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=1,2</a:t>
            </a:r>
            <a:r>
              <a:rPr lang="en-US" altLang="zh-CN" sz="2800" dirty="0" smtClean="0">
                <a:solidFill>
                  <a:srgbClr val="000099"/>
                </a:solidFill>
                <a:latin typeface="等线" panose="02010600030101010101" pitchFamily="2" charset="-122"/>
                <a:ea typeface="等线" panose="02010600030101010101" pitchFamily="2" charset="-122"/>
              </a:rPr>
              <a:t>,…,k)</a:t>
            </a:r>
            <a:endParaRPr lang="en-US" altLang="zh-CN" sz="2800" dirty="0">
              <a:solidFill>
                <a:srgbClr val="000099"/>
              </a:solidFill>
              <a:latin typeface="等线" panose="02010600030101010101" pitchFamily="2" charset="-122"/>
              <a:ea typeface="等线" panose="02010600030101010101" pitchFamily="2" charset="-122"/>
            </a:endParaRPr>
          </a:p>
          <a:p>
            <a:pPr marL="990600" lvl="1" indent="-533400">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值的那个子节点</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zh-CN" altLang="en-US" sz="2800" dirty="0">
                <a:solidFill>
                  <a:srgbClr val="000099"/>
                </a:solidFill>
                <a:latin typeface="等线" panose="02010600030101010101" pitchFamily="2" charset="-122"/>
                <a:ea typeface="等线" panose="02010600030101010101" pitchFamily="2" charset="-122"/>
              </a:rPr>
              <a:t>也应在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是”与”节点，则</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的全部子节点都在希望树</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p:txBody>
      </p:sp>
    </p:spTree>
    <p:extLst>
      <p:ext uri="{BB962C8B-B14F-4D97-AF65-F5344CB8AC3E}">
        <p14:creationId xmlns:p14="http://schemas.microsoft.com/office/powerpoint/2010/main" val="27463859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3"/>
          <p:cNvSpPr txBox="1">
            <a:spLocks noChangeArrowheads="1"/>
          </p:cNvSpPr>
          <p:nvPr/>
        </p:nvSpPr>
        <p:spPr bwMode="auto">
          <a:xfrm>
            <a:off x="977900" y="1358900"/>
            <a:ext cx="1008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i="0" u="none" strike="noStrike" kern="0" cap="none" spc="0" normalizeH="0" baseline="0" noProof="0" dirty="0">
                <a:ln>
                  <a:noFill/>
                </a:ln>
                <a:solidFill>
                  <a:srgbClr val="000099"/>
                </a:solidFill>
                <a:effectLst/>
                <a:uLnTx/>
                <a:uFillTx/>
                <a:latin typeface="+mn-ea"/>
              </a:rPr>
              <a:t>计算任一节点</a:t>
            </a:r>
            <a:r>
              <a:rPr kumimoji="1" lang="en-US" altLang="zh-CN" sz="2800" i="0" u="none" strike="noStrike" kern="0" cap="none" spc="0" normalizeH="0" baseline="0" noProof="0" dirty="0">
                <a:ln>
                  <a:noFill/>
                </a:ln>
                <a:solidFill>
                  <a:srgbClr val="000099"/>
                </a:solidFill>
                <a:effectLst/>
                <a:uLnTx/>
                <a:uFillTx/>
                <a:latin typeface="+mn-ea"/>
              </a:rPr>
              <a:t>x</a:t>
            </a:r>
            <a:r>
              <a:rPr kumimoji="1" lang="zh-CN" altLang="en-US" sz="2800" i="0" u="none" strike="noStrike" kern="0" cap="none" spc="0" normalizeH="0" baseline="0" noProof="0" dirty="0">
                <a:ln>
                  <a:noFill/>
                </a:ln>
                <a:solidFill>
                  <a:srgbClr val="000099"/>
                </a:solidFill>
                <a:effectLst/>
                <a:uLnTx/>
                <a:uFillTx/>
                <a:latin typeface="+mn-ea"/>
              </a:rPr>
              <a:t>的代价</a:t>
            </a:r>
            <a:r>
              <a:rPr kumimoji="1" lang="en-US" altLang="zh-CN" sz="2800" i="0" u="none" strike="noStrike" kern="0" cap="none" spc="0" normalizeH="0" baseline="0" noProof="0" dirty="0">
                <a:ln>
                  <a:noFill/>
                </a:ln>
                <a:solidFill>
                  <a:srgbClr val="000099"/>
                </a:solidFill>
                <a:effectLst/>
                <a:uLnTx/>
                <a:uFillTx/>
                <a:latin typeface="+mn-ea"/>
              </a:rPr>
              <a:t>h(x)</a:t>
            </a:r>
            <a:r>
              <a:rPr kumimoji="1" lang="zh-CN" altLang="en-US" sz="2800" i="0" u="none" strike="noStrike" kern="0" cap="none" spc="0" normalizeH="0" baseline="0" noProof="0" dirty="0">
                <a:ln>
                  <a:noFill/>
                </a:ln>
                <a:solidFill>
                  <a:srgbClr val="000099"/>
                </a:solidFill>
                <a:effectLst/>
                <a:uLnTx/>
                <a:uFillTx/>
                <a:latin typeface="+mn-ea"/>
              </a:rPr>
              <a:t>时，都要求已知其子节点</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zh-CN" altLang="en-US" sz="2800" i="0" u="none" strike="noStrike" kern="0" cap="none" spc="0" normalizeH="0" baseline="0" noProof="0" dirty="0">
                <a:ln>
                  <a:noFill/>
                </a:ln>
                <a:solidFill>
                  <a:srgbClr val="000099"/>
                </a:solidFill>
                <a:effectLst/>
                <a:uLnTx/>
                <a:uFillTx/>
                <a:latin typeface="+mn-ea"/>
              </a:rPr>
              <a:t>的代价</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。但搜索是自上而下进行的，即先有父节点，后有子节点，除非节点</a:t>
            </a:r>
            <a:r>
              <a:rPr kumimoji="1" lang="en-US" altLang="zh-CN" sz="2800" i="0" u="none" strike="noStrike" kern="0" cap="none" spc="0" normalizeH="0" baseline="0" noProof="0" dirty="0">
                <a:ln>
                  <a:noFill/>
                </a:ln>
                <a:solidFill>
                  <a:srgbClr val="000099"/>
                </a:solidFill>
                <a:effectLst/>
                <a:uLnTx/>
                <a:uFillTx/>
                <a:latin typeface="+mn-ea"/>
              </a:rPr>
              <a:t>x</a:t>
            </a:r>
            <a:r>
              <a:rPr kumimoji="1" lang="zh-CN" altLang="en-US" sz="2800" i="0" u="none" strike="noStrike" kern="0" cap="none" spc="0" normalizeH="0" baseline="0" noProof="0" dirty="0">
                <a:ln>
                  <a:noFill/>
                </a:ln>
                <a:solidFill>
                  <a:srgbClr val="000099"/>
                </a:solidFill>
                <a:effectLst/>
                <a:uLnTx/>
                <a:uFillTx/>
                <a:latin typeface="+mn-ea"/>
              </a:rPr>
              <a:t>的全部子节点都是不可扩展节点，否则子节点的代价是不知道的。那么如何计算</a:t>
            </a:r>
            <a:r>
              <a:rPr kumimoji="1" lang="en-US" altLang="zh-CN" sz="2800" i="0" u="none" strike="noStrike" kern="0" cap="none" spc="0" normalizeH="0" baseline="0" noProof="0" dirty="0">
                <a:ln>
                  <a:noFill/>
                </a:ln>
                <a:solidFill>
                  <a:srgbClr val="000099"/>
                </a:solidFill>
                <a:effectLst/>
                <a:uLnTx/>
                <a:uFillTx/>
                <a:latin typeface="+mn-ea"/>
              </a:rPr>
              <a:t>x</a:t>
            </a:r>
            <a:r>
              <a:rPr kumimoji="1" lang="zh-CN" altLang="en-US" sz="2800" i="0" u="none" strike="noStrike" kern="0" cap="none" spc="0" normalizeH="0" baseline="0" noProof="0" dirty="0">
                <a:ln>
                  <a:noFill/>
                </a:ln>
                <a:solidFill>
                  <a:srgbClr val="000099"/>
                </a:solidFill>
                <a:effectLst/>
                <a:uLnTx/>
                <a:uFillTx/>
                <a:latin typeface="+mn-ea"/>
              </a:rPr>
              <a:t>的代价值</a:t>
            </a:r>
            <a:r>
              <a:rPr kumimoji="1" lang="en-US" altLang="zh-CN" sz="2800" i="0" u="none" strike="noStrike" kern="0" cap="none" spc="0" normalizeH="0" baseline="0" noProof="0" dirty="0">
                <a:ln>
                  <a:noFill/>
                </a:ln>
                <a:solidFill>
                  <a:srgbClr val="000099"/>
                </a:solidFill>
                <a:effectLst/>
                <a:uLnTx/>
                <a:uFillTx/>
                <a:latin typeface="+mn-ea"/>
              </a:rPr>
              <a:t>h(x)</a:t>
            </a:r>
            <a:r>
              <a:rPr kumimoji="1" lang="zh-CN" altLang="en-US" sz="2800" i="0" u="none" strike="noStrike" kern="0" cap="none" spc="0" normalizeH="0" baseline="0" noProof="0" dirty="0">
                <a:ln>
                  <a:noFill/>
                </a:ln>
                <a:solidFill>
                  <a:srgbClr val="000099"/>
                </a:solidFill>
                <a:effectLst/>
                <a:uLnTx/>
                <a:uFillTx/>
                <a:latin typeface="+mn-ea"/>
              </a:rPr>
              <a:t>呢？</a:t>
            </a:r>
            <a:endParaRPr kumimoji="1" lang="en-US" altLang="zh-CN" sz="2800" i="0" u="none" strike="noStrike" kern="0" cap="none" spc="0" normalizeH="0" baseline="0" noProof="0" dirty="0">
              <a:ln>
                <a:noFill/>
              </a:ln>
              <a:solidFill>
                <a:srgbClr val="000099"/>
              </a:solidFill>
              <a:effectLst/>
              <a:uLnTx/>
              <a:uFillTx/>
              <a:latin typeface="+mn-ea"/>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zh-CN" altLang="en-US" sz="2800" i="0" u="none" strike="noStrike" kern="0" cap="none" spc="0" normalizeH="0" baseline="0" noProof="0" dirty="0">
              <a:ln>
                <a:noFill/>
              </a:ln>
              <a:solidFill>
                <a:srgbClr val="000099"/>
              </a:solidFill>
              <a:effectLst/>
              <a:uLnTx/>
              <a:uFillTx/>
              <a:latin typeface="+mn-ea"/>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i="0" u="none" strike="noStrike" kern="0" cap="none" spc="0" normalizeH="0" baseline="0" noProof="0" dirty="0">
                <a:ln>
                  <a:noFill/>
                </a:ln>
                <a:solidFill>
                  <a:srgbClr val="000099"/>
                </a:solidFill>
                <a:effectLst/>
                <a:uLnTx/>
                <a:uFillTx/>
                <a:latin typeface="+mn-ea"/>
              </a:rPr>
              <a:t>解决的办法是根据问题本身提供的启发式信息定义一个启发函数，由此函数估算出子节点</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zh-CN" altLang="en-US" sz="2800" i="0" u="none" strike="noStrike" kern="0" cap="none" spc="0" normalizeH="0" baseline="0" noProof="0" dirty="0">
                <a:ln>
                  <a:noFill/>
                </a:ln>
                <a:solidFill>
                  <a:srgbClr val="000099"/>
                </a:solidFill>
                <a:effectLst/>
                <a:uLnTx/>
                <a:uFillTx/>
                <a:latin typeface="+mn-ea"/>
              </a:rPr>
              <a:t>的代价</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，然后再按和代价或者最大代价计算出节点</a:t>
            </a:r>
            <a:r>
              <a:rPr kumimoji="1" lang="en-US" altLang="zh-CN" sz="2800" i="0" u="none" strike="noStrike" kern="0" cap="none" spc="0" normalizeH="0" baseline="0" noProof="0" dirty="0">
                <a:ln>
                  <a:noFill/>
                </a:ln>
                <a:solidFill>
                  <a:srgbClr val="000099"/>
                </a:solidFill>
                <a:effectLst/>
                <a:uLnTx/>
                <a:uFillTx/>
                <a:latin typeface="+mn-ea"/>
              </a:rPr>
              <a:t>x</a:t>
            </a:r>
            <a:r>
              <a:rPr kumimoji="1" lang="zh-CN" altLang="en-US" sz="2800" i="0" u="none" strike="noStrike" kern="0" cap="none" spc="0" normalizeH="0" baseline="0" noProof="0" dirty="0">
                <a:ln>
                  <a:noFill/>
                </a:ln>
                <a:solidFill>
                  <a:srgbClr val="000099"/>
                </a:solidFill>
                <a:effectLst/>
                <a:uLnTx/>
                <a:uFillTx/>
                <a:latin typeface="+mn-ea"/>
              </a:rPr>
              <a:t>的代价值</a:t>
            </a:r>
            <a:r>
              <a:rPr kumimoji="1" lang="en-US" altLang="zh-CN" sz="2800" i="0" u="none" strike="noStrike" kern="0" cap="none" spc="0" normalizeH="0" baseline="0" noProof="0" dirty="0">
                <a:ln>
                  <a:noFill/>
                </a:ln>
                <a:solidFill>
                  <a:srgbClr val="000099"/>
                </a:solidFill>
                <a:effectLst/>
                <a:uLnTx/>
                <a:uFillTx/>
                <a:latin typeface="+mn-ea"/>
              </a:rPr>
              <a:t>h(x)</a:t>
            </a:r>
            <a:r>
              <a:rPr kumimoji="1" lang="zh-CN" altLang="en-US" sz="2800" i="0" u="none" strike="noStrike" kern="0" cap="none" spc="0" normalizeH="0" baseline="0" noProof="0" dirty="0">
                <a:ln>
                  <a:noFill/>
                </a:ln>
                <a:solidFill>
                  <a:srgbClr val="000099"/>
                </a:solidFill>
                <a:effectLst/>
                <a:uLnTx/>
                <a:uFillTx/>
                <a:latin typeface="+mn-ea"/>
              </a:rPr>
              <a:t>。有了</a:t>
            </a:r>
            <a:r>
              <a:rPr kumimoji="1" lang="en-US" altLang="zh-CN" sz="2800" i="0" u="none" strike="noStrike" kern="0" cap="none" spc="0" normalizeH="0" baseline="0" noProof="0" dirty="0">
                <a:ln>
                  <a:noFill/>
                </a:ln>
                <a:solidFill>
                  <a:srgbClr val="000099"/>
                </a:solidFill>
                <a:effectLst/>
                <a:uLnTx/>
                <a:uFillTx/>
                <a:latin typeface="+mn-ea"/>
              </a:rPr>
              <a:t>h(x)</a:t>
            </a:r>
            <a:r>
              <a:rPr kumimoji="1" lang="zh-CN" altLang="en-US" sz="2800" i="0" u="none" strike="noStrike" kern="0" cap="none" spc="0" normalizeH="0" baseline="0" noProof="0" dirty="0">
                <a:ln>
                  <a:noFill/>
                </a:ln>
                <a:solidFill>
                  <a:srgbClr val="000099"/>
                </a:solidFill>
                <a:effectLst/>
                <a:uLnTx/>
                <a:uFillTx/>
                <a:latin typeface="+mn-ea"/>
              </a:rPr>
              <a:t>，节点</a:t>
            </a:r>
            <a:r>
              <a:rPr kumimoji="1" lang="en-US" altLang="zh-CN" sz="2800" i="0" u="none" strike="noStrike" kern="0" cap="none" spc="0" normalizeH="0" baseline="0" noProof="0" dirty="0">
                <a:ln>
                  <a:noFill/>
                </a:ln>
                <a:solidFill>
                  <a:srgbClr val="000099"/>
                </a:solidFill>
                <a:effectLst/>
                <a:uLnTx/>
                <a:uFillTx/>
                <a:latin typeface="+mn-ea"/>
              </a:rPr>
              <a:t>x</a:t>
            </a:r>
            <a:r>
              <a:rPr kumimoji="1" lang="zh-CN" altLang="en-US" sz="2800" i="0" u="none" strike="noStrike" kern="0" cap="none" spc="0" normalizeH="0" baseline="0" noProof="0" dirty="0">
                <a:ln>
                  <a:noFill/>
                </a:ln>
                <a:solidFill>
                  <a:srgbClr val="000099"/>
                </a:solidFill>
                <a:effectLst/>
                <a:uLnTx/>
                <a:uFillTx/>
                <a:latin typeface="+mn-ea"/>
              </a:rPr>
              <a:t>的父节点、祖父节点以及直到初始节点</a:t>
            </a:r>
            <a:r>
              <a:rPr kumimoji="1" lang="en-US" altLang="zh-CN" sz="2800" i="0" u="none" strike="noStrike" kern="0" cap="none" spc="0" normalizeH="0" baseline="0" noProof="0" dirty="0">
                <a:ln>
                  <a:noFill/>
                </a:ln>
                <a:solidFill>
                  <a:srgbClr val="000099"/>
                </a:solidFill>
                <a:effectLst/>
                <a:uLnTx/>
                <a:uFillTx/>
                <a:latin typeface="+mn-ea"/>
              </a:rPr>
              <a:t>S</a:t>
            </a:r>
            <a:r>
              <a:rPr kumimoji="1" lang="en-US" altLang="zh-CN" sz="2800" i="0" u="none" strike="noStrike" kern="0" cap="none" spc="0" normalizeH="0" baseline="-25000" noProof="0" dirty="0">
                <a:ln>
                  <a:noFill/>
                </a:ln>
                <a:solidFill>
                  <a:srgbClr val="000099"/>
                </a:solidFill>
                <a:effectLst/>
                <a:uLnTx/>
                <a:uFillTx/>
                <a:latin typeface="+mn-ea"/>
              </a:rPr>
              <a:t>0</a:t>
            </a:r>
            <a:r>
              <a:rPr kumimoji="1" lang="zh-CN" altLang="en-US" sz="2800" i="0" u="none" strike="noStrike" kern="0" cap="none" spc="0" normalizeH="0" baseline="0" noProof="0" dirty="0">
                <a:ln>
                  <a:noFill/>
                </a:ln>
                <a:solidFill>
                  <a:srgbClr val="000099"/>
                </a:solidFill>
                <a:effectLst/>
                <a:uLnTx/>
                <a:uFillTx/>
                <a:latin typeface="+mn-ea"/>
              </a:rPr>
              <a:t>的各先辈节点的代价</a:t>
            </a:r>
            <a:r>
              <a:rPr kumimoji="1" lang="en-US" altLang="zh-CN" sz="2800" i="0" u="none" strike="noStrike" kern="0" cap="none" spc="0" normalizeH="0" baseline="0" noProof="0" dirty="0">
                <a:ln>
                  <a:noFill/>
                </a:ln>
                <a:solidFill>
                  <a:srgbClr val="000099"/>
                </a:solidFill>
                <a:effectLst/>
                <a:uLnTx/>
                <a:uFillTx/>
                <a:latin typeface="+mn-ea"/>
              </a:rPr>
              <a:t>h</a:t>
            </a:r>
            <a:r>
              <a:rPr kumimoji="1" lang="zh-CN" altLang="en-US" sz="2800" i="0" u="none" strike="noStrike" kern="0" cap="none" spc="0" normalizeH="0" baseline="0" noProof="0" dirty="0">
                <a:ln>
                  <a:noFill/>
                </a:ln>
                <a:solidFill>
                  <a:srgbClr val="000099"/>
                </a:solidFill>
                <a:effectLst/>
                <a:uLnTx/>
                <a:uFillTx/>
                <a:latin typeface="+mn-ea"/>
              </a:rPr>
              <a:t>都可自下而上的逐层推算出来。</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en-US" altLang="zh-CN" sz="3600" i="0" u="none" strike="noStrike" kern="0" cap="none" spc="0" normalizeH="0" baseline="0" noProof="0" dirty="0">
              <a:ln>
                <a:noFill/>
              </a:ln>
              <a:solidFill>
                <a:srgbClr val="000099"/>
              </a:solidFill>
              <a:effectLst/>
              <a:uLnTx/>
              <a:uFillTx/>
              <a:latin typeface="+mn-ea"/>
            </a:endParaRPr>
          </a:p>
        </p:txBody>
      </p:sp>
      <p:sp>
        <p:nvSpPr>
          <p:cNvPr id="7"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dirty="0">
                <a:solidFill>
                  <a:srgbClr val="000099"/>
                </a:solidFill>
                <a:latin typeface="黑体" pitchFamily="2" charset="-122"/>
                <a:ea typeface="黑体" pitchFamily="2" charset="-122"/>
              </a:rPr>
              <a:t>4.6.4  </a:t>
            </a:r>
            <a:r>
              <a:rPr lang="zh-CN" altLang="en-US" sz="2800" dirty="0">
                <a:solidFill>
                  <a:srgbClr val="000099"/>
                </a:solidFill>
                <a:latin typeface="黑体" pitchFamily="2" charset="-122"/>
                <a:ea typeface="黑体" pitchFamily="2" charset="-122"/>
              </a:rPr>
              <a:t>与或树的启发式搜索</a:t>
            </a:r>
          </a:p>
        </p:txBody>
      </p:sp>
    </p:spTree>
    <p:extLst>
      <p:ext uri="{BB962C8B-B14F-4D97-AF65-F5344CB8AC3E}">
        <p14:creationId xmlns:p14="http://schemas.microsoft.com/office/powerpoint/2010/main" val="42205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zh-CN" altLang="en-US" sz="2800" dirty="0" smtClean="0">
                <a:solidFill>
                  <a:srgbClr val="FF3300"/>
                </a:solidFill>
                <a:latin typeface="华文新魏" pitchFamily="2" charset="-122"/>
                <a:ea typeface="华文新魏" pitchFamily="2" charset="-122"/>
              </a:rPr>
              <a:t>修</a:t>
            </a:r>
            <a:r>
              <a:rPr lang="zh-CN" altLang="en-US" sz="2800" dirty="0">
                <a:solidFill>
                  <a:srgbClr val="FF3300"/>
                </a:solidFill>
                <a:latin typeface="华文新魏" pitchFamily="2" charset="-122"/>
                <a:ea typeface="华文新魏" pitchFamily="2" charset="-122"/>
              </a:rPr>
              <a:t>道士和野人问题</a:t>
            </a:r>
            <a:endParaRPr lang="zh-CN" altLang="en-US" sz="2800" dirty="0">
              <a:solidFill>
                <a:srgbClr val="2929A5"/>
              </a:solidFill>
              <a:latin typeface="华文新魏" pitchFamily="2" charset="-122"/>
              <a:ea typeface="华文新魏" pitchFamily="2" charset="-122"/>
            </a:endParaRPr>
          </a:p>
        </p:txBody>
      </p:sp>
      <p:sp>
        <p:nvSpPr>
          <p:cNvPr id="12" name="矩形 11"/>
          <p:cNvSpPr/>
          <p:nvPr/>
        </p:nvSpPr>
        <p:spPr>
          <a:xfrm>
            <a:off x="912285" y="2309813"/>
            <a:ext cx="10223500" cy="646331"/>
          </a:xfrm>
          <a:prstGeom prst="rect">
            <a:avLst/>
          </a:prstGeom>
        </p:spPr>
        <p:txBody>
          <a:bodyPr>
            <a:spAutoFit/>
          </a:bodyPr>
          <a:lstStyle/>
          <a:p>
            <a:pPr>
              <a:defRPr/>
            </a:pPr>
            <a:r>
              <a:rPr lang="zh-CN" altLang="en-US" kern="0" dirty="0">
                <a:solidFill>
                  <a:srgbClr val="000000"/>
                </a:solidFill>
                <a:latin typeface="宋体" pitchFamily="2" charset="-122"/>
                <a:ea typeface="宋体"/>
              </a:rPr>
              <a:t>在河的左岸有三个修道士、三个野人和一条船，修道士们想用这条船将所有的人都运过河去，但受到以下条件的限制：</a:t>
            </a:r>
            <a:endParaRPr lang="zh-CN" altLang="en-US" dirty="0">
              <a:latin typeface="Arial" charset="0"/>
            </a:endParaRPr>
          </a:p>
        </p:txBody>
      </p:sp>
      <p:sp>
        <p:nvSpPr>
          <p:cNvPr id="13" name="矩形 12"/>
          <p:cNvSpPr/>
          <p:nvPr/>
        </p:nvSpPr>
        <p:spPr>
          <a:xfrm>
            <a:off x="912285" y="3614738"/>
            <a:ext cx="10485967" cy="369332"/>
          </a:xfrm>
          <a:prstGeom prst="rect">
            <a:avLst/>
          </a:prstGeom>
        </p:spPr>
        <p:txBody>
          <a:bodyPr>
            <a:spAutoFit/>
          </a:bodyPr>
          <a:lstStyle/>
          <a:p>
            <a:pPr>
              <a:defRPr/>
            </a:pPr>
            <a:r>
              <a:rPr lang="en-US" altLang="zh-CN" kern="0" dirty="0">
                <a:solidFill>
                  <a:srgbClr val="000000"/>
                </a:solidFill>
                <a:latin typeface="宋体" pitchFamily="2" charset="-122"/>
                <a:ea typeface="宋体"/>
              </a:rPr>
              <a:t>1</a:t>
            </a:r>
            <a:r>
              <a:rPr lang="zh-CN" altLang="en-US" kern="0" dirty="0">
                <a:solidFill>
                  <a:srgbClr val="000000"/>
                </a:solidFill>
                <a:latin typeface="宋体" pitchFamily="2" charset="-122"/>
                <a:ea typeface="宋体"/>
              </a:rPr>
              <a:t>）修道士和野人都会划船，但船一次</a:t>
            </a:r>
            <a:r>
              <a:rPr lang="zh-CN" altLang="en-US" kern="0" dirty="0">
                <a:solidFill>
                  <a:srgbClr val="3333CC"/>
                </a:solidFill>
                <a:latin typeface="宋体" pitchFamily="2" charset="-122"/>
                <a:ea typeface="宋体"/>
              </a:rPr>
              <a:t>最多</a:t>
            </a:r>
            <a:r>
              <a:rPr lang="zh-CN" altLang="en-US" kern="0" dirty="0">
                <a:solidFill>
                  <a:srgbClr val="000000"/>
                </a:solidFill>
                <a:latin typeface="宋体" pitchFamily="2" charset="-122"/>
                <a:ea typeface="宋体"/>
              </a:rPr>
              <a:t>只能</a:t>
            </a:r>
            <a:r>
              <a:rPr lang="zh-CN" altLang="en-US" kern="0" dirty="0">
                <a:solidFill>
                  <a:srgbClr val="3333CC"/>
                </a:solidFill>
                <a:latin typeface="宋体" pitchFamily="2" charset="-122"/>
                <a:ea typeface="宋体"/>
              </a:rPr>
              <a:t>运两个人</a:t>
            </a:r>
            <a:r>
              <a:rPr lang="zh-CN" altLang="en-US" kern="0" dirty="0">
                <a:solidFill>
                  <a:srgbClr val="000000"/>
                </a:solidFill>
                <a:latin typeface="宋体" pitchFamily="2" charset="-122"/>
                <a:ea typeface="宋体"/>
              </a:rPr>
              <a:t>；</a:t>
            </a:r>
            <a:endParaRPr lang="zh-CN" altLang="en-US" dirty="0">
              <a:latin typeface="Arial" charset="0"/>
            </a:endParaRPr>
          </a:p>
        </p:txBody>
      </p:sp>
      <p:sp>
        <p:nvSpPr>
          <p:cNvPr id="14" name="矩形 13"/>
          <p:cNvSpPr/>
          <p:nvPr/>
        </p:nvSpPr>
        <p:spPr>
          <a:xfrm>
            <a:off x="960967" y="4325938"/>
            <a:ext cx="10437284" cy="369332"/>
          </a:xfrm>
          <a:prstGeom prst="rect">
            <a:avLst/>
          </a:prstGeom>
        </p:spPr>
        <p:txBody>
          <a:bodyPr>
            <a:spAutoFit/>
          </a:bodyPr>
          <a:lstStyle/>
          <a:p>
            <a:pPr>
              <a:defRPr/>
            </a:pPr>
            <a:r>
              <a:rPr lang="en-US" altLang="zh-CN" kern="0" dirty="0">
                <a:solidFill>
                  <a:srgbClr val="000000"/>
                </a:solidFill>
                <a:latin typeface="宋体" pitchFamily="2" charset="-122"/>
                <a:ea typeface="宋体"/>
              </a:rPr>
              <a:t>2</a:t>
            </a:r>
            <a:r>
              <a:rPr lang="zh-CN" altLang="en-US" kern="0" dirty="0">
                <a:solidFill>
                  <a:srgbClr val="000000"/>
                </a:solidFill>
                <a:latin typeface="宋体" pitchFamily="2" charset="-122"/>
                <a:ea typeface="宋体"/>
              </a:rPr>
              <a:t>）在任何岸边</a:t>
            </a:r>
            <a:r>
              <a:rPr lang="zh-CN" altLang="en-US" kern="0" dirty="0">
                <a:solidFill>
                  <a:srgbClr val="3333CC"/>
                </a:solidFill>
                <a:latin typeface="宋体" pitchFamily="2" charset="-122"/>
                <a:ea typeface="宋体"/>
              </a:rPr>
              <a:t>野人数目</a:t>
            </a:r>
            <a:r>
              <a:rPr lang="zh-CN" altLang="en-US" kern="0" dirty="0">
                <a:solidFill>
                  <a:srgbClr val="000000"/>
                </a:solidFill>
                <a:latin typeface="宋体" pitchFamily="2" charset="-122"/>
                <a:ea typeface="宋体"/>
              </a:rPr>
              <a:t>都</a:t>
            </a:r>
            <a:r>
              <a:rPr lang="zh-CN" altLang="en-US" kern="0" dirty="0">
                <a:solidFill>
                  <a:srgbClr val="3333CC"/>
                </a:solidFill>
                <a:latin typeface="宋体" pitchFamily="2" charset="-122"/>
                <a:ea typeface="宋体"/>
              </a:rPr>
              <a:t>不得超过修道士</a:t>
            </a:r>
            <a:r>
              <a:rPr lang="zh-CN" altLang="en-US" kern="0" dirty="0">
                <a:solidFill>
                  <a:srgbClr val="000000"/>
                </a:solidFill>
                <a:latin typeface="宋体" pitchFamily="2" charset="-122"/>
                <a:ea typeface="宋体"/>
              </a:rPr>
              <a:t>，否则修道士就会被野人吃掉。</a:t>
            </a:r>
            <a:endParaRPr lang="zh-CN" altLang="en-US" dirty="0">
              <a:latin typeface="Arial" charset="0"/>
            </a:endParaRPr>
          </a:p>
        </p:txBody>
      </p:sp>
    </p:spTree>
    <p:extLst>
      <p:ext uri="{BB962C8B-B14F-4D97-AF65-F5344CB8AC3E}">
        <p14:creationId xmlns:p14="http://schemas.microsoft.com/office/powerpoint/2010/main" val="2190270607"/>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3"/>
          <p:cNvSpPr txBox="1">
            <a:spLocks noChangeArrowheads="1"/>
          </p:cNvSpPr>
          <p:nvPr/>
        </p:nvSpPr>
        <p:spPr bwMode="auto">
          <a:xfrm>
            <a:off x="685800" y="1981200"/>
            <a:ext cx="10350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i="0" u="none" strike="noStrike" kern="0" cap="none" spc="0" normalizeH="0" baseline="0" noProof="0" dirty="0">
                <a:ln>
                  <a:noFill/>
                </a:ln>
                <a:solidFill>
                  <a:srgbClr val="000099"/>
                </a:solidFill>
                <a:effectLst/>
                <a:uLnTx/>
                <a:uFillTx/>
                <a:latin typeface="+mn-ea"/>
              </a:rPr>
              <a:t>当节点</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zh-CN" altLang="en-US" sz="2800" i="0" u="none" strike="noStrike" kern="0" cap="none" spc="0" normalizeH="0" baseline="0" noProof="0" dirty="0">
                <a:ln>
                  <a:noFill/>
                </a:ln>
                <a:solidFill>
                  <a:srgbClr val="000099"/>
                </a:solidFill>
                <a:effectLst/>
                <a:uLnTx/>
                <a:uFillTx/>
                <a:latin typeface="+mn-ea"/>
              </a:rPr>
              <a:t>被扩展后，也是先用启发函数估算出其子节点的代价，然后再算出</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。此时算出的</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可能与原先估算出的</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不相同，这时应该用后算出的</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取代原先估算出的</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，并且按此</a:t>
            </a:r>
            <a:r>
              <a:rPr kumimoji="1" lang="en-US" altLang="zh-CN" sz="2800" i="0" u="none" strike="noStrike" kern="0" cap="none" spc="0" normalizeH="0" baseline="0" noProof="0" dirty="0">
                <a:ln>
                  <a:noFill/>
                </a:ln>
                <a:solidFill>
                  <a:srgbClr val="000099"/>
                </a:solidFill>
                <a:effectLst/>
                <a:uLnTx/>
                <a:uFillTx/>
                <a:latin typeface="+mn-ea"/>
              </a:rPr>
              <a:t>h(</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en-US" altLang="zh-CN" sz="2800" i="0" u="none" strike="noStrike" kern="0" cap="none" spc="0" normalizeH="0" baseline="0" noProof="0" dirty="0">
                <a:ln>
                  <a:noFill/>
                </a:ln>
                <a:solidFill>
                  <a:srgbClr val="000099"/>
                </a:solidFill>
                <a:effectLst/>
                <a:uLnTx/>
                <a:uFillTx/>
                <a:latin typeface="+mn-ea"/>
              </a:rPr>
              <a:t>)</a:t>
            </a:r>
            <a:r>
              <a:rPr kumimoji="1" lang="zh-CN" altLang="en-US" sz="2800" i="0" u="none" strike="noStrike" kern="0" cap="none" spc="0" normalizeH="0" baseline="0" noProof="0" dirty="0">
                <a:ln>
                  <a:noFill/>
                </a:ln>
                <a:solidFill>
                  <a:srgbClr val="000099"/>
                </a:solidFill>
                <a:effectLst/>
                <a:uLnTx/>
                <a:uFillTx/>
                <a:latin typeface="+mn-ea"/>
              </a:rPr>
              <a:t>自下而上地重新计算各先辈节点的</a:t>
            </a:r>
            <a:r>
              <a:rPr kumimoji="1" lang="en-US" altLang="zh-CN" sz="2800" i="0" u="none" strike="noStrike" kern="0" cap="none" spc="0" normalizeH="0" baseline="0" noProof="0" dirty="0">
                <a:ln>
                  <a:noFill/>
                </a:ln>
                <a:solidFill>
                  <a:srgbClr val="000099"/>
                </a:solidFill>
                <a:effectLst/>
                <a:uLnTx/>
                <a:uFillTx/>
                <a:latin typeface="+mn-ea"/>
              </a:rPr>
              <a:t>h</a:t>
            </a:r>
            <a:r>
              <a:rPr kumimoji="1" lang="zh-CN" altLang="en-US" sz="2800" i="0" u="none" strike="noStrike" kern="0" cap="none" spc="0" normalizeH="0" baseline="0" noProof="0" dirty="0">
                <a:ln>
                  <a:noFill/>
                </a:ln>
                <a:solidFill>
                  <a:srgbClr val="000099"/>
                </a:solidFill>
                <a:effectLst/>
                <a:uLnTx/>
                <a:uFillTx/>
                <a:latin typeface="+mn-ea"/>
              </a:rPr>
              <a:t>值。当节点</a:t>
            </a:r>
            <a:r>
              <a:rPr kumimoji="1" lang="en-US" altLang="zh-CN" sz="2800" i="0" u="none" strike="noStrike" kern="0" cap="none" spc="0" normalizeH="0" baseline="0" noProof="0" dirty="0" err="1">
                <a:ln>
                  <a:noFill/>
                </a:ln>
                <a:solidFill>
                  <a:srgbClr val="000099"/>
                </a:solidFill>
                <a:effectLst/>
                <a:uLnTx/>
                <a:uFillTx/>
                <a:latin typeface="+mn-ea"/>
              </a:rPr>
              <a:t>y</a:t>
            </a:r>
            <a:r>
              <a:rPr kumimoji="1" lang="en-US" altLang="zh-CN" sz="2800" i="0" u="none" strike="noStrike" kern="0" cap="none" spc="0" normalizeH="0" baseline="-25000" noProof="0" dirty="0" err="1">
                <a:ln>
                  <a:noFill/>
                </a:ln>
                <a:solidFill>
                  <a:srgbClr val="000099"/>
                </a:solidFill>
                <a:effectLst/>
                <a:uLnTx/>
                <a:uFillTx/>
                <a:latin typeface="+mn-ea"/>
              </a:rPr>
              <a:t>i</a:t>
            </a:r>
            <a:r>
              <a:rPr kumimoji="1" lang="zh-CN" altLang="en-US" sz="2800" i="0" u="none" strike="noStrike" kern="0" cap="none" spc="0" normalizeH="0" baseline="0" noProof="0" dirty="0">
                <a:ln>
                  <a:noFill/>
                </a:ln>
                <a:solidFill>
                  <a:srgbClr val="000099"/>
                </a:solidFill>
                <a:effectLst/>
                <a:uLnTx/>
                <a:uFillTx/>
                <a:latin typeface="+mn-ea"/>
              </a:rPr>
              <a:t>的子节点又被扩展时，上述过程又要重新进行一遍。总之，每当有一代新的节点生成时，都要自下而上地重新计算其先辈节点的代价，这是一个自上而下地生成节点，又自下而上地计算代价</a:t>
            </a:r>
            <a:r>
              <a:rPr kumimoji="1" lang="en-US" altLang="zh-CN" sz="2800" i="0" u="none" strike="noStrike" kern="0" cap="none" spc="0" normalizeH="0" baseline="0" noProof="0" dirty="0">
                <a:ln>
                  <a:noFill/>
                </a:ln>
                <a:solidFill>
                  <a:srgbClr val="000099"/>
                </a:solidFill>
                <a:effectLst/>
                <a:uLnTx/>
                <a:uFillTx/>
                <a:latin typeface="+mn-ea"/>
              </a:rPr>
              <a:t>h</a:t>
            </a:r>
            <a:r>
              <a:rPr kumimoji="1" lang="zh-CN" altLang="en-US" sz="2800" i="0" u="none" strike="noStrike" kern="0" cap="none" spc="0" normalizeH="0" baseline="0" noProof="0" dirty="0">
                <a:ln>
                  <a:noFill/>
                </a:ln>
                <a:solidFill>
                  <a:srgbClr val="000099"/>
                </a:solidFill>
                <a:effectLst/>
                <a:uLnTx/>
                <a:uFillTx/>
                <a:latin typeface="+mn-ea"/>
              </a:rPr>
              <a:t>的反复进行的过</a:t>
            </a:r>
            <a:r>
              <a:rPr lang="zh-CN" altLang="en-US" sz="2800" kern="0" dirty="0">
                <a:solidFill>
                  <a:srgbClr val="000099"/>
                </a:solidFill>
                <a:latin typeface="+mn-ea"/>
              </a:rPr>
              <a:t>程。</a:t>
            </a:r>
          </a:p>
        </p:txBody>
      </p:sp>
      <p:sp>
        <p:nvSpPr>
          <p:cNvPr id="6"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a:solidFill>
                  <a:srgbClr val="000099"/>
                </a:solidFill>
                <a:latin typeface="黑体" pitchFamily="2" charset="-122"/>
                <a:ea typeface="黑体" pitchFamily="2" charset="-122"/>
              </a:rPr>
              <a:t>4.6.4  </a:t>
            </a:r>
            <a:r>
              <a:rPr lang="zh-CN" altLang="en-US" sz="2800">
                <a:solidFill>
                  <a:srgbClr val="000099"/>
                </a:solidFill>
                <a:latin typeface="黑体" pitchFamily="2" charset="-122"/>
                <a:ea typeface="黑体" pitchFamily="2" charset="-122"/>
              </a:rPr>
              <a:t>与或树的启发式搜索</a:t>
            </a:r>
            <a:endParaRPr lang="zh-CN" altLang="en-US" sz="2800" dirty="0">
              <a:solidFill>
                <a:srgbClr val="000099"/>
              </a:solidFill>
              <a:latin typeface="黑体" pitchFamily="2" charset="-122"/>
              <a:ea typeface="黑体" pitchFamily="2" charset="-122"/>
            </a:endParaRPr>
          </a:p>
        </p:txBody>
      </p:sp>
    </p:spTree>
    <p:extLst>
      <p:ext uri="{BB962C8B-B14F-4D97-AF65-F5344CB8AC3E}">
        <p14:creationId xmlns:p14="http://schemas.microsoft.com/office/powerpoint/2010/main" val="90404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6300" y="847854"/>
            <a:ext cx="9309100" cy="5878532"/>
          </a:xfrm>
          <a:prstGeom prst="rect">
            <a:avLst/>
          </a:prstGeom>
        </p:spPr>
        <p:txBody>
          <a:bodyPr wrap="square">
            <a:spAutoFit/>
          </a:bodyPr>
          <a:lstStyle/>
          <a:p>
            <a:pPr marR="46850">
              <a:spcAft>
                <a:spcPts val="1200"/>
              </a:spcAft>
            </a:pPr>
            <a:r>
              <a:rPr lang="en-US" altLang="zh-CN" sz="2800" dirty="0">
                <a:solidFill>
                  <a:srgbClr val="000099"/>
                </a:solidFill>
                <a:latin typeface="等线" panose="02010600030101010101" pitchFamily="2" charset="-122"/>
                <a:ea typeface="等线" panose="02010600030101010101" pitchFamily="2" charset="-122"/>
              </a:rPr>
              <a:t>(1) </a:t>
            </a:r>
            <a:r>
              <a:rPr lang="zh-CN" altLang="en-US" sz="2800" dirty="0">
                <a:solidFill>
                  <a:srgbClr val="000099"/>
                </a:solidFill>
                <a:latin typeface="等线" panose="02010600030101010101" pitchFamily="2" charset="-122"/>
                <a:ea typeface="等线" panose="02010600030101010101" pitchFamily="2" charset="-122"/>
              </a:rPr>
              <a:t>把初始节点</a:t>
            </a:r>
            <a:r>
              <a:rPr lang="en-US" altLang="zh-CN" sz="2800" dirty="0">
                <a:solidFill>
                  <a:srgbClr val="000099"/>
                </a:solidFill>
                <a:latin typeface="等线" panose="02010600030101010101" pitchFamily="2" charset="-122"/>
                <a:ea typeface="等线" panose="02010600030101010101" pitchFamily="2" charset="-122"/>
              </a:rPr>
              <a:t>S</a:t>
            </a:r>
            <a:r>
              <a:rPr lang="en-US" altLang="zh-CN" dirty="0">
                <a:solidFill>
                  <a:srgbClr val="000099"/>
                </a:solidFill>
                <a:latin typeface="等线" panose="02010600030101010101" pitchFamily="2" charset="-122"/>
                <a:ea typeface="等线" panose="02010600030101010101" pitchFamily="2" charset="-122"/>
              </a:rPr>
              <a:t>0</a:t>
            </a:r>
            <a:r>
              <a:rPr lang="zh-CN" altLang="en-US" sz="2800" dirty="0">
                <a:solidFill>
                  <a:srgbClr val="000099"/>
                </a:solidFill>
                <a:latin typeface="等线" panose="02010600030101010101" pitchFamily="2" charset="-122"/>
                <a:ea typeface="等线" panose="02010600030101010101" pitchFamily="2" charset="-122"/>
              </a:rPr>
              <a:t>放入</a:t>
            </a:r>
            <a:r>
              <a:rPr lang="en-US" altLang="zh-CN" sz="2800" dirty="0">
                <a:solidFill>
                  <a:srgbClr val="000099"/>
                </a:solidFill>
                <a:latin typeface="等线" panose="02010600030101010101" pitchFamily="2" charset="-122"/>
                <a:ea typeface="等线" panose="02010600030101010101" pitchFamily="2" charset="-122"/>
              </a:rPr>
              <a:t>Open</a:t>
            </a:r>
            <a:r>
              <a:rPr lang="zh-CN" altLang="en-US" sz="2800" dirty="0">
                <a:solidFill>
                  <a:srgbClr val="000099"/>
                </a:solidFill>
                <a:latin typeface="等线" panose="02010600030101010101" pitchFamily="2" charset="-122"/>
                <a:ea typeface="等线" panose="02010600030101010101" pitchFamily="2" charset="-122"/>
              </a:rPr>
              <a:t>表中，计算</a:t>
            </a:r>
            <a:r>
              <a:rPr lang="en-US" altLang="zh-CN" sz="2800" dirty="0">
                <a:solidFill>
                  <a:srgbClr val="000099"/>
                </a:solidFill>
                <a:latin typeface="等线" panose="02010600030101010101" pitchFamily="2" charset="-122"/>
                <a:ea typeface="等线" panose="02010600030101010101" pitchFamily="2" charset="-122"/>
              </a:rPr>
              <a:t>h(S</a:t>
            </a:r>
            <a:r>
              <a:rPr lang="en-US" altLang="zh-CN" dirty="0">
                <a:solidFill>
                  <a:srgbClr val="000099"/>
                </a:solidFill>
                <a:latin typeface="等线" panose="02010600030101010101" pitchFamily="2" charset="-122"/>
                <a:ea typeface="等线" panose="02010600030101010101" pitchFamily="2" charset="-122"/>
              </a:rPr>
              <a:t>0 </a:t>
            </a:r>
            <a:r>
              <a:rPr lang="en-US" altLang="zh-CN" sz="2800" dirty="0">
                <a:solidFill>
                  <a:srgbClr val="000099"/>
                </a:solidFill>
                <a:latin typeface="等线" panose="02010600030101010101" pitchFamily="2" charset="-122"/>
                <a:ea typeface="等线" panose="02010600030101010101" pitchFamily="2" charset="-122"/>
              </a:rPr>
              <a:t>)</a:t>
            </a:r>
            <a:r>
              <a:rPr lang="zh-CN" altLang="en-US" sz="2800" dirty="0">
                <a:solidFill>
                  <a:srgbClr val="000099"/>
                </a:solidFill>
                <a:latin typeface="等线" panose="02010600030101010101" pitchFamily="2" charset="-122"/>
                <a:ea typeface="等线" panose="02010600030101010101" pitchFamily="2" charset="-122"/>
              </a:rPr>
              <a:t>；</a:t>
            </a:r>
          </a:p>
          <a:p>
            <a:pPr marR="98470">
              <a:spcAft>
                <a:spcPts val="1200"/>
              </a:spcAft>
            </a:pPr>
            <a:r>
              <a:rPr lang="en-US" altLang="zh-CN" sz="2800" dirty="0">
                <a:solidFill>
                  <a:srgbClr val="000099"/>
                </a:solidFill>
                <a:latin typeface="等线" panose="02010600030101010101" pitchFamily="2" charset="-122"/>
                <a:ea typeface="等线" panose="02010600030101010101" pitchFamily="2" charset="-122"/>
              </a:rPr>
              <a:t>(2) </a:t>
            </a:r>
            <a:r>
              <a:rPr lang="zh-CN" altLang="en-US" sz="2800" dirty="0">
                <a:solidFill>
                  <a:srgbClr val="000099"/>
                </a:solidFill>
                <a:latin typeface="等线" panose="02010600030101010101" pitchFamily="2" charset="-122"/>
                <a:ea typeface="等线" panose="02010600030101010101" pitchFamily="2" charset="-122"/>
              </a:rPr>
              <a:t>计算希望树</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a:t>
            </a:r>
          </a:p>
          <a:p>
            <a:pPr marR="9120">
              <a:spcAft>
                <a:spcPts val="1200"/>
              </a:spcAft>
            </a:pPr>
            <a:r>
              <a:rPr lang="en-US" altLang="zh-CN" sz="2800" dirty="0">
                <a:solidFill>
                  <a:srgbClr val="000099"/>
                </a:solidFill>
                <a:latin typeface="等线" panose="02010600030101010101" pitchFamily="2" charset="-122"/>
                <a:ea typeface="等线" panose="02010600030101010101" pitchFamily="2" charset="-122"/>
              </a:rPr>
              <a:t>(3) </a:t>
            </a:r>
            <a:r>
              <a:rPr lang="zh-CN" altLang="en-US" sz="2800" dirty="0">
                <a:solidFill>
                  <a:srgbClr val="000099"/>
                </a:solidFill>
                <a:latin typeface="等线" panose="02010600030101010101" pitchFamily="2" charset="-122"/>
                <a:ea typeface="等线" panose="02010600030101010101" pitchFamily="2" charset="-122"/>
              </a:rPr>
              <a:t>依次在</a:t>
            </a:r>
            <a:r>
              <a:rPr lang="en-US" altLang="zh-CN" sz="2800" dirty="0">
                <a:solidFill>
                  <a:srgbClr val="000099"/>
                </a:solidFill>
                <a:latin typeface="等线" panose="02010600030101010101" pitchFamily="2" charset="-122"/>
                <a:ea typeface="等线" panose="02010600030101010101" pitchFamily="2" charset="-122"/>
              </a:rPr>
              <a:t>Open</a:t>
            </a:r>
            <a:r>
              <a:rPr lang="zh-CN" altLang="en-US" sz="2800" dirty="0">
                <a:solidFill>
                  <a:srgbClr val="000099"/>
                </a:solidFill>
                <a:latin typeface="等线" panose="02010600030101010101" pitchFamily="2" charset="-122"/>
                <a:ea typeface="等线" panose="02010600030101010101" pitchFamily="2" charset="-122"/>
              </a:rPr>
              <a:t>表中取出</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的端节点放入</a:t>
            </a:r>
            <a:r>
              <a:rPr lang="en-US" altLang="zh-CN" sz="2800" dirty="0">
                <a:solidFill>
                  <a:srgbClr val="000099"/>
                </a:solidFill>
                <a:latin typeface="等线" panose="02010600030101010101" pitchFamily="2" charset="-122"/>
                <a:ea typeface="等线" panose="02010600030101010101" pitchFamily="2" charset="-122"/>
              </a:rPr>
              <a:t>Closed</a:t>
            </a:r>
            <a:r>
              <a:rPr lang="zh-CN" altLang="en-US" sz="2800" dirty="0">
                <a:solidFill>
                  <a:srgbClr val="000099"/>
                </a:solidFill>
                <a:latin typeface="等线" panose="02010600030101010101" pitchFamily="2" charset="-122"/>
                <a:ea typeface="等线" panose="02010600030101010101" pitchFamily="2" charset="-122"/>
              </a:rPr>
              <a:t>表，并记该节点为</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a:t>
            </a:r>
          </a:p>
          <a:p>
            <a:pPr marR="51370"/>
            <a:r>
              <a:rPr lang="en-US" altLang="zh-CN" sz="2800" dirty="0">
                <a:solidFill>
                  <a:srgbClr val="000099"/>
                </a:solidFill>
                <a:latin typeface="等线" panose="02010600030101010101" pitchFamily="2" charset="-122"/>
                <a:ea typeface="等线" panose="02010600030101010101" pitchFamily="2" charset="-122"/>
              </a:rPr>
              <a:t>(4)</a:t>
            </a:r>
            <a:r>
              <a:rPr lang="zh-CN" altLang="en-US" sz="2800" dirty="0">
                <a:solidFill>
                  <a:srgbClr val="000099"/>
                </a:solidFill>
                <a:latin typeface="等线" panose="02010600030101010101" pitchFamily="2" charset="-122"/>
                <a:ea typeface="等线" panose="02010600030101010101" pitchFamily="2" charset="-122"/>
              </a:rPr>
              <a:t>如果节点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为终止节点，则做下列工作：</a:t>
            </a:r>
          </a:p>
          <a:p>
            <a:pPr marR="81970" algn="just"/>
            <a:r>
              <a:rPr lang="zh-CN" altLang="en-US" sz="2800" dirty="0">
                <a:solidFill>
                  <a:srgbClr val="000099"/>
                </a:solidFill>
                <a:latin typeface="等线" panose="02010600030101010101" pitchFamily="2" charset="-122"/>
                <a:ea typeface="等线" panose="02010600030101010101" pitchFamily="2" charset="-122"/>
              </a:rPr>
              <a:t>   ①标记节点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为可解节点；</a:t>
            </a:r>
          </a:p>
          <a:p>
            <a:pPr marR="3820"/>
            <a:r>
              <a:rPr lang="zh-CN" altLang="en-US" sz="2800" dirty="0">
                <a:solidFill>
                  <a:srgbClr val="000099"/>
                </a:solidFill>
                <a:latin typeface="等线" panose="02010600030101010101" pitchFamily="2" charset="-122"/>
                <a:ea typeface="等线" panose="02010600030101010101" pitchFamily="2" charset="-122"/>
              </a:rPr>
              <a:t>   ②在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上应用可解标记过程，对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的先辈节点中的所有可</a:t>
            </a: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smtClean="0">
                <a:solidFill>
                  <a:srgbClr val="000099"/>
                </a:solidFill>
                <a:latin typeface="等线" panose="02010600030101010101" pitchFamily="2" charset="-122"/>
                <a:ea typeface="等线" panose="02010600030101010101" pitchFamily="2" charset="-122"/>
              </a:rPr>
              <a:t>解节点</a:t>
            </a:r>
            <a:r>
              <a:rPr lang="zh-CN" altLang="en-US" sz="2800" dirty="0">
                <a:solidFill>
                  <a:srgbClr val="000099"/>
                </a:solidFill>
                <a:latin typeface="等线" panose="02010600030101010101" pitchFamily="2" charset="-122"/>
                <a:ea typeface="等线" panose="02010600030101010101" pitchFamily="2" charset="-122"/>
              </a:rPr>
              <a:t>进行标记；</a:t>
            </a:r>
          </a:p>
          <a:p>
            <a:pPr marR="6750"/>
            <a:r>
              <a:rPr lang="zh-CN" altLang="en-US" sz="2800" dirty="0">
                <a:solidFill>
                  <a:srgbClr val="000099"/>
                </a:solidFill>
                <a:latin typeface="等线" panose="02010600030101010101" pitchFamily="2" charset="-122"/>
                <a:ea typeface="等线" panose="02010600030101010101" pitchFamily="2" charset="-122"/>
              </a:rPr>
              <a:t>   ③如果初始解节点</a:t>
            </a:r>
            <a:r>
              <a:rPr lang="en-US" altLang="zh-CN" sz="2800" dirty="0">
                <a:solidFill>
                  <a:srgbClr val="000099"/>
                </a:solidFill>
                <a:latin typeface="等线" panose="02010600030101010101" pitchFamily="2" charset="-122"/>
                <a:ea typeface="等线" panose="02010600030101010101" pitchFamily="2" charset="-122"/>
              </a:rPr>
              <a:t>S</a:t>
            </a:r>
            <a:r>
              <a:rPr lang="en-US" altLang="zh-CN" dirty="0">
                <a:solidFill>
                  <a:srgbClr val="000099"/>
                </a:solidFill>
                <a:latin typeface="等线" panose="02010600030101010101" pitchFamily="2" charset="-122"/>
                <a:ea typeface="等线" panose="02010600030101010101" pitchFamily="2" charset="-122"/>
              </a:rPr>
              <a:t>0</a:t>
            </a:r>
            <a:r>
              <a:rPr lang="zh-CN" altLang="en-US" sz="2800" dirty="0">
                <a:solidFill>
                  <a:srgbClr val="000099"/>
                </a:solidFill>
                <a:latin typeface="等线" panose="02010600030101010101" pitchFamily="2" charset="-122"/>
                <a:ea typeface="等线" panose="02010600030101010101" pitchFamily="2" charset="-122"/>
              </a:rPr>
              <a:t>能够被标记为可解节点，则</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就是</a:t>
            </a: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最优解树， 成功退出；</a:t>
            </a:r>
          </a:p>
          <a:p>
            <a:pPr marR="29900"/>
            <a:r>
              <a:rPr lang="zh-CN" altLang="en-US" sz="2800" dirty="0">
                <a:solidFill>
                  <a:srgbClr val="000099"/>
                </a:solidFill>
                <a:latin typeface="等线" panose="02010600030101010101" pitchFamily="2" charset="-122"/>
                <a:ea typeface="等线" panose="02010600030101010101" pitchFamily="2" charset="-122"/>
              </a:rPr>
              <a:t>   ④否则，从</a:t>
            </a:r>
            <a:r>
              <a:rPr lang="en-US" altLang="zh-CN" sz="2800" dirty="0">
                <a:solidFill>
                  <a:srgbClr val="000099"/>
                </a:solidFill>
                <a:latin typeface="等线" panose="02010600030101010101" pitchFamily="2" charset="-122"/>
                <a:ea typeface="等线" panose="02010600030101010101" pitchFamily="2" charset="-122"/>
              </a:rPr>
              <a:t>Open</a:t>
            </a:r>
            <a:r>
              <a:rPr lang="zh-CN" altLang="en-US" sz="2800" dirty="0">
                <a:solidFill>
                  <a:srgbClr val="000099"/>
                </a:solidFill>
                <a:latin typeface="等线" panose="02010600030101010101" pitchFamily="2" charset="-122"/>
                <a:ea typeface="等线" panose="02010600030101010101" pitchFamily="2" charset="-122"/>
              </a:rPr>
              <a:t>表中删去具有可解先辈的所有节点。</a:t>
            </a:r>
          </a:p>
          <a:p>
            <a:r>
              <a:rPr lang="zh-CN" altLang="en-US" sz="2800" dirty="0">
                <a:solidFill>
                  <a:srgbClr val="000099"/>
                </a:solidFill>
                <a:latin typeface="等线" panose="02010600030101010101" pitchFamily="2" charset="-122"/>
                <a:ea typeface="等线" panose="02010600030101010101" pitchFamily="2" charset="-122"/>
              </a:rPr>
              <a:t>   ⑤转第</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步。</a:t>
            </a:r>
            <a:endParaRPr lang="zh-CN" altLang="en-US" sz="2400" dirty="0">
              <a:solidFill>
                <a:srgbClr val="000099"/>
              </a:solidFill>
              <a:latin typeface="等线" panose="02010600030101010101" pitchFamily="2" charset="-122"/>
              <a:ea typeface="等线" panose="02010600030101010101" pitchFamily="2" charset="-122"/>
            </a:endParaRPr>
          </a:p>
        </p:txBody>
      </p:sp>
      <p:sp>
        <p:nvSpPr>
          <p:cNvPr id="7" name="矩形 6"/>
          <p:cNvSpPr/>
          <p:nvPr/>
        </p:nvSpPr>
        <p:spPr>
          <a:xfrm>
            <a:off x="247352" y="132090"/>
            <a:ext cx="5283498" cy="523220"/>
          </a:xfrm>
          <a:prstGeom prst="rect">
            <a:avLst/>
          </a:prstGeom>
        </p:spPr>
        <p:txBody>
          <a:bodyPr wrap="none">
            <a:spAutoFit/>
          </a:bodyPr>
          <a:lstStyle/>
          <a:p>
            <a:pPr marR="71020" lvl="0"/>
            <a:r>
              <a:rPr lang="zh-CN" altLang="en-US" sz="2800" dirty="0">
                <a:solidFill>
                  <a:srgbClr val="A4001F"/>
                </a:solidFill>
                <a:latin typeface="黑体" panose="02010609060101010101" pitchFamily="49" charset="-122"/>
                <a:ea typeface="黑体" panose="02010609060101010101" pitchFamily="49" charset="-122"/>
              </a:rPr>
              <a:t>与或树的启发式搜索过程如下：</a:t>
            </a:r>
          </a:p>
        </p:txBody>
      </p:sp>
    </p:spTree>
    <p:extLst>
      <p:ext uri="{BB962C8B-B14F-4D97-AF65-F5344CB8AC3E}">
        <p14:creationId xmlns:p14="http://schemas.microsoft.com/office/powerpoint/2010/main" val="21048038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4700" y="285770"/>
            <a:ext cx="10744200" cy="6001643"/>
          </a:xfrm>
          <a:prstGeom prst="rect">
            <a:avLst/>
          </a:prstGeom>
        </p:spPr>
        <p:txBody>
          <a:bodyPr wrap="square">
            <a:spAutoFit/>
          </a:bodyPr>
          <a:lstStyle/>
          <a:p>
            <a:pPr marR="25250"/>
            <a:r>
              <a:rPr lang="en-US" altLang="zh-CN" sz="2800" dirty="0">
                <a:solidFill>
                  <a:srgbClr val="000099"/>
                </a:solidFill>
                <a:latin typeface="等线" panose="02010600030101010101" pitchFamily="2" charset="-122"/>
                <a:ea typeface="等线" panose="02010600030101010101" pitchFamily="2" charset="-122"/>
              </a:rPr>
              <a:t>(5) </a:t>
            </a:r>
            <a:r>
              <a:rPr lang="zh-CN" altLang="en-US" sz="2800" dirty="0">
                <a:solidFill>
                  <a:srgbClr val="000099"/>
                </a:solidFill>
                <a:latin typeface="等线" panose="02010600030101010101" pitchFamily="2" charset="-122"/>
                <a:ea typeface="等线" panose="02010600030101010101" pitchFamily="2" charset="-122"/>
              </a:rPr>
              <a:t>如果节点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不是终止节点，但可扩展，则做下列工作：</a:t>
            </a:r>
          </a:p>
          <a:p>
            <a:pPr marR="62950"/>
            <a:r>
              <a:rPr lang="zh-CN" altLang="en-US" sz="2800" dirty="0">
                <a:solidFill>
                  <a:srgbClr val="000099"/>
                </a:solidFill>
                <a:latin typeface="等线" panose="02010600030101010101" pitchFamily="2" charset="-122"/>
                <a:ea typeface="等线" panose="02010600030101010101" pitchFamily="2" charset="-122"/>
              </a:rPr>
              <a:t>    ①扩展节点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，生成</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的所有子节点；</a:t>
            </a:r>
          </a:p>
          <a:p>
            <a:pPr marR="4470"/>
            <a:r>
              <a:rPr lang="zh-CN" altLang="en-US" sz="2800" dirty="0">
                <a:solidFill>
                  <a:srgbClr val="000099"/>
                </a:solidFill>
                <a:latin typeface="等线" panose="02010600030101010101" pitchFamily="2" charset="-122"/>
                <a:ea typeface="等线" panose="02010600030101010101" pitchFamily="2" charset="-122"/>
              </a:rPr>
              <a:t>    ②把这些子节点都放入</a:t>
            </a:r>
            <a:r>
              <a:rPr lang="en-US" altLang="zh-CN" sz="2800" dirty="0">
                <a:solidFill>
                  <a:srgbClr val="000099"/>
                </a:solidFill>
                <a:latin typeface="等线" panose="02010600030101010101" pitchFamily="2" charset="-122"/>
                <a:ea typeface="等线" panose="02010600030101010101" pitchFamily="2" charset="-122"/>
              </a:rPr>
              <a:t>Open</a:t>
            </a:r>
            <a:r>
              <a:rPr lang="zh-CN" altLang="en-US" sz="2800" dirty="0">
                <a:solidFill>
                  <a:srgbClr val="000099"/>
                </a:solidFill>
                <a:latin typeface="等线" panose="02010600030101010101" pitchFamily="2" charset="-122"/>
                <a:ea typeface="等线" panose="02010600030101010101" pitchFamily="2" charset="-122"/>
              </a:rPr>
              <a:t>表中，并为每一个子节点设置指向</a:t>
            </a: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父节点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的指针</a:t>
            </a:r>
          </a:p>
          <a:p>
            <a:pPr marR="56550"/>
            <a:r>
              <a:rPr lang="zh-CN" altLang="en-US" sz="2800" dirty="0">
                <a:solidFill>
                  <a:srgbClr val="000099"/>
                </a:solidFill>
                <a:latin typeface="等线" panose="02010600030101010101" pitchFamily="2" charset="-122"/>
                <a:ea typeface="等线" panose="02010600030101010101" pitchFamily="2" charset="-122"/>
              </a:rPr>
              <a:t>    ③计算这些子节点及其先辈节点的</a:t>
            </a:r>
            <a:r>
              <a:rPr lang="en-US" altLang="zh-CN" sz="2800" dirty="0">
                <a:solidFill>
                  <a:srgbClr val="000099"/>
                </a:solidFill>
                <a:latin typeface="等线" panose="02010600030101010101" pitchFamily="2" charset="-122"/>
                <a:ea typeface="等线" panose="02010600030101010101" pitchFamily="2" charset="-122"/>
              </a:rPr>
              <a:t>h</a:t>
            </a:r>
            <a:r>
              <a:rPr lang="zh-CN" altLang="en-US" sz="2800" dirty="0">
                <a:solidFill>
                  <a:srgbClr val="000099"/>
                </a:solidFill>
                <a:latin typeface="等线" panose="02010600030101010101" pitchFamily="2" charset="-122"/>
                <a:ea typeface="等线" panose="02010600030101010101" pitchFamily="2" charset="-122"/>
              </a:rPr>
              <a:t>值；</a:t>
            </a:r>
          </a:p>
          <a:p>
            <a:pPr>
              <a:spcAft>
                <a:spcPts val="2400"/>
              </a:spcAft>
            </a:pPr>
            <a:r>
              <a:rPr lang="zh-CN" altLang="en-US" sz="2800" dirty="0">
                <a:solidFill>
                  <a:srgbClr val="000099"/>
                </a:solidFill>
                <a:latin typeface="等线" panose="02010600030101010101" pitchFamily="2" charset="-122"/>
                <a:ea typeface="等线" panose="02010600030101010101" pitchFamily="2" charset="-122"/>
              </a:rPr>
              <a:t>    ④转第</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步。</a:t>
            </a:r>
          </a:p>
          <a:p>
            <a:pPr marR="20420"/>
            <a:r>
              <a:rPr lang="en-US" altLang="zh-CN" sz="2800" dirty="0">
                <a:solidFill>
                  <a:srgbClr val="000099"/>
                </a:solidFill>
                <a:latin typeface="等线" panose="02010600030101010101" pitchFamily="2" charset="-122"/>
                <a:ea typeface="等线" panose="02010600030101010101" pitchFamily="2" charset="-122"/>
              </a:rPr>
              <a:t>(6) </a:t>
            </a:r>
            <a:r>
              <a:rPr lang="zh-CN" altLang="en-US" sz="2800" dirty="0">
                <a:solidFill>
                  <a:srgbClr val="000099"/>
                </a:solidFill>
                <a:latin typeface="等线" panose="02010600030101010101" pitchFamily="2" charset="-122"/>
                <a:ea typeface="等线" panose="02010600030101010101" pitchFamily="2" charset="-122"/>
              </a:rPr>
              <a:t>如果节点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不是终止节点，且不可扩展，则做下列工作：</a:t>
            </a:r>
          </a:p>
          <a:p>
            <a:pPr marR="78670"/>
            <a:r>
              <a:rPr lang="zh-CN" altLang="en-US" sz="2800" dirty="0">
                <a:solidFill>
                  <a:srgbClr val="000099"/>
                </a:solidFill>
                <a:latin typeface="等线" panose="02010600030101010101" pitchFamily="2" charset="-122"/>
                <a:ea typeface="等线" panose="02010600030101010101" pitchFamily="2" charset="-122"/>
              </a:rPr>
              <a:t>    ①标记节点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为不可解节点；</a:t>
            </a:r>
          </a:p>
          <a:p>
            <a:pPr marR="4950"/>
            <a:r>
              <a:rPr lang="zh-CN" altLang="en-US" sz="2800" dirty="0">
                <a:solidFill>
                  <a:srgbClr val="000099"/>
                </a:solidFill>
                <a:latin typeface="等线" panose="02010600030101010101" pitchFamily="2" charset="-122"/>
                <a:ea typeface="等线" panose="02010600030101010101" pitchFamily="2" charset="-122"/>
              </a:rPr>
              <a:t>    ②在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上应用不可解标记过程，对</a:t>
            </a:r>
            <a:r>
              <a:rPr lang="en-US" altLang="zh-CN" sz="2800" dirty="0">
                <a:solidFill>
                  <a:srgbClr val="000099"/>
                </a:solidFill>
                <a:latin typeface="等线" panose="02010600030101010101" pitchFamily="2" charset="-122"/>
                <a:ea typeface="等线" panose="02010600030101010101" pitchFamily="2" charset="-122"/>
              </a:rPr>
              <a:t>n</a:t>
            </a:r>
            <a:r>
              <a:rPr lang="zh-CN" altLang="en-US" sz="2800" dirty="0">
                <a:solidFill>
                  <a:srgbClr val="000099"/>
                </a:solidFill>
                <a:latin typeface="等线" panose="02010600030101010101" pitchFamily="2" charset="-122"/>
                <a:ea typeface="等线" panose="02010600030101010101" pitchFamily="2" charset="-122"/>
              </a:rPr>
              <a:t>的先辈节点中的所有不可解</a:t>
            </a: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解节点进行标记；</a:t>
            </a:r>
          </a:p>
          <a:p>
            <a:pPr marR="6370"/>
            <a:r>
              <a:rPr lang="zh-CN" altLang="en-US" sz="2800" dirty="0">
                <a:solidFill>
                  <a:srgbClr val="000099"/>
                </a:solidFill>
                <a:latin typeface="等线" panose="02010600030101010101" pitchFamily="2" charset="-122"/>
                <a:ea typeface="等线" panose="02010600030101010101" pitchFamily="2" charset="-122"/>
              </a:rPr>
              <a:t>    ③如果初始节点</a:t>
            </a:r>
            <a:r>
              <a:rPr lang="en-US" altLang="zh-CN" sz="2800" dirty="0">
                <a:solidFill>
                  <a:srgbClr val="000099"/>
                </a:solidFill>
                <a:latin typeface="等线" panose="02010600030101010101" pitchFamily="2" charset="-122"/>
                <a:ea typeface="等线" panose="02010600030101010101" pitchFamily="2" charset="-122"/>
              </a:rPr>
              <a:t>S</a:t>
            </a:r>
            <a:r>
              <a:rPr lang="en-US" altLang="zh-CN" dirty="0">
                <a:solidFill>
                  <a:srgbClr val="000099"/>
                </a:solidFill>
                <a:latin typeface="等线" panose="02010600030101010101" pitchFamily="2" charset="-122"/>
                <a:ea typeface="等线" panose="02010600030101010101" pitchFamily="2" charset="-122"/>
              </a:rPr>
              <a:t>0</a:t>
            </a:r>
            <a:r>
              <a:rPr lang="zh-CN" altLang="en-US" sz="2800" dirty="0">
                <a:solidFill>
                  <a:srgbClr val="000099"/>
                </a:solidFill>
                <a:latin typeface="等线" panose="02010600030101010101" pitchFamily="2" charset="-122"/>
                <a:ea typeface="等线" panose="02010600030101010101" pitchFamily="2" charset="-122"/>
              </a:rPr>
              <a:t>能够被标记为不可解，则问题无解，失败退</a:t>
            </a: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smtClean="0">
                <a:solidFill>
                  <a:srgbClr val="000099"/>
                </a:solidFill>
                <a:latin typeface="等线" panose="02010600030101010101" pitchFamily="2" charset="-122"/>
                <a:ea typeface="等线" panose="02010600030101010101" pitchFamily="2" charset="-122"/>
              </a:rPr>
              <a:t>出</a:t>
            </a:r>
            <a:r>
              <a:rPr lang="zh-CN" altLang="en-US" sz="2800" dirty="0">
                <a:solidFill>
                  <a:srgbClr val="000099"/>
                </a:solidFill>
                <a:latin typeface="等线" panose="02010600030101010101" pitchFamily="2" charset="-122"/>
                <a:ea typeface="等线" panose="02010600030101010101" pitchFamily="2" charset="-122"/>
              </a:rPr>
              <a:t>；</a:t>
            </a:r>
          </a:p>
          <a:p>
            <a:pPr marR="26600"/>
            <a:r>
              <a:rPr lang="zh-CN" altLang="en-US" sz="2800" dirty="0">
                <a:solidFill>
                  <a:srgbClr val="000099"/>
                </a:solidFill>
                <a:latin typeface="等线" panose="02010600030101010101" pitchFamily="2" charset="-122"/>
                <a:ea typeface="等线" panose="02010600030101010101" pitchFamily="2" charset="-122"/>
              </a:rPr>
              <a:t>    ④否则，从</a:t>
            </a:r>
            <a:r>
              <a:rPr lang="en-US" altLang="zh-CN" sz="2800" dirty="0">
                <a:solidFill>
                  <a:srgbClr val="000099"/>
                </a:solidFill>
                <a:latin typeface="等线" panose="02010600030101010101" pitchFamily="2" charset="-122"/>
                <a:ea typeface="等线" panose="02010600030101010101" pitchFamily="2" charset="-122"/>
              </a:rPr>
              <a:t>Open</a:t>
            </a:r>
            <a:r>
              <a:rPr lang="zh-CN" altLang="en-US" sz="2800" dirty="0">
                <a:solidFill>
                  <a:srgbClr val="000099"/>
                </a:solidFill>
                <a:latin typeface="等线" panose="02010600030101010101" pitchFamily="2" charset="-122"/>
                <a:ea typeface="等线" panose="02010600030101010101" pitchFamily="2" charset="-122"/>
              </a:rPr>
              <a:t>表中删去具有不可解先辈的所有节点。</a:t>
            </a:r>
          </a:p>
          <a:p>
            <a:r>
              <a:rPr lang="zh-CN" altLang="en-US" sz="2800" dirty="0">
                <a:solidFill>
                  <a:srgbClr val="000099"/>
                </a:solidFill>
                <a:latin typeface="等线" panose="02010600030101010101" pitchFamily="2" charset="-122"/>
                <a:ea typeface="等线" panose="02010600030101010101" pitchFamily="2" charset="-122"/>
              </a:rPr>
              <a:t>    ⑤转第</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步。  </a:t>
            </a:r>
            <a:endParaRPr lang="zh-CN" altLang="en-US" sz="2400" dirty="0">
              <a:solidFill>
                <a:srgbClr val="000099"/>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04813718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41ABC08D-9DFB-4045-A981-75F44A14E0B0}" type="slidenum">
              <a:rPr lang="en-US" altLang="zh-CN" sz="1600">
                <a:solidFill>
                  <a:srgbClr val="003399"/>
                </a:solidFill>
                <a:latin typeface="Times New Roman" panose="02020603050405020304" pitchFamily="18" charset="0"/>
                <a:ea typeface="宋体" panose="02010600030101010101" pitchFamily="2" charset="-122"/>
              </a:rPr>
              <a:pPr eaLnBrk="1" hangingPunct="1"/>
              <a:t>133</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3" name="矩形 2"/>
          <p:cNvSpPr/>
          <p:nvPr/>
        </p:nvSpPr>
        <p:spPr>
          <a:xfrm>
            <a:off x="449305" y="1282932"/>
            <a:ext cx="11293390" cy="1938992"/>
          </a:xfrm>
          <a:prstGeom prst="rect">
            <a:avLst/>
          </a:prstGeom>
        </p:spPr>
        <p:txBody>
          <a:bodyPr wrap="square">
            <a:spAutoFit/>
          </a:bodyPr>
          <a:lstStyle/>
          <a:p>
            <a:r>
              <a:rPr lang="zh-CN" altLang="en-US" sz="2400" dirty="0">
                <a:solidFill>
                  <a:srgbClr val="A4001F"/>
                </a:solidFill>
                <a:latin typeface="FangSong_GB2312" panose="02010609030101010101" pitchFamily="49" charset="-122"/>
                <a:ea typeface="FangSong_GB2312" panose="02010609030101010101" pitchFamily="49" charset="-122"/>
              </a:rPr>
              <a:t>例：</a:t>
            </a:r>
            <a:r>
              <a:rPr lang="zh-CN" altLang="en-US" sz="2400" dirty="0">
                <a:solidFill>
                  <a:srgbClr val="0000CC"/>
                </a:solidFill>
                <a:latin typeface="FangSong_GB2312" panose="02010609030101010101" pitchFamily="49" charset="-122"/>
                <a:ea typeface="FangSong_GB2312" panose="02010609030101010101" pitchFamily="49" charset="-122"/>
              </a:rPr>
              <a:t>要求搜索过程每次扩展节点时都</a:t>
            </a:r>
            <a:r>
              <a:rPr lang="zh-CN" altLang="en-US" sz="2400" dirty="0">
                <a:solidFill>
                  <a:srgbClr val="006300"/>
                </a:solidFill>
                <a:latin typeface="FangSong_GB2312" panose="02010609030101010101" pitchFamily="49" charset="-122"/>
                <a:ea typeface="FangSong_GB2312" panose="02010609030101010101" pitchFamily="49" charset="-122"/>
              </a:rPr>
              <a:t>同时扩展两层，</a:t>
            </a:r>
            <a:r>
              <a:rPr lang="zh-CN" altLang="en-US" sz="2400" dirty="0">
                <a:solidFill>
                  <a:srgbClr val="0000CC"/>
                </a:solidFill>
                <a:latin typeface="FangSong_GB2312" panose="02010609030101010101" pitchFamily="49" charset="-122"/>
                <a:ea typeface="FangSong_GB2312" panose="02010609030101010101" pitchFamily="49" charset="-122"/>
              </a:rPr>
              <a:t>且按一层或节点、一层与节点的间隔</a:t>
            </a:r>
            <a:r>
              <a:rPr lang="zh-CN" altLang="en-US" sz="2400" dirty="0" smtClean="0">
                <a:solidFill>
                  <a:srgbClr val="0000CC"/>
                </a:solidFill>
                <a:latin typeface="FangSong_GB2312" panose="02010609030101010101" pitchFamily="49" charset="-122"/>
                <a:ea typeface="FangSong_GB2312" panose="02010609030101010101" pitchFamily="49" charset="-122"/>
              </a:rPr>
              <a:t>方式</a:t>
            </a:r>
            <a:r>
              <a:rPr lang="zh-CN" altLang="en-US" sz="2400" dirty="0">
                <a:solidFill>
                  <a:srgbClr val="0000CC"/>
                </a:solidFill>
                <a:latin typeface="FangSong_GB2312" panose="02010609030101010101" pitchFamily="49" charset="-122"/>
                <a:ea typeface="FangSong_GB2312" panose="02010609030101010101" pitchFamily="49" charset="-122"/>
              </a:rPr>
              <a:t>进行扩展。它实际上就是下一节将要讨论的博弈树的结构。</a:t>
            </a:r>
          </a:p>
          <a:p>
            <a:r>
              <a:rPr lang="zh-CN" altLang="en-US" sz="2400" dirty="0">
                <a:solidFill>
                  <a:srgbClr val="0000CC"/>
                </a:solidFill>
                <a:latin typeface="FangSong_GB2312" panose="02010609030101010101" pitchFamily="49" charset="-122"/>
                <a:ea typeface="FangSong_GB2312" panose="02010609030101010101" pitchFamily="49" charset="-122"/>
              </a:rPr>
              <a:t>  设初始节点为</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400" b="1" dirty="0">
                <a:solidFill>
                  <a:srgbClr val="0000CC"/>
                </a:solidFill>
                <a:latin typeface="Times New Roman" panose="02020603050405020304" pitchFamily="18" charset="0"/>
                <a:ea typeface="FangSong_GB2312" panose="02010609030101010101" pitchFamily="49" charset="-122"/>
              </a:rPr>
              <a:t>0 </a:t>
            </a:r>
            <a:r>
              <a:rPr lang="zh-CN" altLang="en-US" sz="2400" dirty="0">
                <a:solidFill>
                  <a:srgbClr val="0000CC"/>
                </a:solidFill>
                <a:latin typeface="FangSong_GB2312" panose="02010609030101010101" pitchFamily="49" charset="-122"/>
                <a:ea typeface="FangSong_GB2312" panose="02010609030101010101" pitchFamily="49" charset="-122"/>
              </a:rPr>
              <a:t>，对</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400" b="1" dirty="0">
                <a:solidFill>
                  <a:srgbClr val="0000CC"/>
                </a:solidFill>
                <a:latin typeface="Times New Roman" panose="02020603050405020304" pitchFamily="18" charset="0"/>
                <a:ea typeface="FangSong_GB2312" panose="02010609030101010101" pitchFamily="49" charset="-122"/>
              </a:rPr>
              <a:t>0 </a:t>
            </a:r>
            <a:r>
              <a:rPr lang="zh-CN" altLang="en-US" sz="2400" dirty="0">
                <a:solidFill>
                  <a:srgbClr val="0000CC"/>
                </a:solidFill>
                <a:latin typeface="FangSong_GB2312" panose="02010609030101010101" pitchFamily="49" charset="-122"/>
                <a:ea typeface="FangSong_GB2312" panose="02010609030101010101" pitchFamily="49" charset="-122"/>
              </a:rPr>
              <a:t>扩展后得到的与</a:t>
            </a:r>
            <a:r>
              <a:rPr lang="en-US" altLang="zh-CN"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或树如右图所示。其中，端节点</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C</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E</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F</a:t>
            </a:r>
            <a:r>
              <a:rPr lang="zh-CN" altLang="en-US" sz="2400" dirty="0">
                <a:solidFill>
                  <a:srgbClr val="0000CC"/>
                </a:solidFill>
                <a:latin typeface="FangSong_GB2312" panose="02010609030101010101" pitchFamily="49" charset="-122"/>
                <a:ea typeface="FangSong_GB2312" panose="02010609030101010101" pitchFamily="49" charset="-122"/>
              </a:rPr>
              <a:t>，下面的数字是用启发函数</a:t>
            </a:r>
            <a:r>
              <a:rPr lang="zh-CN" altLang="en-US" sz="2400" dirty="0" smtClean="0">
                <a:solidFill>
                  <a:srgbClr val="0000CC"/>
                </a:solidFill>
                <a:latin typeface="FangSong_GB2312" panose="02010609030101010101" pitchFamily="49" charset="-122"/>
                <a:ea typeface="FangSong_GB2312" panose="02010609030101010101" pitchFamily="49" charset="-122"/>
              </a:rPr>
              <a:t>估算出</a:t>
            </a:r>
            <a:r>
              <a:rPr lang="zh-CN" altLang="en-US" sz="2400" dirty="0">
                <a:solidFill>
                  <a:srgbClr val="0000CC"/>
                </a:solidFill>
                <a:latin typeface="FangSong_GB2312" panose="02010609030101010101" pitchFamily="49" charset="-122"/>
                <a:ea typeface="FangSong_GB2312" panose="02010609030101010101" pitchFamily="49" charset="-122"/>
              </a:rPr>
              <a:t>的</a:t>
            </a:r>
            <a:r>
              <a:rPr lang="en-US" altLang="zh-CN" sz="2400" b="1" dirty="0">
                <a:solidFill>
                  <a:srgbClr val="0000CC"/>
                </a:solidFill>
                <a:latin typeface="Times New Roman" panose="02020603050405020304" pitchFamily="18" charset="0"/>
                <a:ea typeface="FangSong_GB2312" panose="02010609030101010101" pitchFamily="49" charset="-122"/>
              </a:rPr>
              <a:t>h</a:t>
            </a:r>
            <a:r>
              <a:rPr lang="zh-CN" altLang="en-US" sz="2400" dirty="0">
                <a:solidFill>
                  <a:srgbClr val="0000CC"/>
                </a:solidFill>
                <a:latin typeface="FangSong_GB2312" panose="02010609030101010101" pitchFamily="49" charset="-122"/>
                <a:ea typeface="FangSong_GB2312" panose="02010609030101010101" pitchFamily="49" charset="-122"/>
              </a:rPr>
              <a:t>值，节点</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400" b="1" dirty="0">
                <a:solidFill>
                  <a:srgbClr val="0000CC"/>
                </a:solidFill>
                <a:latin typeface="Times New Roman" panose="02020603050405020304" pitchFamily="18" charset="0"/>
                <a:ea typeface="FangSong_GB2312" panose="02010609030101010101" pitchFamily="49" charset="-122"/>
              </a:rPr>
              <a:t>0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D</a:t>
            </a:r>
            <a:r>
              <a:rPr lang="zh-CN" altLang="en-US" sz="2400" dirty="0">
                <a:solidFill>
                  <a:srgbClr val="0000CC"/>
                </a:solidFill>
                <a:latin typeface="FangSong_GB2312" panose="02010609030101010101" pitchFamily="49" charset="-122"/>
                <a:ea typeface="FangSong_GB2312" panose="02010609030101010101" pitchFamily="49" charset="-122"/>
              </a:rPr>
              <a:t>旁边的数字是按和代价</a:t>
            </a:r>
            <a:r>
              <a:rPr lang="zh-CN" altLang="en-US" sz="2400" dirty="0" smtClean="0">
                <a:solidFill>
                  <a:srgbClr val="0000CC"/>
                </a:solidFill>
                <a:latin typeface="FangSong_GB2312" panose="02010609030101010101" pitchFamily="49" charset="-122"/>
                <a:ea typeface="FangSong_GB2312" panose="02010609030101010101" pitchFamily="49" charset="-122"/>
              </a:rPr>
              <a:t>法计算出来的</a:t>
            </a:r>
            <a:r>
              <a:rPr lang="zh-CN" altLang="en-US" sz="2400" dirty="0">
                <a:solidFill>
                  <a:srgbClr val="0000CC"/>
                </a:solidFill>
                <a:latin typeface="FangSong_GB2312" panose="02010609030101010101" pitchFamily="49" charset="-122"/>
                <a:ea typeface="FangSong_GB2312" panose="02010609030101010101" pitchFamily="49" charset="-122"/>
              </a:rPr>
              <a:t>节点</a:t>
            </a:r>
            <a:r>
              <a:rPr lang="zh-CN" altLang="en-US" sz="2400" dirty="0" smtClean="0">
                <a:solidFill>
                  <a:srgbClr val="0000CC"/>
                </a:solidFill>
                <a:latin typeface="FangSong_GB2312" panose="02010609030101010101" pitchFamily="49" charset="-122"/>
                <a:ea typeface="FangSong_GB2312" panose="02010609030101010101" pitchFamily="49" charset="-122"/>
              </a:rPr>
              <a:t>代价。</a:t>
            </a:r>
            <a:endParaRPr lang="zh-CN" altLang="en-US" sz="2000" dirty="0"/>
          </a:p>
        </p:txBody>
      </p:sp>
      <p:pic>
        <p:nvPicPr>
          <p:cNvPr id="4" name="图片 3"/>
          <p:cNvPicPr>
            <a:picLocks noChangeAspect="1"/>
          </p:cNvPicPr>
          <p:nvPr/>
        </p:nvPicPr>
        <p:blipFill>
          <a:blip r:embed="rId3"/>
          <a:stretch>
            <a:fillRect/>
          </a:stretch>
        </p:blipFill>
        <p:spPr>
          <a:xfrm>
            <a:off x="2108536" y="3242481"/>
            <a:ext cx="8174955" cy="3113869"/>
          </a:xfrm>
          <a:prstGeom prst="rect">
            <a:avLst/>
          </a:prstGeom>
        </p:spPr>
      </p:pic>
    </p:spTree>
    <p:extLst>
      <p:ext uri="{BB962C8B-B14F-4D97-AF65-F5344CB8AC3E}">
        <p14:creationId xmlns:p14="http://schemas.microsoft.com/office/powerpoint/2010/main" val="206670097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41ABC08D-9DFB-4045-A981-75F44A14E0B0}" type="slidenum">
              <a:rPr lang="en-US" altLang="zh-CN" sz="1600">
                <a:solidFill>
                  <a:srgbClr val="003399"/>
                </a:solidFill>
                <a:latin typeface="Times New Roman" panose="02020603050405020304" pitchFamily="18" charset="0"/>
                <a:ea typeface="宋体" panose="02010600030101010101" pitchFamily="2" charset="-122"/>
              </a:rPr>
              <a:pPr eaLnBrk="1" hangingPunct="1"/>
              <a:t>134</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rotWithShape="1">
          <a:blip r:embed="rId3"/>
          <a:srcRect t="1931"/>
          <a:stretch/>
        </p:blipFill>
        <p:spPr>
          <a:xfrm>
            <a:off x="1286200" y="1010653"/>
            <a:ext cx="9271582" cy="5710822"/>
          </a:xfrm>
          <a:prstGeom prst="rect">
            <a:avLst/>
          </a:prstGeom>
        </p:spPr>
      </p:pic>
    </p:spTree>
    <p:extLst>
      <p:ext uri="{BB962C8B-B14F-4D97-AF65-F5344CB8AC3E}">
        <p14:creationId xmlns:p14="http://schemas.microsoft.com/office/powerpoint/2010/main" val="10657295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65"/>
          <a:stretch/>
        </p:blipFill>
        <p:spPr>
          <a:xfrm>
            <a:off x="1371599" y="906727"/>
            <a:ext cx="9186183" cy="5817619"/>
          </a:xfrm>
          <a:prstGeom prst="rect">
            <a:avLst/>
          </a:prstGeom>
        </p:spPr>
      </p:pic>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41ABC08D-9DFB-4045-A981-75F44A14E0B0}" type="slidenum">
              <a:rPr lang="en-US" altLang="zh-CN" sz="1600">
                <a:solidFill>
                  <a:srgbClr val="003399"/>
                </a:solidFill>
                <a:latin typeface="Times New Roman" panose="02020603050405020304" pitchFamily="18" charset="0"/>
                <a:ea typeface="宋体" panose="02010600030101010101" pitchFamily="2" charset="-122"/>
              </a:rPr>
              <a:pPr eaLnBrk="1" hangingPunct="1"/>
              <a:t>135</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160255356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41ABC08D-9DFB-4045-A981-75F44A14E0B0}" type="slidenum">
              <a:rPr lang="en-US" altLang="zh-CN" sz="1600">
                <a:solidFill>
                  <a:srgbClr val="003399"/>
                </a:solidFill>
                <a:latin typeface="Times New Roman" panose="02020603050405020304" pitchFamily="18" charset="0"/>
                <a:ea typeface="宋体" panose="02010600030101010101" pitchFamily="2" charset="-122"/>
              </a:rPr>
              <a:pPr eaLnBrk="1" hangingPunct="1"/>
              <a:t>136</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a:blip r:embed="rId2"/>
          <a:stretch>
            <a:fillRect/>
          </a:stretch>
        </p:blipFill>
        <p:spPr>
          <a:xfrm>
            <a:off x="1331273" y="874470"/>
            <a:ext cx="9190416" cy="5778994"/>
          </a:xfrm>
          <a:prstGeom prst="rect">
            <a:avLst/>
          </a:prstGeom>
        </p:spPr>
      </p:pic>
    </p:spTree>
    <p:extLst>
      <p:ext uri="{BB962C8B-B14F-4D97-AF65-F5344CB8AC3E}">
        <p14:creationId xmlns:p14="http://schemas.microsoft.com/office/powerpoint/2010/main" val="37223562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41ABC08D-9DFB-4045-A981-75F44A14E0B0}" type="slidenum">
              <a:rPr lang="en-US" altLang="zh-CN" sz="1600">
                <a:solidFill>
                  <a:srgbClr val="003399"/>
                </a:solidFill>
                <a:latin typeface="Times New Roman" panose="02020603050405020304" pitchFamily="18" charset="0"/>
                <a:ea typeface="宋体" panose="02010600030101010101" pitchFamily="2" charset="-122"/>
              </a:rPr>
              <a:pPr eaLnBrk="1" hangingPunct="1"/>
              <a:t>137</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4147" name="Rectangle 2"/>
          <p:cNvSpPr>
            <a:spLocks noGrp="1"/>
          </p:cNvSpPr>
          <p:nvPr>
            <p:ph type="title"/>
          </p:nvPr>
        </p:nvSpPr>
        <p:spPr>
          <a:xfrm>
            <a:off x="1846262" y="320675"/>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257028" name="Text Box 4"/>
          <p:cNvSpPr txBox="1">
            <a:spLocks noChangeArrowheads="1"/>
          </p:cNvSpPr>
          <p:nvPr/>
        </p:nvSpPr>
        <p:spPr bwMode="auto">
          <a:xfrm>
            <a:off x="7532688" y="1624013"/>
            <a:ext cx="1859506"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zh-CN" altLang="en-US" sz="2800" dirty="0">
                <a:solidFill>
                  <a:schemeClr val="tx1"/>
                </a:solidFill>
                <a:latin typeface="Times New Roman" panose="02020603050405020304" pitchFamily="18" charset="0"/>
                <a:ea typeface="宋体" panose="02010600030101010101" pitchFamily="2" charset="-122"/>
              </a:rPr>
              <a:t>已知其中：</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1</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2</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3</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4</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5</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6</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7</a:t>
            </a:r>
            <a:r>
              <a:rPr kumimoji="1" lang="en-US" altLang="zh-CN" sz="2800" dirty="0">
                <a:solidFill>
                  <a:schemeClr val="tx1"/>
                </a:solidFill>
                <a:latin typeface="Times New Roman" panose="02020603050405020304" pitchFamily="18" charset="0"/>
                <a:ea typeface="宋体" panose="02010600030101010101" pitchFamily="2" charset="-122"/>
              </a:rPr>
              <a:t>)=0</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8</a:t>
            </a:r>
            <a:r>
              <a:rPr kumimoji="1" lang="en-US" altLang="zh-CN" sz="2800" dirty="0">
                <a:solidFill>
                  <a:schemeClr val="tx1"/>
                </a:solidFill>
                <a:latin typeface="Times New Roman" panose="02020603050405020304" pitchFamily="18" charset="0"/>
                <a:ea typeface="宋体" panose="02010600030101010101" pitchFamily="2" charset="-122"/>
              </a:rPr>
              <a:t>)=0</a:t>
            </a:r>
          </a:p>
        </p:txBody>
      </p:sp>
      <p:grpSp>
        <p:nvGrpSpPr>
          <p:cNvPr id="134149" name="Group 52"/>
          <p:cNvGrpSpPr>
            <a:grpSpLocks/>
          </p:cNvGrpSpPr>
          <p:nvPr/>
        </p:nvGrpSpPr>
        <p:grpSpPr bwMode="auto">
          <a:xfrm>
            <a:off x="1817689" y="1085851"/>
            <a:ext cx="5127625" cy="5184775"/>
            <a:chOff x="185" y="684"/>
            <a:chExt cx="3230" cy="3266"/>
          </a:xfrm>
        </p:grpSpPr>
        <p:grpSp>
          <p:nvGrpSpPr>
            <p:cNvPr id="134150" name="Group 51"/>
            <p:cNvGrpSpPr>
              <a:grpSpLocks/>
            </p:cNvGrpSpPr>
            <p:nvPr/>
          </p:nvGrpSpPr>
          <p:grpSpPr bwMode="auto">
            <a:xfrm>
              <a:off x="437" y="684"/>
              <a:ext cx="2978" cy="3266"/>
              <a:chOff x="437" y="684"/>
              <a:chExt cx="2978" cy="3266"/>
            </a:xfrm>
          </p:grpSpPr>
          <p:sp>
            <p:nvSpPr>
              <p:cNvPr id="134160" name="Oval 7"/>
              <p:cNvSpPr>
                <a:spLocks noChangeArrowheads="1"/>
              </p:cNvSpPr>
              <p:nvPr/>
            </p:nvSpPr>
            <p:spPr bwMode="auto">
              <a:xfrm>
                <a:off x="1947" y="828"/>
                <a:ext cx="96" cy="96"/>
              </a:xfrm>
              <a:prstGeom prst="ellipse">
                <a:avLst/>
              </a:prstGeom>
              <a:solidFill>
                <a:schemeClr val="tx2"/>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1" name="Oval 8"/>
              <p:cNvSpPr>
                <a:spLocks noChangeArrowheads="1"/>
              </p:cNvSpPr>
              <p:nvPr/>
            </p:nvSpPr>
            <p:spPr bwMode="auto">
              <a:xfrm>
                <a:off x="1107" y="126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2" name="Oval 9"/>
              <p:cNvSpPr>
                <a:spLocks noChangeArrowheads="1"/>
              </p:cNvSpPr>
              <p:nvPr/>
            </p:nvSpPr>
            <p:spPr bwMode="auto">
              <a:xfrm>
                <a:off x="1563" y="162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3" name="Oval 10"/>
              <p:cNvSpPr>
                <a:spLocks noChangeArrowheads="1"/>
              </p:cNvSpPr>
              <p:nvPr/>
            </p:nvSpPr>
            <p:spPr bwMode="auto">
              <a:xfrm>
                <a:off x="1995" y="21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4" name="Oval 11"/>
              <p:cNvSpPr>
                <a:spLocks noChangeArrowheads="1"/>
              </p:cNvSpPr>
              <p:nvPr/>
            </p:nvSpPr>
            <p:spPr bwMode="auto">
              <a:xfrm>
                <a:off x="2979" y="154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5" name="Oval 12"/>
              <p:cNvSpPr>
                <a:spLocks noChangeArrowheads="1"/>
              </p:cNvSpPr>
              <p:nvPr/>
            </p:nvSpPr>
            <p:spPr bwMode="auto">
              <a:xfrm>
                <a:off x="495" y="224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6" name="Oval 13"/>
              <p:cNvSpPr>
                <a:spLocks noChangeArrowheads="1"/>
              </p:cNvSpPr>
              <p:nvPr/>
            </p:nvSpPr>
            <p:spPr bwMode="auto">
              <a:xfrm>
                <a:off x="471" y="295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7" name="Oval 14"/>
              <p:cNvSpPr>
                <a:spLocks noChangeArrowheads="1"/>
              </p:cNvSpPr>
              <p:nvPr/>
            </p:nvSpPr>
            <p:spPr bwMode="auto">
              <a:xfrm>
                <a:off x="2979" y="2952"/>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8" name="Oval 15"/>
              <p:cNvSpPr>
                <a:spLocks noChangeArrowheads="1"/>
              </p:cNvSpPr>
              <p:nvPr/>
            </p:nvSpPr>
            <p:spPr bwMode="auto">
              <a:xfrm>
                <a:off x="495" y="3516"/>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4169" name="Line 16"/>
              <p:cNvSpPr>
                <a:spLocks noChangeShapeType="1"/>
              </p:cNvSpPr>
              <p:nvPr/>
            </p:nvSpPr>
            <p:spPr bwMode="auto">
              <a:xfrm flipH="1">
                <a:off x="1167" y="924"/>
                <a:ext cx="8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0" name="Line 17"/>
              <p:cNvSpPr>
                <a:spLocks noChangeShapeType="1"/>
              </p:cNvSpPr>
              <p:nvPr/>
            </p:nvSpPr>
            <p:spPr bwMode="auto">
              <a:xfrm>
                <a:off x="2007" y="936"/>
                <a:ext cx="48"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1" name="Line 18"/>
              <p:cNvSpPr>
                <a:spLocks noChangeShapeType="1"/>
              </p:cNvSpPr>
              <p:nvPr/>
            </p:nvSpPr>
            <p:spPr bwMode="auto">
              <a:xfrm>
                <a:off x="2007" y="936"/>
                <a:ext cx="98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2" name="Line 19"/>
              <p:cNvSpPr>
                <a:spLocks noChangeShapeType="1"/>
              </p:cNvSpPr>
              <p:nvPr/>
            </p:nvSpPr>
            <p:spPr bwMode="auto">
              <a:xfrm flipH="1">
                <a:off x="555" y="1356"/>
                <a:ext cx="576"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3" name="Line 20"/>
              <p:cNvSpPr>
                <a:spLocks noChangeShapeType="1"/>
              </p:cNvSpPr>
              <p:nvPr/>
            </p:nvSpPr>
            <p:spPr bwMode="auto">
              <a:xfrm>
                <a:off x="1155" y="1356"/>
                <a:ext cx="432"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4" name="Line 21"/>
              <p:cNvSpPr>
                <a:spLocks noChangeShapeType="1"/>
              </p:cNvSpPr>
              <p:nvPr/>
            </p:nvSpPr>
            <p:spPr bwMode="auto">
              <a:xfrm>
                <a:off x="1647" y="1716"/>
                <a:ext cx="396"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5" name="Line 22"/>
              <p:cNvSpPr>
                <a:spLocks noChangeShapeType="1"/>
              </p:cNvSpPr>
              <p:nvPr/>
            </p:nvSpPr>
            <p:spPr bwMode="auto">
              <a:xfrm flipV="1">
                <a:off x="1683" y="1608"/>
                <a:ext cx="129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6" name="Line 23"/>
              <p:cNvSpPr>
                <a:spLocks noChangeShapeType="1"/>
              </p:cNvSpPr>
              <p:nvPr/>
            </p:nvSpPr>
            <p:spPr bwMode="auto">
              <a:xfrm flipV="1">
                <a:off x="591" y="2196"/>
                <a:ext cx="142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7" name="Line 24"/>
              <p:cNvSpPr>
                <a:spLocks noChangeShapeType="1"/>
              </p:cNvSpPr>
              <p:nvPr/>
            </p:nvSpPr>
            <p:spPr bwMode="auto">
              <a:xfrm flipH="1">
                <a:off x="543" y="2340"/>
                <a:ext cx="12"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8" name="Line 25"/>
              <p:cNvSpPr>
                <a:spLocks noChangeShapeType="1"/>
              </p:cNvSpPr>
              <p:nvPr/>
            </p:nvSpPr>
            <p:spPr bwMode="auto">
              <a:xfrm flipH="1">
                <a:off x="2103" y="1644"/>
                <a:ext cx="9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79" name="Line 26"/>
              <p:cNvSpPr>
                <a:spLocks noChangeShapeType="1"/>
              </p:cNvSpPr>
              <p:nvPr/>
            </p:nvSpPr>
            <p:spPr bwMode="auto">
              <a:xfrm>
                <a:off x="3015" y="1644"/>
                <a:ext cx="1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0" name="Line 27"/>
              <p:cNvSpPr>
                <a:spLocks noChangeShapeType="1"/>
              </p:cNvSpPr>
              <p:nvPr/>
            </p:nvSpPr>
            <p:spPr bwMode="auto">
              <a:xfrm flipH="1">
                <a:off x="567" y="2208"/>
                <a:ext cx="1452"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1" name="Line 28"/>
              <p:cNvSpPr>
                <a:spLocks noChangeShapeType="1"/>
              </p:cNvSpPr>
              <p:nvPr/>
            </p:nvSpPr>
            <p:spPr bwMode="auto">
              <a:xfrm flipH="1">
                <a:off x="567" y="2220"/>
                <a:ext cx="145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2" name="Line 29"/>
              <p:cNvSpPr>
                <a:spLocks noChangeShapeType="1"/>
              </p:cNvSpPr>
              <p:nvPr/>
            </p:nvSpPr>
            <p:spPr bwMode="auto">
              <a:xfrm>
                <a:off x="2079" y="2220"/>
                <a:ext cx="900"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3" name="Line 30"/>
              <p:cNvSpPr>
                <a:spLocks noChangeShapeType="1"/>
              </p:cNvSpPr>
              <p:nvPr/>
            </p:nvSpPr>
            <p:spPr bwMode="auto">
              <a:xfrm>
                <a:off x="567" y="3012"/>
                <a:ext cx="2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4" name="Line 31"/>
              <p:cNvSpPr>
                <a:spLocks noChangeShapeType="1"/>
              </p:cNvSpPr>
              <p:nvPr/>
            </p:nvSpPr>
            <p:spPr bwMode="auto">
              <a:xfrm>
                <a:off x="543" y="3024"/>
                <a:ext cx="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85" name="Arc 32"/>
              <p:cNvSpPr>
                <a:spLocks/>
              </p:cNvSpPr>
              <p:nvPr/>
            </p:nvSpPr>
            <p:spPr bwMode="auto">
              <a:xfrm flipV="1">
                <a:off x="2019" y="1032"/>
                <a:ext cx="132" cy="72"/>
              </a:xfrm>
              <a:custGeom>
                <a:avLst/>
                <a:gdLst>
                  <a:gd name="T0" fmla="*/ 0 w 21600"/>
                  <a:gd name="T1" fmla="*/ 0 h 21600"/>
                  <a:gd name="T2" fmla="*/ 132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86" name="Arc 33"/>
              <p:cNvSpPr>
                <a:spLocks/>
              </p:cNvSpPr>
              <p:nvPr/>
            </p:nvSpPr>
            <p:spPr bwMode="auto">
              <a:xfrm flipV="1">
                <a:off x="1755" y="1656"/>
                <a:ext cx="48" cy="156"/>
              </a:xfrm>
              <a:custGeom>
                <a:avLst/>
                <a:gdLst>
                  <a:gd name="T0" fmla="*/ 0 w 21600"/>
                  <a:gd name="T1" fmla="*/ 0 h 21600"/>
                  <a:gd name="T2" fmla="*/ 48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87" name="Freeform 34"/>
              <p:cNvSpPr>
                <a:spLocks/>
              </p:cNvSpPr>
              <p:nvPr/>
            </p:nvSpPr>
            <p:spPr bwMode="auto">
              <a:xfrm>
                <a:off x="1887" y="2328"/>
                <a:ext cx="30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88" name="Arc 35"/>
              <p:cNvSpPr>
                <a:spLocks/>
              </p:cNvSpPr>
              <p:nvPr/>
            </p:nvSpPr>
            <p:spPr bwMode="auto">
              <a:xfrm flipV="1">
                <a:off x="555" y="2280"/>
                <a:ext cx="252" cy="168"/>
              </a:xfrm>
              <a:custGeom>
                <a:avLst/>
                <a:gdLst>
                  <a:gd name="T0" fmla="*/ 0 w 21600"/>
                  <a:gd name="T1" fmla="*/ 0 h 21600"/>
                  <a:gd name="T2" fmla="*/ 252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89" name="Arc 36"/>
              <p:cNvSpPr>
                <a:spLocks/>
              </p:cNvSpPr>
              <p:nvPr/>
            </p:nvSpPr>
            <p:spPr bwMode="auto">
              <a:xfrm flipV="1">
                <a:off x="543" y="3012"/>
                <a:ext cx="216" cy="180"/>
              </a:xfrm>
              <a:custGeom>
                <a:avLst/>
                <a:gdLst>
                  <a:gd name="T0" fmla="*/ 0 w 21600"/>
                  <a:gd name="T1" fmla="*/ 0 h 21600"/>
                  <a:gd name="T2" fmla="*/ 216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190" name="Line 37"/>
              <p:cNvSpPr>
                <a:spLocks noChangeShapeType="1"/>
              </p:cNvSpPr>
              <p:nvPr/>
            </p:nvSpPr>
            <p:spPr bwMode="auto">
              <a:xfrm flipH="1">
                <a:off x="603" y="1716"/>
                <a:ext cx="1008"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191" name="Text Box 38"/>
              <p:cNvSpPr txBox="1">
                <a:spLocks noChangeArrowheads="1"/>
              </p:cNvSpPr>
              <p:nvPr/>
            </p:nvSpPr>
            <p:spPr bwMode="auto">
              <a:xfrm>
                <a:off x="437" y="3659"/>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FF0000"/>
                    </a:solidFill>
                    <a:latin typeface="Times New Roman" panose="02020603050405020304" pitchFamily="18" charset="0"/>
                    <a:ea typeface="宋体" panose="02010600030101010101" pitchFamily="2" charset="-122"/>
                  </a:rPr>
                  <a:t>目标</a:t>
                </a:r>
              </a:p>
            </p:txBody>
          </p:sp>
          <p:sp>
            <p:nvSpPr>
              <p:cNvPr id="134192" name="Text Box 39"/>
              <p:cNvSpPr txBox="1">
                <a:spLocks noChangeArrowheads="1"/>
              </p:cNvSpPr>
              <p:nvPr/>
            </p:nvSpPr>
            <p:spPr bwMode="auto">
              <a:xfrm>
                <a:off x="2909" y="3107"/>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FF0000"/>
                    </a:solidFill>
                    <a:latin typeface="Times New Roman" panose="02020603050405020304" pitchFamily="18" charset="0"/>
                    <a:ea typeface="宋体" panose="02010600030101010101" pitchFamily="2" charset="-122"/>
                  </a:rPr>
                  <a:t>目标</a:t>
                </a:r>
              </a:p>
            </p:txBody>
          </p:sp>
          <p:sp>
            <p:nvSpPr>
              <p:cNvPr id="134193" name="Text Box 40"/>
              <p:cNvSpPr txBox="1">
                <a:spLocks noChangeArrowheads="1"/>
              </p:cNvSpPr>
              <p:nvPr/>
            </p:nvSpPr>
            <p:spPr bwMode="auto">
              <a:xfrm>
                <a:off x="2055" y="68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FF6600"/>
                    </a:solidFill>
                    <a:latin typeface="Times New Roman" panose="02020603050405020304" pitchFamily="18" charset="0"/>
                    <a:ea typeface="宋体" panose="02010600030101010101" pitchFamily="2" charset="-122"/>
                  </a:rPr>
                  <a:t>初始节点</a:t>
                </a:r>
              </a:p>
            </p:txBody>
          </p:sp>
        </p:grpSp>
        <p:sp>
          <p:nvSpPr>
            <p:cNvPr id="134151" name="Text Box 41"/>
            <p:cNvSpPr txBox="1">
              <a:spLocks noChangeArrowheads="1"/>
            </p:cNvSpPr>
            <p:nvPr/>
          </p:nvSpPr>
          <p:spPr bwMode="auto">
            <a:xfrm>
              <a:off x="1685" y="70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4152" name="Text Box 42"/>
            <p:cNvSpPr txBox="1">
              <a:spLocks noChangeArrowheads="1"/>
            </p:cNvSpPr>
            <p:nvPr/>
          </p:nvSpPr>
          <p:spPr bwMode="auto">
            <a:xfrm>
              <a:off x="821" y="118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134153" name="Text Box 43"/>
            <p:cNvSpPr txBox="1">
              <a:spLocks noChangeArrowheads="1"/>
            </p:cNvSpPr>
            <p:nvPr/>
          </p:nvSpPr>
          <p:spPr bwMode="auto">
            <a:xfrm>
              <a:off x="1613" y="13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p>
          </p:txBody>
        </p:sp>
        <p:sp>
          <p:nvSpPr>
            <p:cNvPr id="134154" name="Text Box 44"/>
            <p:cNvSpPr txBox="1">
              <a:spLocks noChangeArrowheads="1"/>
            </p:cNvSpPr>
            <p:nvPr/>
          </p:nvSpPr>
          <p:spPr bwMode="auto">
            <a:xfrm>
              <a:off x="341" y="206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p>
          </p:txBody>
        </p:sp>
        <p:sp>
          <p:nvSpPr>
            <p:cNvPr id="134155" name="Text Box 45"/>
            <p:cNvSpPr txBox="1">
              <a:spLocks noChangeArrowheads="1"/>
            </p:cNvSpPr>
            <p:nvPr/>
          </p:nvSpPr>
          <p:spPr bwMode="auto">
            <a:xfrm>
              <a:off x="3137" y="14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p>
          </p:txBody>
        </p:sp>
        <p:sp>
          <p:nvSpPr>
            <p:cNvPr id="134156" name="Text Box 46"/>
            <p:cNvSpPr txBox="1">
              <a:spLocks noChangeArrowheads="1"/>
            </p:cNvSpPr>
            <p:nvPr/>
          </p:nvSpPr>
          <p:spPr bwMode="auto">
            <a:xfrm>
              <a:off x="2153" y="20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p>
          </p:txBody>
        </p:sp>
        <p:sp>
          <p:nvSpPr>
            <p:cNvPr id="134157" name="Text Box 47"/>
            <p:cNvSpPr txBox="1">
              <a:spLocks noChangeArrowheads="1"/>
            </p:cNvSpPr>
            <p:nvPr/>
          </p:nvSpPr>
          <p:spPr bwMode="auto">
            <a:xfrm>
              <a:off x="185" y="284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p>
          </p:txBody>
        </p:sp>
        <p:sp>
          <p:nvSpPr>
            <p:cNvPr id="134158" name="Text Box 48"/>
            <p:cNvSpPr txBox="1">
              <a:spLocks noChangeArrowheads="1"/>
            </p:cNvSpPr>
            <p:nvPr/>
          </p:nvSpPr>
          <p:spPr bwMode="auto">
            <a:xfrm>
              <a:off x="257" y="36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p>
          </p:txBody>
        </p:sp>
        <p:sp>
          <p:nvSpPr>
            <p:cNvPr id="134159" name="Text Box 49"/>
            <p:cNvSpPr txBox="1">
              <a:spLocks noChangeArrowheads="1"/>
            </p:cNvSpPr>
            <p:nvPr/>
          </p:nvSpPr>
          <p:spPr bwMode="auto">
            <a:xfrm>
              <a:off x="3137" y="28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p>
          </p:txBody>
        </p:sp>
      </p:grpSp>
    </p:spTree>
    <p:extLst>
      <p:ext uri="{BB962C8B-B14F-4D97-AF65-F5344CB8AC3E}">
        <p14:creationId xmlns:p14="http://schemas.microsoft.com/office/powerpoint/2010/main" val="1742492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fade">
                                      <p:cBhvr>
                                        <p:cTn id="7" dur="20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B6633B26-742F-4F5B-BB93-A7046EFAF4D4}" type="slidenum">
              <a:rPr lang="en-US" altLang="zh-CN" sz="1600">
                <a:solidFill>
                  <a:srgbClr val="003399"/>
                </a:solidFill>
                <a:latin typeface="Times New Roman" panose="02020603050405020304" pitchFamily="18" charset="0"/>
                <a:ea typeface="宋体" panose="02010600030101010101" pitchFamily="2" charset="-122"/>
              </a:rPr>
              <a:pPr eaLnBrk="1" hangingPunct="1"/>
              <a:t>138</a:t>
            </a:fld>
            <a:endParaRPr lang="en-US" altLang="zh-CN" sz="1600">
              <a:solidFill>
                <a:srgbClr val="003399"/>
              </a:solidFill>
              <a:latin typeface="Times New Roman" panose="02020603050405020304" pitchFamily="18" charset="0"/>
              <a:ea typeface="宋体" panose="02010600030101010101" pitchFamily="2" charset="-122"/>
            </a:endParaRPr>
          </a:p>
        </p:txBody>
      </p:sp>
      <p:grpSp>
        <p:nvGrpSpPr>
          <p:cNvPr id="135171" name="Group 2"/>
          <p:cNvGrpSpPr>
            <a:grpSpLocks/>
          </p:cNvGrpSpPr>
          <p:nvPr/>
        </p:nvGrpSpPr>
        <p:grpSpPr bwMode="auto">
          <a:xfrm>
            <a:off x="2337986" y="673305"/>
            <a:ext cx="4044950" cy="5314950"/>
            <a:chOff x="53" y="408"/>
            <a:chExt cx="2475" cy="3348"/>
          </a:xfrm>
        </p:grpSpPr>
        <p:sp>
          <p:nvSpPr>
            <p:cNvPr id="135190" name="Oval 3"/>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1" name="Oval 4"/>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2" name="Oval 5"/>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3" name="Oval 6"/>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4" name="Oval 7"/>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5" name="Oval 8"/>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6" name="Oval 9"/>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7" name="Oval 10"/>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8" name="Oval 11"/>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99" name="Line 12"/>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0" name="Line 13"/>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1" name="Line 14"/>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2" name="Line 15"/>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3" name="Line 16"/>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4" name="Line 17"/>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5" name="Line 18"/>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6" name="Line 19"/>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7" name="Line 20"/>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8" name="Line 21"/>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09" name="Line 22"/>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0" name="Line 23"/>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1" name="Line 24"/>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2" name="Line 25"/>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3" name="Line 26"/>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4" name="Line 27"/>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15" name="Arc 28"/>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216" name="Arc 29"/>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217" name="Freeform 30"/>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218" name="Arc 31"/>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219" name="Arc 32"/>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220" name="Line 33"/>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221" name="Text Box 34"/>
            <p:cNvSpPr txBox="1">
              <a:spLocks noChangeArrowheads="1"/>
            </p:cNvSpPr>
            <p:nvPr/>
          </p:nvSpPr>
          <p:spPr bwMode="auto">
            <a:xfrm>
              <a:off x="207" y="3468"/>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135222" name="Text Box 35"/>
            <p:cNvSpPr txBox="1">
              <a:spLocks noChangeArrowheads="1"/>
            </p:cNvSpPr>
            <p:nvPr/>
          </p:nvSpPr>
          <p:spPr bwMode="auto">
            <a:xfrm>
              <a:off x="2028" y="29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135223" name="Text Box 36"/>
            <p:cNvSpPr txBox="1">
              <a:spLocks noChangeArrowheads="1"/>
            </p:cNvSpPr>
            <p:nvPr/>
          </p:nvSpPr>
          <p:spPr bwMode="auto">
            <a:xfrm>
              <a:off x="1660" y="40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初始节点</a:t>
              </a:r>
            </a:p>
          </p:txBody>
        </p:sp>
        <p:sp>
          <p:nvSpPr>
            <p:cNvPr id="135224" name="Text Box 37"/>
            <p:cNvSpPr txBox="1">
              <a:spLocks noChangeArrowheads="1"/>
            </p:cNvSpPr>
            <p:nvPr/>
          </p:nvSpPr>
          <p:spPr bwMode="auto">
            <a:xfrm>
              <a:off x="1161" y="514"/>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5225" name="Text Box 38"/>
            <p:cNvSpPr txBox="1">
              <a:spLocks noChangeArrowheads="1"/>
            </p:cNvSpPr>
            <p:nvPr/>
          </p:nvSpPr>
          <p:spPr bwMode="auto">
            <a:xfrm>
              <a:off x="523" y="994"/>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135226" name="Text Box 39"/>
            <p:cNvSpPr txBox="1">
              <a:spLocks noChangeArrowheads="1"/>
            </p:cNvSpPr>
            <p:nvPr/>
          </p:nvSpPr>
          <p:spPr bwMode="auto">
            <a:xfrm>
              <a:off x="1108" y="11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p>
          </p:txBody>
        </p:sp>
        <p:sp>
          <p:nvSpPr>
            <p:cNvPr id="135227" name="Text Box 40"/>
            <p:cNvSpPr txBox="1">
              <a:spLocks noChangeArrowheads="1"/>
            </p:cNvSpPr>
            <p:nvPr/>
          </p:nvSpPr>
          <p:spPr bwMode="auto">
            <a:xfrm>
              <a:off x="168" y="187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p>
          </p:txBody>
        </p:sp>
        <p:sp>
          <p:nvSpPr>
            <p:cNvPr id="135228" name="Text Box 41"/>
            <p:cNvSpPr txBox="1">
              <a:spLocks noChangeArrowheads="1"/>
            </p:cNvSpPr>
            <p:nvPr/>
          </p:nvSpPr>
          <p:spPr bwMode="auto">
            <a:xfrm>
              <a:off x="2234" y="13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p>
          </p:txBody>
        </p:sp>
        <p:sp>
          <p:nvSpPr>
            <p:cNvPr id="135229" name="Text Box 42"/>
            <p:cNvSpPr txBox="1">
              <a:spLocks noChangeArrowheads="1"/>
            </p:cNvSpPr>
            <p:nvPr/>
          </p:nvSpPr>
          <p:spPr bwMode="auto">
            <a:xfrm>
              <a:off x="1507" y="19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p>
          </p:txBody>
        </p:sp>
        <p:sp>
          <p:nvSpPr>
            <p:cNvPr id="135230" name="Text Box 43"/>
            <p:cNvSpPr txBox="1">
              <a:spLocks noChangeArrowheads="1"/>
            </p:cNvSpPr>
            <p:nvPr/>
          </p:nvSpPr>
          <p:spPr bwMode="auto">
            <a:xfrm>
              <a:off x="53" y="265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p>
          </p:txBody>
        </p:sp>
        <p:sp>
          <p:nvSpPr>
            <p:cNvPr id="135231" name="Text Box 44"/>
            <p:cNvSpPr txBox="1">
              <a:spLocks noChangeArrowheads="1"/>
            </p:cNvSpPr>
            <p:nvPr/>
          </p:nvSpPr>
          <p:spPr bwMode="auto">
            <a:xfrm>
              <a:off x="105" y="3442"/>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p>
          </p:txBody>
        </p:sp>
        <p:sp>
          <p:nvSpPr>
            <p:cNvPr id="135232" name="Text Box 45"/>
            <p:cNvSpPr txBox="1">
              <a:spLocks noChangeArrowheads="1"/>
            </p:cNvSpPr>
            <p:nvPr/>
          </p:nvSpPr>
          <p:spPr bwMode="auto">
            <a:xfrm>
              <a:off x="2234" y="26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p>
          </p:txBody>
        </p:sp>
      </p:grpSp>
      <p:sp>
        <p:nvSpPr>
          <p:cNvPr id="135172" name="Text Box 59"/>
          <p:cNvSpPr txBox="1">
            <a:spLocks noChangeArrowheads="1"/>
          </p:cNvSpPr>
          <p:nvPr/>
        </p:nvSpPr>
        <p:spPr bwMode="auto">
          <a:xfrm>
            <a:off x="6644875" y="4196931"/>
            <a:ext cx="4225925" cy="1015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400" dirty="0">
                <a:solidFill>
                  <a:srgbClr val="000000"/>
                </a:solidFill>
                <a:latin typeface="Times New Roman" panose="02020603050405020304" pitchFamily="18" charset="0"/>
                <a:ea typeface="宋体" panose="02010600030101010101" pitchFamily="2" charset="-122"/>
              </a:rPr>
              <a:t>黑色：</a:t>
            </a:r>
            <a:r>
              <a:rPr kumimoji="1" lang="en-US" altLang="zh-CN" sz="2400" dirty="0">
                <a:solidFill>
                  <a:srgbClr val="000000"/>
                </a:solidFill>
                <a:latin typeface="Times New Roman" panose="02020603050405020304" pitchFamily="18" charset="0"/>
                <a:ea typeface="宋体" panose="02010600030101010101" pitchFamily="2" charset="-122"/>
              </a:rPr>
              <a:t>h(n0)=(1+1)+(1+1)=4</a:t>
            </a:r>
          </a:p>
          <a:p>
            <a:pPr algn="l" eaLnBrk="1" hangingPunct="1">
              <a:spcBef>
                <a:spcPct val="50000"/>
              </a:spcBef>
            </a:pPr>
            <a:r>
              <a:rPr kumimoji="1" lang="zh-CN" altLang="en-US" sz="2400" dirty="0" smtClean="0">
                <a:solidFill>
                  <a:srgbClr val="3333FF"/>
                </a:solidFill>
                <a:latin typeface="Times New Roman" panose="02020603050405020304" pitchFamily="18" charset="0"/>
                <a:ea typeface="宋体" panose="02010600030101010101" pitchFamily="2" charset="-122"/>
              </a:rPr>
              <a:t>蓝色</a:t>
            </a:r>
            <a:r>
              <a:rPr kumimoji="1" lang="zh-CN" altLang="en-US" sz="2400" dirty="0">
                <a:solidFill>
                  <a:srgbClr val="3333FF"/>
                </a:solidFill>
                <a:latin typeface="Times New Roman" panose="02020603050405020304" pitchFamily="18" charset="0"/>
                <a:ea typeface="宋体" panose="02010600030101010101" pitchFamily="2" charset="-122"/>
              </a:rPr>
              <a:t>：</a:t>
            </a:r>
            <a:r>
              <a:rPr kumimoji="1" lang="en-US" altLang="zh-CN" sz="2400" dirty="0">
                <a:solidFill>
                  <a:srgbClr val="3333FF"/>
                </a:solidFill>
                <a:latin typeface="Times New Roman" panose="02020603050405020304" pitchFamily="18" charset="0"/>
                <a:ea typeface="宋体" panose="02010600030101010101" pitchFamily="2" charset="-122"/>
              </a:rPr>
              <a:t>h(n0)=1+2=3</a:t>
            </a:r>
          </a:p>
        </p:txBody>
      </p:sp>
      <p:sp>
        <p:nvSpPr>
          <p:cNvPr id="135173" name="Oval 47"/>
          <p:cNvSpPr>
            <a:spLocks noChangeArrowheads="1"/>
          </p:cNvSpPr>
          <p:nvPr/>
        </p:nvSpPr>
        <p:spPr bwMode="auto">
          <a:xfrm>
            <a:off x="7529112" y="1898855"/>
            <a:ext cx="112713" cy="152400"/>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74" name="Oval 48"/>
          <p:cNvSpPr>
            <a:spLocks noChangeArrowheads="1"/>
          </p:cNvSpPr>
          <p:nvPr/>
        </p:nvSpPr>
        <p:spPr bwMode="auto">
          <a:xfrm>
            <a:off x="8570512" y="3270455"/>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75" name="Oval 49"/>
          <p:cNvSpPr>
            <a:spLocks noChangeArrowheads="1"/>
          </p:cNvSpPr>
          <p:nvPr/>
        </p:nvSpPr>
        <p:spPr bwMode="auto">
          <a:xfrm>
            <a:off x="9724624" y="2356055"/>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76" name="Arc 53"/>
          <p:cNvSpPr>
            <a:spLocks/>
          </p:cNvSpPr>
          <p:nvPr/>
        </p:nvSpPr>
        <p:spPr bwMode="auto">
          <a:xfrm flipV="1">
            <a:off x="8599086" y="1536905"/>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grpSp>
        <p:nvGrpSpPr>
          <p:cNvPr id="135177" name="Group 67"/>
          <p:cNvGrpSpPr>
            <a:grpSpLocks/>
          </p:cNvGrpSpPr>
          <p:nvPr/>
        </p:nvGrpSpPr>
        <p:grpSpPr bwMode="auto">
          <a:xfrm>
            <a:off x="7598962" y="849518"/>
            <a:ext cx="2760663" cy="2420938"/>
            <a:chOff x="3440" y="674"/>
            <a:chExt cx="1739" cy="1525"/>
          </a:xfrm>
        </p:grpSpPr>
        <p:sp>
          <p:nvSpPr>
            <p:cNvPr id="135185" name="Oval 46"/>
            <p:cNvSpPr>
              <a:spLocks noChangeArrowheads="1"/>
            </p:cNvSpPr>
            <p:nvPr/>
          </p:nvSpPr>
          <p:spPr bwMode="auto">
            <a:xfrm>
              <a:off x="4016" y="903"/>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5186" name="Line 50"/>
            <p:cNvSpPr>
              <a:spLocks noChangeShapeType="1"/>
            </p:cNvSpPr>
            <p:nvPr/>
          </p:nvSpPr>
          <p:spPr bwMode="auto">
            <a:xfrm flipH="1">
              <a:off x="3440" y="999"/>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7" name="Line 51"/>
            <p:cNvSpPr>
              <a:spLocks noChangeShapeType="1"/>
            </p:cNvSpPr>
            <p:nvPr/>
          </p:nvSpPr>
          <p:spPr bwMode="auto">
            <a:xfrm>
              <a:off x="4060" y="1011"/>
              <a:ext cx="36"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8" name="Line 52"/>
            <p:cNvSpPr>
              <a:spLocks noChangeShapeType="1"/>
            </p:cNvSpPr>
            <p:nvPr/>
          </p:nvSpPr>
          <p:spPr bwMode="auto">
            <a:xfrm>
              <a:off x="4061" y="1011"/>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189" name="Text Box 54"/>
            <p:cNvSpPr txBox="1">
              <a:spLocks noChangeArrowheads="1"/>
            </p:cNvSpPr>
            <p:nvPr/>
          </p:nvSpPr>
          <p:spPr bwMode="auto">
            <a:xfrm>
              <a:off x="4283" y="674"/>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00FF"/>
                  </a:solidFill>
                  <a:latin typeface="Times New Roman" panose="02020603050405020304" pitchFamily="18" charset="0"/>
                  <a:ea typeface="宋体" panose="02010600030101010101" pitchFamily="2" charset="-122"/>
                </a:rPr>
                <a:t>初始节点</a:t>
              </a:r>
            </a:p>
          </p:txBody>
        </p:sp>
      </p:grpSp>
      <p:sp>
        <p:nvSpPr>
          <p:cNvPr id="135178" name="Text Box 55"/>
          <p:cNvSpPr txBox="1">
            <a:spLocks noChangeArrowheads="1"/>
          </p:cNvSpPr>
          <p:nvPr/>
        </p:nvSpPr>
        <p:spPr bwMode="auto">
          <a:xfrm>
            <a:off x="8157761" y="1019380"/>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5179" name="Text Box 56"/>
          <p:cNvSpPr txBox="1">
            <a:spLocks noChangeArrowheads="1"/>
          </p:cNvSpPr>
          <p:nvPr/>
        </p:nvSpPr>
        <p:spPr bwMode="auto">
          <a:xfrm>
            <a:off x="6744886" y="1762330"/>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r>
              <a:rPr kumimoji="1" lang="en-US" altLang="zh-CN" sz="1800" b="0">
                <a:solidFill>
                  <a:schemeClr val="tx1"/>
                </a:solidFill>
                <a:latin typeface="Times New Roman" panose="02020603050405020304" pitchFamily="18" charset="0"/>
                <a:ea typeface="宋体" panose="02010600030101010101" pitchFamily="2" charset="-122"/>
              </a:rPr>
              <a:t>(2)</a:t>
            </a:r>
          </a:p>
        </p:txBody>
      </p:sp>
      <p:sp>
        <p:nvSpPr>
          <p:cNvPr id="135180" name="Text Box 57"/>
          <p:cNvSpPr txBox="1">
            <a:spLocks noChangeArrowheads="1"/>
          </p:cNvSpPr>
          <p:nvPr/>
        </p:nvSpPr>
        <p:spPr bwMode="auto">
          <a:xfrm>
            <a:off x="9899249" y="2276680"/>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135181" name="Text Box 58"/>
          <p:cNvSpPr txBox="1">
            <a:spLocks noChangeArrowheads="1"/>
          </p:cNvSpPr>
          <p:nvPr/>
        </p:nvSpPr>
        <p:spPr bwMode="auto">
          <a:xfrm>
            <a:off x="8573686" y="3419680"/>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258108" name="Line 60"/>
          <p:cNvSpPr>
            <a:spLocks noChangeShapeType="1"/>
          </p:cNvSpPr>
          <p:nvPr/>
        </p:nvSpPr>
        <p:spPr bwMode="auto">
          <a:xfrm flipH="1">
            <a:off x="7729136" y="1327355"/>
            <a:ext cx="400050" cy="2667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4"/>
          <p:cNvSpPr txBox="1">
            <a:spLocks noChangeArrowheads="1"/>
          </p:cNvSpPr>
          <p:nvPr/>
        </p:nvSpPr>
        <p:spPr bwMode="auto">
          <a:xfrm>
            <a:off x="426228" y="1481841"/>
            <a:ext cx="1859506"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zh-CN" altLang="en-US" sz="2800" dirty="0" smtClean="0">
                <a:solidFill>
                  <a:schemeClr val="tx1"/>
                </a:solidFill>
                <a:latin typeface="Times New Roman" panose="02020603050405020304" pitchFamily="18" charset="0"/>
                <a:ea typeface="宋体" panose="02010600030101010101" pitchFamily="2" charset="-122"/>
              </a:rPr>
              <a:t>已知：</a:t>
            </a:r>
            <a:endParaRPr kumimoji="1" lang="zh-CN" altLang="en-US" sz="2800" dirty="0">
              <a:solidFill>
                <a:schemeClr val="tx1"/>
              </a:solidFill>
              <a:latin typeface="Times New Roman" panose="02020603050405020304" pitchFamily="18" charset="0"/>
              <a:ea typeface="宋体" panose="02010600030101010101" pitchFamily="2" charset="-122"/>
            </a:endParaRP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1</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2</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3</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4</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5</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6</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7</a:t>
            </a:r>
            <a:r>
              <a:rPr kumimoji="1" lang="en-US" altLang="zh-CN" sz="2800" dirty="0">
                <a:solidFill>
                  <a:schemeClr val="tx1"/>
                </a:solidFill>
                <a:latin typeface="Times New Roman" panose="02020603050405020304" pitchFamily="18" charset="0"/>
                <a:ea typeface="宋体" panose="02010600030101010101" pitchFamily="2" charset="-122"/>
              </a:rPr>
              <a:t>)=0</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8</a:t>
            </a:r>
            <a:r>
              <a:rPr kumimoji="1" lang="en-US" altLang="zh-CN" sz="2800" dirty="0">
                <a:solidFill>
                  <a:schemeClr val="tx1"/>
                </a:solidFill>
                <a:latin typeface="Times New Roman" panose="02020603050405020304" pitchFamily="18" charset="0"/>
                <a:ea typeface="宋体" panose="02010600030101010101" pitchFamily="2" charset="-122"/>
              </a:rPr>
              <a:t>)=0</a:t>
            </a:r>
          </a:p>
        </p:txBody>
      </p:sp>
    </p:spTree>
    <p:extLst>
      <p:ext uri="{BB962C8B-B14F-4D97-AF65-F5344CB8AC3E}">
        <p14:creationId xmlns:p14="http://schemas.microsoft.com/office/powerpoint/2010/main" val="574205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108"/>
                                        </p:tgtEl>
                                        <p:attrNameLst>
                                          <p:attrName>style.visibility</p:attrName>
                                        </p:attrNameLst>
                                      </p:cBhvr>
                                      <p:to>
                                        <p:strVal val="visible"/>
                                      </p:to>
                                    </p:set>
                                    <p:animEffect transition="in" filter="wipe(up)">
                                      <p:cBhvr>
                                        <p:cTn id="7" dur="2000"/>
                                        <p:tgtEl>
                                          <p:spTgt spid="258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3CBB1F34-3D55-4F33-A7B8-9260676D0FB1}" type="slidenum">
              <a:rPr lang="en-US" altLang="zh-CN" sz="1600">
                <a:solidFill>
                  <a:srgbClr val="003399"/>
                </a:solidFill>
                <a:latin typeface="Times New Roman" panose="02020603050405020304" pitchFamily="18" charset="0"/>
                <a:ea typeface="宋体" panose="02010600030101010101" pitchFamily="2" charset="-122"/>
              </a:rPr>
              <a:pPr eaLnBrk="1" hangingPunct="1"/>
              <a:t>139</a:t>
            </a:fld>
            <a:endParaRPr lang="en-US" altLang="zh-CN" sz="1600">
              <a:solidFill>
                <a:srgbClr val="003399"/>
              </a:solidFill>
              <a:latin typeface="Times New Roman" panose="02020603050405020304" pitchFamily="18" charset="0"/>
              <a:ea typeface="宋体" panose="02010600030101010101" pitchFamily="2" charset="-122"/>
            </a:endParaRPr>
          </a:p>
        </p:txBody>
      </p:sp>
      <p:grpSp>
        <p:nvGrpSpPr>
          <p:cNvPr id="2" name="Group 68"/>
          <p:cNvGrpSpPr>
            <a:grpSpLocks/>
          </p:cNvGrpSpPr>
          <p:nvPr/>
        </p:nvGrpSpPr>
        <p:grpSpPr bwMode="auto">
          <a:xfrm>
            <a:off x="8197633" y="1081085"/>
            <a:ext cx="247650" cy="247650"/>
            <a:chOff x="3588" y="612"/>
            <a:chExt cx="156" cy="156"/>
          </a:xfrm>
        </p:grpSpPr>
        <p:sp>
          <p:nvSpPr>
            <p:cNvPr id="136270" name="Line 69"/>
            <p:cNvSpPr>
              <a:spLocks noChangeShapeType="1"/>
            </p:cNvSpPr>
            <p:nvPr/>
          </p:nvSpPr>
          <p:spPr bwMode="auto">
            <a:xfrm>
              <a:off x="3660" y="612"/>
              <a:ext cx="0" cy="1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71" name="Line 70"/>
            <p:cNvSpPr>
              <a:spLocks noChangeShapeType="1"/>
            </p:cNvSpPr>
            <p:nvPr/>
          </p:nvSpPr>
          <p:spPr bwMode="auto">
            <a:xfrm>
              <a:off x="3588" y="660"/>
              <a:ext cx="156"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59143" name="Line 71"/>
          <p:cNvSpPr>
            <a:spLocks noChangeShapeType="1"/>
          </p:cNvSpPr>
          <p:nvPr/>
        </p:nvSpPr>
        <p:spPr bwMode="auto">
          <a:xfrm>
            <a:off x="8959633" y="1271585"/>
            <a:ext cx="171450"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6197" name="Group 83"/>
          <p:cNvGrpSpPr>
            <a:grpSpLocks/>
          </p:cNvGrpSpPr>
          <p:nvPr/>
        </p:nvGrpSpPr>
        <p:grpSpPr bwMode="auto">
          <a:xfrm>
            <a:off x="6859371" y="623886"/>
            <a:ext cx="4016375" cy="3316287"/>
            <a:chOff x="2826" y="585"/>
            <a:chExt cx="2530" cy="2089"/>
          </a:xfrm>
        </p:grpSpPr>
        <p:grpSp>
          <p:nvGrpSpPr>
            <p:cNvPr id="136246" name="Group 45"/>
            <p:cNvGrpSpPr>
              <a:grpSpLocks/>
            </p:cNvGrpSpPr>
            <p:nvPr/>
          </p:nvGrpSpPr>
          <p:grpSpPr bwMode="auto">
            <a:xfrm>
              <a:off x="3109" y="585"/>
              <a:ext cx="2247" cy="1849"/>
              <a:chOff x="3028" y="324"/>
              <a:chExt cx="2247" cy="1849"/>
            </a:xfrm>
          </p:grpSpPr>
          <p:sp>
            <p:nvSpPr>
              <p:cNvPr id="136257" name="Oval 46"/>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58" name="Oval 47"/>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59" name="Oval 48"/>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60" name="Oval 49"/>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61" name="Line 50"/>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2" name="Line 51"/>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3" name="Line 52"/>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64" name="Arc 53"/>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65" name="Text Box 54"/>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00FF"/>
                    </a:solidFill>
                    <a:latin typeface="Times New Roman" panose="02020603050405020304" pitchFamily="18" charset="0"/>
                    <a:ea typeface="宋体" panose="02010600030101010101" pitchFamily="2" charset="-122"/>
                  </a:rPr>
                  <a:t>初始节点</a:t>
                </a:r>
              </a:p>
            </p:txBody>
          </p:sp>
          <p:sp>
            <p:nvSpPr>
              <p:cNvPr id="136266" name="Text Box 55"/>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6267" name="Text Box 56"/>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1800" b="0">
                  <a:solidFill>
                    <a:schemeClr val="tx1"/>
                  </a:solidFill>
                  <a:latin typeface="Times New Roman" panose="02020603050405020304" pitchFamily="18" charset="0"/>
                  <a:ea typeface="宋体" panose="02010600030101010101" pitchFamily="2" charset="-122"/>
                </a:endParaRPr>
              </a:p>
            </p:txBody>
          </p:sp>
          <p:sp>
            <p:nvSpPr>
              <p:cNvPr id="136268" name="Text Box 57"/>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136269" name="Text Box 58"/>
              <p:cNvSpPr txBox="1">
                <a:spLocks noChangeArrowheads="1"/>
              </p:cNvSpPr>
              <p:nvPr/>
            </p:nvSpPr>
            <p:spPr bwMode="auto">
              <a:xfrm>
                <a:off x="4036" y="194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r>
                  <a:rPr kumimoji="1" lang="en-US" altLang="zh-CN" sz="1800" b="0">
                    <a:solidFill>
                      <a:schemeClr val="tx1"/>
                    </a:solidFill>
                    <a:latin typeface="Times New Roman" panose="02020603050405020304" pitchFamily="18" charset="0"/>
                    <a:ea typeface="宋体" panose="02010600030101010101" pitchFamily="2" charset="-122"/>
                  </a:rPr>
                  <a:t>(1)</a:t>
                </a:r>
              </a:p>
            </p:txBody>
          </p:sp>
        </p:grpSp>
        <p:sp>
          <p:nvSpPr>
            <p:cNvPr id="136247" name="Line 60"/>
            <p:cNvSpPr>
              <a:spLocks noChangeShapeType="1"/>
            </p:cNvSpPr>
            <p:nvPr/>
          </p:nvSpPr>
          <p:spPr bwMode="auto">
            <a:xfrm flipH="1">
              <a:off x="3585" y="885"/>
              <a:ext cx="252" cy="16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48" name="Text Box 61"/>
            <p:cNvSpPr txBox="1">
              <a:spLocks noChangeArrowheads="1"/>
            </p:cNvSpPr>
            <p:nvPr/>
          </p:nvSpPr>
          <p:spPr bwMode="auto">
            <a:xfrm>
              <a:off x="3217" y="119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136249" name="Oval 62"/>
            <p:cNvSpPr>
              <a:spLocks noChangeArrowheads="1"/>
            </p:cNvSpPr>
            <p:nvPr/>
          </p:nvSpPr>
          <p:spPr bwMode="auto">
            <a:xfrm>
              <a:off x="3805" y="15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50" name="Oval 63"/>
            <p:cNvSpPr>
              <a:spLocks noChangeArrowheads="1"/>
            </p:cNvSpPr>
            <p:nvPr/>
          </p:nvSpPr>
          <p:spPr bwMode="auto">
            <a:xfrm>
              <a:off x="3006" y="223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51" name="Line 64"/>
            <p:cNvSpPr>
              <a:spLocks noChangeShapeType="1"/>
            </p:cNvSpPr>
            <p:nvPr/>
          </p:nvSpPr>
          <p:spPr bwMode="auto">
            <a:xfrm flipH="1">
              <a:off x="3051" y="1347"/>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52" name="Line 65"/>
            <p:cNvSpPr>
              <a:spLocks noChangeShapeType="1"/>
            </p:cNvSpPr>
            <p:nvPr/>
          </p:nvSpPr>
          <p:spPr bwMode="auto">
            <a:xfrm>
              <a:off x="3503" y="1347"/>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53" name="Text Box 66"/>
            <p:cNvSpPr txBox="1">
              <a:spLocks noChangeArrowheads="1"/>
            </p:cNvSpPr>
            <p:nvPr/>
          </p:nvSpPr>
          <p:spPr bwMode="auto">
            <a:xfrm>
              <a:off x="3574" y="177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r>
                <a:rPr kumimoji="1" lang="en-US" altLang="zh-CN" sz="1800" b="0">
                  <a:solidFill>
                    <a:schemeClr val="tx1"/>
                  </a:solidFill>
                  <a:latin typeface="Times New Roman" panose="02020603050405020304" pitchFamily="18" charset="0"/>
                  <a:ea typeface="宋体" panose="02010600030101010101" pitchFamily="2" charset="-122"/>
                </a:rPr>
                <a:t>(4)</a:t>
              </a:r>
            </a:p>
          </p:txBody>
        </p:sp>
        <p:sp>
          <p:nvSpPr>
            <p:cNvPr id="136254" name="Text Box 67"/>
            <p:cNvSpPr txBox="1">
              <a:spLocks noChangeArrowheads="1"/>
            </p:cNvSpPr>
            <p:nvPr/>
          </p:nvSpPr>
          <p:spPr bwMode="auto">
            <a:xfrm>
              <a:off x="2826" y="244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r>
                <a:rPr kumimoji="1" lang="en-US" altLang="zh-CN" sz="1800" b="0">
                  <a:solidFill>
                    <a:schemeClr val="tx1"/>
                  </a:solidFill>
                  <a:latin typeface="Times New Roman" panose="02020603050405020304" pitchFamily="18" charset="0"/>
                  <a:ea typeface="宋体" panose="02010600030101010101" pitchFamily="2" charset="-122"/>
                </a:rPr>
                <a:t>(4)</a:t>
              </a:r>
            </a:p>
          </p:txBody>
        </p:sp>
        <p:sp>
          <p:nvSpPr>
            <p:cNvPr id="136255" name="Text Box 72"/>
            <p:cNvSpPr txBox="1">
              <a:spLocks noChangeArrowheads="1"/>
            </p:cNvSpPr>
            <p:nvPr/>
          </p:nvSpPr>
          <p:spPr bwMode="auto">
            <a:xfrm>
              <a:off x="3581" y="120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5</a:t>
              </a:r>
            </a:p>
          </p:txBody>
        </p:sp>
        <p:sp>
          <p:nvSpPr>
            <p:cNvPr id="136256" name="Line 73"/>
            <p:cNvSpPr>
              <a:spLocks noChangeShapeType="1"/>
            </p:cNvSpPr>
            <p:nvPr/>
          </p:nvSpPr>
          <p:spPr bwMode="auto">
            <a:xfrm flipH="1">
              <a:off x="3117" y="1545"/>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6198" name="Group 76"/>
          <p:cNvGrpSpPr>
            <a:grpSpLocks/>
          </p:cNvGrpSpPr>
          <p:nvPr/>
        </p:nvGrpSpPr>
        <p:grpSpPr bwMode="auto">
          <a:xfrm>
            <a:off x="2381034" y="685797"/>
            <a:ext cx="4137025" cy="5314950"/>
            <a:chOff x="121" y="624"/>
            <a:chExt cx="2436" cy="3348"/>
          </a:xfrm>
        </p:grpSpPr>
        <p:sp>
          <p:nvSpPr>
            <p:cNvPr id="136202"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p>
          </p:txBody>
        </p:sp>
        <p:grpSp>
          <p:nvGrpSpPr>
            <p:cNvPr id="136203" name="Group 75"/>
            <p:cNvGrpSpPr>
              <a:grpSpLocks/>
            </p:cNvGrpSpPr>
            <p:nvPr/>
          </p:nvGrpSpPr>
          <p:grpSpPr bwMode="auto">
            <a:xfrm>
              <a:off x="154" y="624"/>
              <a:ext cx="2403" cy="3348"/>
              <a:chOff x="109" y="408"/>
              <a:chExt cx="2403" cy="3348"/>
            </a:xfrm>
          </p:grpSpPr>
          <p:sp>
            <p:nvSpPr>
              <p:cNvPr id="136204"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05"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06"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07"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08"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09"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10"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11"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12"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6213"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4"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5"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6"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7"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8"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19"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0"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1"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2"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3"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4"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5"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6"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7"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8"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29"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4"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235"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136236"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136237"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初始节点</a:t>
                </a:r>
              </a:p>
            </p:txBody>
          </p:sp>
          <p:sp>
            <p:nvSpPr>
              <p:cNvPr id="136238"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6239"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136240"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p>
            </p:txBody>
          </p:sp>
          <p:sp>
            <p:nvSpPr>
              <p:cNvPr id="136241"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p>
            </p:txBody>
          </p:sp>
          <p:sp>
            <p:nvSpPr>
              <p:cNvPr id="136242"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p>
            </p:txBody>
          </p:sp>
          <p:sp>
            <p:nvSpPr>
              <p:cNvPr id="136243"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p>
            </p:txBody>
          </p:sp>
          <p:sp>
            <p:nvSpPr>
              <p:cNvPr id="136244"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p>
            </p:txBody>
          </p:sp>
          <p:sp>
            <p:nvSpPr>
              <p:cNvPr id="136245"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p>
            </p:txBody>
          </p:sp>
        </p:grpSp>
      </p:grpSp>
      <p:sp>
        <p:nvSpPr>
          <p:cNvPr id="136199" name="Text Box 59"/>
          <p:cNvSpPr txBox="1">
            <a:spLocks noChangeArrowheads="1"/>
          </p:cNvSpPr>
          <p:nvPr/>
        </p:nvSpPr>
        <p:spPr bwMode="auto">
          <a:xfrm>
            <a:off x="7140359" y="4324348"/>
            <a:ext cx="3983037" cy="10144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400" dirty="0">
                <a:solidFill>
                  <a:srgbClr val="000000"/>
                </a:solidFill>
                <a:latin typeface="Times New Roman" panose="02020603050405020304" pitchFamily="18" charset="0"/>
                <a:ea typeface="宋体" panose="02010600030101010101" pitchFamily="2" charset="-122"/>
              </a:rPr>
              <a:t>黑色：</a:t>
            </a:r>
            <a:r>
              <a:rPr kumimoji="1" lang="en-US" altLang="zh-CN" sz="2400" dirty="0">
                <a:solidFill>
                  <a:srgbClr val="000000"/>
                </a:solidFill>
                <a:latin typeface="Times New Roman" panose="02020603050405020304" pitchFamily="18" charset="0"/>
                <a:ea typeface="宋体" panose="02010600030101010101" pitchFamily="2" charset="-122"/>
              </a:rPr>
              <a:t>h(n0)=2+2=4</a:t>
            </a:r>
          </a:p>
          <a:p>
            <a:pPr algn="l" eaLnBrk="1" hangingPunct="1">
              <a:spcBef>
                <a:spcPct val="50000"/>
              </a:spcBef>
            </a:pPr>
            <a:r>
              <a:rPr kumimoji="1" lang="zh-CN" altLang="en-US" sz="2400" dirty="0">
                <a:solidFill>
                  <a:srgbClr val="3333FF"/>
                </a:solidFill>
                <a:latin typeface="Times New Roman" panose="02020603050405020304" pitchFamily="18" charset="0"/>
                <a:ea typeface="宋体" panose="02010600030101010101" pitchFamily="2" charset="-122"/>
              </a:rPr>
              <a:t>蓝色：</a:t>
            </a:r>
            <a:r>
              <a:rPr kumimoji="1" lang="en-US" altLang="zh-CN" sz="2400" dirty="0">
                <a:solidFill>
                  <a:srgbClr val="3333FF"/>
                </a:solidFill>
                <a:latin typeface="Times New Roman" panose="02020603050405020304" pitchFamily="18" charset="0"/>
                <a:ea typeface="宋体" panose="02010600030101010101" pitchFamily="2" charset="-122"/>
              </a:rPr>
              <a:t>h(n0)=1+5=6</a:t>
            </a:r>
          </a:p>
        </p:txBody>
      </p:sp>
      <p:sp>
        <p:nvSpPr>
          <p:cNvPr id="79" name="Text Box 4"/>
          <p:cNvSpPr txBox="1">
            <a:spLocks noChangeArrowheads="1"/>
          </p:cNvSpPr>
          <p:nvPr/>
        </p:nvSpPr>
        <p:spPr bwMode="auto">
          <a:xfrm>
            <a:off x="426228" y="1481841"/>
            <a:ext cx="1859506"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zh-CN" altLang="en-US" sz="2800" dirty="0" smtClean="0">
                <a:solidFill>
                  <a:schemeClr val="tx1"/>
                </a:solidFill>
                <a:latin typeface="Times New Roman" panose="02020603050405020304" pitchFamily="18" charset="0"/>
                <a:ea typeface="宋体" panose="02010600030101010101" pitchFamily="2" charset="-122"/>
              </a:rPr>
              <a:t>已知：</a:t>
            </a:r>
            <a:endParaRPr kumimoji="1" lang="zh-CN" altLang="en-US" sz="2800" dirty="0">
              <a:solidFill>
                <a:schemeClr val="tx1"/>
              </a:solidFill>
              <a:latin typeface="Times New Roman" panose="02020603050405020304" pitchFamily="18" charset="0"/>
              <a:ea typeface="宋体" panose="02010600030101010101" pitchFamily="2" charset="-122"/>
            </a:endParaRP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1</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2</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3</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4</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5</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6</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7</a:t>
            </a:r>
            <a:r>
              <a:rPr kumimoji="1" lang="en-US" altLang="zh-CN" sz="2800" dirty="0">
                <a:solidFill>
                  <a:schemeClr val="tx1"/>
                </a:solidFill>
                <a:latin typeface="Times New Roman" panose="02020603050405020304" pitchFamily="18" charset="0"/>
                <a:ea typeface="宋体" panose="02010600030101010101" pitchFamily="2" charset="-122"/>
              </a:rPr>
              <a:t>)=0</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8</a:t>
            </a:r>
            <a:r>
              <a:rPr kumimoji="1" lang="en-US" altLang="zh-CN" sz="2800" dirty="0">
                <a:solidFill>
                  <a:schemeClr val="tx1"/>
                </a:solidFill>
                <a:latin typeface="Times New Roman" panose="02020603050405020304" pitchFamily="18" charset="0"/>
                <a:ea typeface="宋体" panose="02010600030101010101" pitchFamily="2" charset="-122"/>
              </a:rPr>
              <a:t>)=0</a:t>
            </a:r>
          </a:p>
        </p:txBody>
      </p:sp>
    </p:spTree>
    <p:extLst>
      <p:ext uri="{BB962C8B-B14F-4D97-AF65-F5344CB8AC3E}">
        <p14:creationId xmlns:p14="http://schemas.microsoft.com/office/powerpoint/2010/main" val="2952522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59143"/>
                                        </p:tgtEl>
                                        <p:attrNameLst>
                                          <p:attrName>style.visibility</p:attrName>
                                        </p:attrNameLst>
                                      </p:cBhvr>
                                      <p:to>
                                        <p:strVal val="visible"/>
                                      </p:to>
                                    </p:set>
                                    <p:animEffect transition="in" filter="wipe(up)">
                                      <p:cBhvr>
                                        <p:cTn id="11" dur="2000"/>
                                        <p:tgtEl>
                                          <p:spTgt spid="25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zh-CN" altLang="en-US" sz="2800" dirty="0" smtClean="0">
                <a:solidFill>
                  <a:srgbClr val="FF3300"/>
                </a:solidFill>
                <a:latin typeface="华文新魏" pitchFamily="2" charset="-122"/>
                <a:ea typeface="华文新魏" pitchFamily="2" charset="-122"/>
              </a:rPr>
              <a:t>修</a:t>
            </a:r>
            <a:r>
              <a:rPr lang="zh-CN" altLang="en-US" sz="2800" dirty="0">
                <a:solidFill>
                  <a:srgbClr val="FF3300"/>
                </a:solidFill>
                <a:latin typeface="华文新魏" pitchFamily="2" charset="-122"/>
                <a:ea typeface="华文新魏" pitchFamily="2" charset="-122"/>
              </a:rPr>
              <a:t>道士和野人问题</a:t>
            </a:r>
            <a:endParaRPr lang="zh-CN" altLang="en-US" sz="2800" dirty="0">
              <a:solidFill>
                <a:srgbClr val="2929A5"/>
              </a:solidFill>
              <a:latin typeface="华文新魏" pitchFamily="2" charset="-122"/>
              <a:ea typeface="华文新魏" pitchFamily="2" charset="-122"/>
            </a:endParaRPr>
          </a:p>
        </p:txBody>
      </p:sp>
      <p:sp>
        <p:nvSpPr>
          <p:cNvPr id="8" name="Rectangle 3"/>
          <p:cNvSpPr txBox="1">
            <a:spLocks noChangeArrowheads="1"/>
          </p:cNvSpPr>
          <p:nvPr/>
        </p:nvSpPr>
        <p:spPr>
          <a:xfrm>
            <a:off x="1310321" y="1869479"/>
            <a:ext cx="8968418" cy="42148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b="1" dirty="0">
                <a:latin typeface="宋体" pitchFamily="2" charset="-122"/>
                <a:ea typeface="宋体" pitchFamily="2" charset="-122"/>
              </a:rPr>
              <a:t>1</a:t>
            </a:r>
            <a:r>
              <a:rPr kumimoji="1" lang="zh-CN" altLang="en-US" sz="2400" b="1" dirty="0">
                <a:latin typeface="宋体" pitchFamily="2" charset="-122"/>
                <a:ea typeface="宋体" pitchFamily="2" charset="-122"/>
              </a:rPr>
              <a:t>、问题的状态</a:t>
            </a:r>
          </a:p>
          <a:p>
            <a:pPr marL="0" indent="0">
              <a:buNone/>
            </a:pPr>
            <a:r>
              <a:rPr lang="zh-CN" altLang="en-US" sz="2400" dirty="0" smtClean="0">
                <a:latin typeface="宋体" pitchFamily="2" charset="-122"/>
              </a:rPr>
              <a:t>可以用一个三元数组来描述：</a:t>
            </a:r>
          </a:p>
          <a:p>
            <a:pPr marL="0" indent="0">
              <a:buNone/>
            </a:pPr>
            <a:r>
              <a:rPr lang="zh-CN" altLang="en-US" sz="2400" dirty="0" smtClean="0">
                <a:latin typeface="宋体" pitchFamily="2" charset="-122"/>
              </a:rPr>
              <a:t>           </a:t>
            </a:r>
            <a:r>
              <a:rPr lang="en-US" altLang="zh-CN" sz="2400" dirty="0" smtClean="0">
                <a:solidFill>
                  <a:schemeClr val="folHlink"/>
                </a:solidFill>
                <a:latin typeface="宋体" pitchFamily="2" charset="-122"/>
              </a:rPr>
              <a:t>S</a:t>
            </a:r>
            <a:r>
              <a:rPr lang="zh-CN" altLang="en-US" sz="2400" dirty="0" smtClean="0">
                <a:solidFill>
                  <a:schemeClr val="folHlink"/>
                </a:solidFill>
                <a:latin typeface="宋体" pitchFamily="2" charset="-122"/>
              </a:rPr>
              <a:t>＝</a:t>
            </a:r>
            <a:r>
              <a:rPr lang="en-US" altLang="zh-CN" sz="2400" dirty="0" smtClean="0">
                <a:solidFill>
                  <a:schemeClr val="folHlink"/>
                </a:solidFill>
                <a:latin typeface="宋体" pitchFamily="2" charset="-122"/>
              </a:rPr>
              <a:t>(m, c, b)</a:t>
            </a:r>
          </a:p>
          <a:p>
            <a:pPr marL="0" indent="0">
              <a:buNone/>
            </a:pPr>
            <a:r>
              <a:rPr lang="en-US" altLang="zh-CN" sz="2400" dirty="0" smtClean="0">
                <a:solidFill>
                  <a:schemeClr val="folHlink"/>
                </a:solidFill>
                <a:latin typeface="宋体" pitchFamily="2" charset="-122"/>
              </a:rPr>
              <a:t>       </a:t>
            </a:r>
            <a:r>
              <a:rPr lang="en-US" altLang="zh-CN" sz="2400" dirty="0" smtClean="0">
                <a:latin typeface="宋体" pitchFamily="2" charset="-122"/>
              </a:rPr>
              <a:t>m</a:t>
            </a:r>
            <a:r>
              <a:rPr lang="zh-CN" altLang="en-US" sz="2400" dirty="0" smtClean="0">
                <a:latin typeface="宋体" pitchFamily="2" charset="-122"/>
              </a:rPr>
              <a:t>：左岸的修道士数</a:t>
            </a:r>
          </a:p>
          <a:p>
            <a:pPr marL="0" indent="0">
              <a:buNone/>
            </a:pPr>
            <a:r>
              <a:rPr lang="zh-CN" altLang="en-US" sz="2400" dirty="0" smtClean="0">
                <a:latin typeface="宋体" pitchFamily="2" charset="-122"/>
              </a:rPr>
              <a:t>       </a:t>
            </a:r>
            <a:r>
              <a:rPr lang="en-US" altLang="zh-CN" sz="2400" dirty="0" smtClean="0">
                <a:latin typeface="宋体" pitchFamily="2" charset="-122"/>
              </a:rPr>
              <a:t>c</a:t>
            </a:r>
            <a:r>
              <a:rPr lang="zh-CN" altLang="en-US" sz="2400" dirty="0" smtClean="0">
                <a:latin typeface="宋体" pitchFamily="2" charset="-122"/>
              </a:rPr>
              <a:t>：左岸的野人数</a:t>
            </a:r>
          </a:p>
          <a:p>
            <a:pPr marL="0" indent="0">
              <a:buNone/>
            </a:pPr>
            <a:r>
              <a:rPr lang="zh-CN" altLang="en-US" sz="2400" dirty="0" smtClean="0">
                <a:latin typeface="宋体" pitchFamily="2" charset="-122"/>
              </a:rPr>
              <a:t>       </a:t>
            </a:r>
            <a:r>
              <a:rPr lang="en-US" altLang="zh-CN" sz="2400" dirty="0" smtClean="0">
                <a:latin typeface="宋体" pitchFamily="2" charset="-122"/>
              </a:rPr>
              <a:t>b</a:t>
            </a:r>
            <a:r>
              <a:rPr lang="zh-CN" altLang="en-US" sz="2400" dirty="0" smtClean="0">
                <a:latin typeface="宋体" pitchFamily="2" charset="-122"/>
              </a:rPr>
              <a:t>：左岸的船数</a:t>
            </a:r>
          </a:p>
          <a:p>
            <a:pPr marL="0" indent="0">
              <a:buNone/>
            </a:pPr>
            <a:r>
              <a:rPr lang="zh-CN" altLang="en-US" sz="2400" dirty="0" smtClean="0">
                <a:solidFill>
                  <a:schemeClr val="folHlink"/>
                </a:solidFill>
                <a:latin typeface="宋体" pitchFamily="2" charset="-122"/>
              </a:rPr>
              <a:t>   右岸的状态不必标出，因为：</a:t>
            </a:r>
          </a:p>
          <a:p>
            <a:pPr marL="0" indent="0">
              <a:buNone/>
            </a:pPr>
            <a:r>
              <a:rPr lang="zh-CN" altLang="en-US" sz="2400" dirty="0" smtClean="0">
                <a:solidFill>
                  <a:schemeClr val="folHlink"/>
                </a:solidFill>
                <a:latin typeface="宋体" pitchFamily="2" charset="-122"/>
              </a:rPr>
              <a:t>       </a:t>
            </a:r>
            <a:r>
              <a:rPr lang="zh-CN" altLang="en-US" sz="2400" dirty="0" smtClean="0">
                <a:latin typeface="宋体" pitchFamily="2" charset="-122"/>
              </a:rPr>
              <a:t>右岸的修道士数   </a:t>
            </a:r>
            <a:r>
              <a:rPr lang="en-US" altLang="zh-CN" sz="2400" dirty="0" smtClean="0">
                <a:latin typeface="宋体" pitchFamily="2" charset="-122"/>
              </a:rPr>
              <a:t>m</a:t>
            </a:r>
            <a:r>
              <a:rPr lang="en-US" altLang="zh-CN" sz="2400" dirty="0" smtClean="0"/>
              <a:t>’</a:t>
            </a:r>
            <a:r>
              <a:rPr lang="zh-CN" altLang="en-US" sz="2400" dirty="0" smtClean="0">
                <a:latin typeface="宋体" pitchFamily="2" charset="-122"/>
              </a:rPr>
              <a:t>＝ </a:t>
            </a:r>
            <a:r>
              <a:rPr lang="en-US" altLang="zh-CN" sz="2400" dirty="0" smtClean="0">
                <a:latin typeface="宋体" pitchFamily="2" charset="-122"/>
              </a:rPr>
              <a:t>3</a:t>
            </a:r>
            <a:r>
              <a:rPr lang="zh-CN" altLang="en-US" sz="2400" dirty="0" smtClean="0">
                <a:latin typeface="宋体" pitchFamily="2" charset="-122"/>
              </a:rPr>
              <a:t>－</a:t>
            </a:r>
            <a:r>
              <a:rPr lang="en-US" altLang="zh-CN" sz="2400" dirty="0" smtClean="0">
                <a:latin typeface="宋体" pitchFamily="2" charset="-122"/>
              </a:rPr>
              <a:t>m</a:t>
            </a:r>
          </a:p>
          <a:p>
            <a:pPr marL="0" indent="0">
              <a:buNone/>
            </a:pPr>
            <a:r>
              <a:rPr lang="en-US" altLang="zh-CN" sz="2400" dirty="0" smtClean="0">
                <a:latin typeface="宋体" pitchFamily="2" charset="-122"/>
              </a:rPr>
              <a:t>       </a:t>
            </a:r>
            <a:r>
              <a:rPr lang="zh-CN" altLang="en-US" sz="2400" dirty="0" smtClean="0">
                <a:latin typeface="宋体" pitchFamily="2" charset="-122"/>
              </a:rPr>
              <a:t>右岸的野人数     </a:t>
            </a:r>
            <a:r>
              <a:rPr lang="en-US" altLang="zh-CN" sz="2400" dirty="0" smtClean="0">
                <a:latin typeface="宋体" pitchFamily="2" charset="-122"/>
              </a:rPr>
              <a:t>c</a:t>
            </a:r>
            <a:r>
              <a:rPr lang="en-US" altLang="zh-CN" sz="2400" dirty="0" smtClean="0"/>
              <a:t>’</a:t>
            </a:r>
            <a:r>
              <a:rPr lang="zh-CN" altLang="en-US" sz="2400" dirty="0" smtClean="0">
                <a:latin typeface="宋体" pitchFamily="2" charset="-122"/>
              </a:rPr>
              <a:t>＝ </a:t>
            </a:r>
            <a:r>
              <a:rPr lang="en-US" altLang="zh-CN" sz="2400" dirty="0" smtClean="0">
                <a:latin typeface="宋体" pitchFamily="2" charset="-122"/>
              </a:rPr>
              <a:t>3</a:t>
            </a:r>
            <a:r>
              <a:rPr lang="zh-CN" altLang="en-US" sz="2400" dirty="0" smtClean="0">
                <a:latin typeface="宋体" pitchFamily="2" charset="-122"/>
              </a:rPr>
              <a:t>－</a:t>
            </a:r>
            <a:r>
              <a:rPr lang="en-US" altLang="zh-CN" sz="2400" dirty="0" smtClean="0">
                <a:latin typeface="宋体" pitchFamily="2" charset="-122"/>
              </a:rPr>
              <a:t>c</a:t>
            </a:r>
          </a:p>
          <a:p>
            <a:pPr marL="0" indent="0">
              <a:buNone/>
            </a:pPr>
            <a:r>
              <a:rPr lang="en-US" altLang="zh-CN" sz="2400" dirty="0" smtClean="0">
                <a:latin typeface="宋体" pitchFamily="2" charset="-122"/>
              </a:rPr>
              <a:t>       </a:t>
            </a:r>
            <a:r>
              <a:rPr lang="zh-CN" altLang="en-US" sz="2400" dirty="0" smtClean="0">
                <a:latin typeface="宋体" pitchFamily="2" charset="-122"/>
              </a:rPr>
              <a:t>右岸的船数       </a:t>
            </a:r>
            <a:r>
              <a:rPr lang="en-US" altLang="zh-CN" sz="2400" dirty="0" smtClean="0">
                <a:latin typeface="宋体" pitchFamily="2" charset="-122"/>
              </a:rPr>
              <a:t>b</a:t>
            </a:r>
            <a:r>
              <a:rPr lang="en-US" altLang="zh-CN" sz="2400" dirty="0" smtClean="0"/>
              <a:t>’</a:t>
            </a:r>
            <a:r>
              <a:rPr lang="zh-CN" altLang="en-US" sz="2400" dirty="0" smtClean="0">
                <a:latin typeface="宋体" pitchFamily="2" charset="-122"/>
              </a:rPr>
              <a:t>＝ </a:t>
            </a:r>
            <a:r>
              <a:rPr lang="en-US" altLang="zh-CN" sz="2400" dirty="0" smtClean="0">
                <a:latin typeface="宋体" pitchFamily="2" charset="-122"/>
              </a:rPr>
              <a:t>1</a:t>
            </a:r>
            <a:r>
              <a:rPr lang="zh-CN" altLang="en-US" sz="2400" dirty="0" smtClean="0">
                <a:latin typeface="宋体" pitchFamily="2" charset="-122"/>
              </a:rPr>
              <a:t>－</a:t>
            </a:r>
            <a:r>
              <a:rPr lang="en-US" altLang="zh-CN" sz="2400" dirty="0" smtClean="0">
                <a:latin typeface="宋体" pitchFamily="2" charset="-122"/>
              </a:rPr>
              <a:t>b</a:t>
            </a:r>
          </a:p>
        </p:txBody>
      </p:sp>
    </p:spTree>
    <p:extLst>
      <p:ext uri="{BB962C8B-B14F-4D97-AF65-F5344CB8AC3E}">
        <p14:creationId xmlns:p14="http://schemas.microsoft.com/office/powerpoint/2010/main" val="2349158960"/>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393D4506-CD88-4E40-B12F-F756CF31FD62}" type="slidenum">
              <a:rPr lang="en-US" altLang="zh-CN" sz="1600">
                <a:solidFill>
                  <a:srgbClr val="003399"/>
                </a:solidFill>
                <a:latin typeface="Times New Roman" panose="02020603050405020304" pitchFamily="18" charset="0"/>
                <a:ea typeface="宋体" panose="02010600030101010101" pitchFamily="2" charset="-122"/>
              </a:rPr>
              <a:pPr eaLnBrk="1" hangingPunct="1"/>
              <a:t>140</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7219" name="Text Box 45"/>
          <p:cNvSpPr txBox="1">
            <a:spLocks noChangeArrowheads="1"/>
          </p:cNvSpPr>
          <p:nvPr/>
        </p:nvSpPr>
        <p:spPr bwMode="auto">
          <a:xfrm>
            <a:off x="7212544" y="4443574"/>
            <a:ext cx="4813121" cy="181588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800" dirty="0">
                <a:solidFill>
                  <a:srgbClr val="000000"/>
                </a:solidFill>
                <a:latin typeface="Times New Roman" panose="02020603050405020304" pitchFamily="18" charset="0"/>
                <a:ea typeface="宋体" panose="02010600030101010101" pitchFamily="2" charset="-122"/>
              </a:rPr>
              <a:t>黑色：</a:t>
            </a:r>
            <a:r>
              <a:rPr kumimoji="1" lang="en-US" altLang="zh-CN" sz="2800" dirty="0">
                <a:solidFill>
                  <a:srgbClr val="000000"/>
                </a:solidFill>
                <a:latin typeface="Times New Roman" panose="02020603050405020304" pitchFamily="18" charset="0"/>
                <a:ea typeface="宋体" panose="02010600030101010101" pitchFamily="2" charset="-122"/>
              </a:rPr>
              <a:t>h(n5)=min(3,2)=2</a:t>
            </a:r>
          </a:p>
          <a:p>
            <a:pPr algn="l" eaLnBrk="1" hangingPunct="1">
              <a:spcBef>
                <a:spcPct val="50000"/>
              </a:spcBef>
            </a:pPr>
            <a:r>
              <a:rPr kumimoji="1" lang="en-US" altLang="zh-CN" sz="2800" dirty="0">
                <a:solidFill>
                  <a:srgbClr val="000000"/>
                </a:solidFill>
                <a:latin typeface="Times New Roman" panose="02020603050405020304" pitchFamily="18" charset="0"/>
                <a:ea typeface="宋体" panose="02010600030101010101" pitchFamily="2" charset="-122"/>
              </a:rPr>
              <a:t>h(n0)=[1+h(n5</a:t>
            </a:r>
            <a:r>
              <a:rPr kumimoji="1" lang="en-US" altLang="zh-CN" sz="2800" dirty="0" smtClean="0">
                <a:solidFill>
                  <a:srgbClr val="000000"/>
                </a:solidFill>
                <a:latin typeface="Times New Roman" panose="02020603050405020304" pitchFamily="18" charset="0"/>
                <a:ea typeface="宋体" panose="02010600030101010101" pitchFamily="2" charset="-122"/>
              </a:rPr>
              <a:t>)]+[</a:t>
            </a:r>
            <a:r>
              <a:rPr kumimoji="1" lang="en-US" altLang="zh-CN" sz="2800" dirty="0">
                <a:solidFill>
                  <a:srgbClr val="000000"/>
                </a:solidFill>
                <a:latin typeface="Times New Roman" panose="02020603050405020304" pitchFamily="18" charset="0"/>
                <a:ea typeface="宋体" panose="02010600030101010101" pitchFamily="2" charset="-122"/>
              </a:rPr>
              <a:t>1+h(n4)]=5</a:t>
            </a:r>
            <a:r>
              <a:rPr kumimoji="1" lang="en-US" altLang="zh-CN" sz="2800" dirty="0">
                <a:solidFill>
                  <a:schemeClr val="tx1"/>
                </a:solidFill>
                <a:latin typeface="Times New Roman" panose="02020603050405020304" pitchFamily="18" charset="0"/>
                <a:ea typeface="宋体" panose="02010600030101010101" pitchFamily="2" charset="-122"/>
              </a:rPr>
              <a:t>     </a:t>
            </a:r>
          </a:p>
          <a:p>
            <a:pPr algn="l" eaLnBrk="1" hangingPunct="1">
              <a:spcBef>
                <a:spcPct val="50000"/>
              </a:spcBef>
            </a:pPr>
            <a:r>
              <a:rPr kumimoji="1" lang="zh-CN" altLang="en-US" sz="2800" dirty="0">
                <a:solidFill>
                  <a:srgbClr val="3333FF"/>
                </a:solidFill>
                <a:latin typeface="Times New Roman" panose="02020603050405020304" pitchFamily="18" charset="0"/>
                <a:ea typeface="宋体" panose="02010600030101010101" pitchFamily="2" charset="-122"/>
              </a:rPr>
              <a:t>蓝色：</a:t>
            </a:r>
            <a:r>
              <a:rPr kumimoji="1" lang="en-US" altLang="zh-CN" sz="2800" dirty="0">
                <a:solidFill>
                  <a:srgbClr val="3333FF"/>
                </a:solidFill>
                <a:latin typeface="Times New Roman" panose="02020603050405020304" pitchFamily="18" charset="0"/>
                <a:ea typeface="宋体" panose="02010600030101010101" pitchFamily="2" charset="-122"/>
              </a:rPr>
              <a:t>1+5=6</a:t>
            </a:r>
          </a:p>
        </p:txBody>
      </p:sp>
      <p:grpSp>
        <p:nvGrpSpPr>
          <p:cNvPr id="137220" name="Group 132"/>
          <p:cNvGrpSpPr>
            <a:grpSpLocks/>
          </p:cNvGrpSpPr>
          <p:nvPr/>
        </p:nvGrpSpPr>
        <p:grpSpPr bwMode="auto">
          <a:xfrm>
            <a:off x="5837239" y="322965"/>
            <a:ext cx="4427537" cy="5197475"/>
            <a:chOff x="2717" y="495"/>
            <a:chExt cx="2789" cy="3274"/>
          </a:xfrm>
        </p:grpSpPr>
        <p:grpSp>
          <p:nvGrpSpPr>
            <p:cNvPr id="137224" name="Group 46"/>
            <p:cNvGrpSpPr>
              <a:grpSpLocks/>
            </p:cNvGrpSpPr>
            <p:nvPr/>
          </p:nvGrpSpPr>
          <p:grpSpPr bwMode="auto">
            <a:xfrm>
              <a:off x="2952" y="495"/>
              <a:ext cx="2530" cy="2089"/>
              <a:chOff x="2745" y="324"/>
              <a:chExt cx="2530" cy="2089"/>
            </a:xfrm>
          </p:grpSpPr>
          <p:sp>
            <p:nvSpPr>
              <p:cNvPr id="137237" name="Oval 47"/>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38" name="Oval 48"/>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39" name="Oval 49"/>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40" name="Oval 50"/>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41" name="Line 51"/>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2" name="Line 52"/>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3" name="Line 53"/>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44" name="Arc 54"/>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245" name="Text Box 55"/>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00FF"/>
                    </a:solidFill>
                    <a:latin typeface="Times New Roman" panose="02020603050405020304" pitchFamily="18" charset="0"/>
                    <a:ea typeface="宋体" panose="02010600030101010101" pitchFamily="2" charset="-122"/>
                  </a:rPr>
                  <a:t>初始节点</a:t>
                </a:r>
              </a:p>
            </p:txBody>
          </p:sp>
          <p:sp>
            <p:nvSpPr>
              <p:cNvPr id="137246" name="Text Box 56"/>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7247" name="Text Box 57"/>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1800" b="0">
                  <a:solidFill>
                    <a:schemeClr val="tx1"/>
                  </a:solidFill>
                  <a:latin typeface="Times New Roman" panose="02020603050405020304" pitchFamily="18" charset="0"/>
                  <a:ea typeface="宋体" panose="02010600030101010101" pitchFamily="2" charset="-122"/>
                </a:endParaRPr>
              </a:p>
            </p:txBody>
          </p:sp>
          <p:sp>
            <p:nvSpPr>
              <p:cNvPr id="137248" name="Text Box 58"/>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137249" name="Text Box 59"/>
              <p:cNvSpPr txBox="1">
                <a:spLocks noChangeArrowheads="1"/>
              </p:cNvSpPr>
              <p:nvPr/>
            </p:nvSpPr>
            <p:spPr bwMode="auto">
              <a:xfrm>
                <a:off x="3592" y="178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137250" name="Text Box 60"/>
              <p:cNvSpPr txBox="1">
                <a:spLocks noChangeArrowheads="1"/>
              </p:cNvSpPr>
              <p:nvPr/>
            </p:nvSpPr>
            <p:spPr bwMode="auto">
              <a:xfrm>
                <a:off x="3136" y="9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grpSp>
            <p:nvGrpSpPr>
              <p:cNvPr id="137251" name="Group 61"/>
              <p:cNvGrpSpPr>
                <a:grpSpLocks/>
              </p:cNvGrpSpPr>
              <p:nvPr/>
            </p:nvGrpSpPr>
            <p:grpSpPr bwMode="auto">
              <a:xfrm>
                <a:off x="2745" y="1104"/>
                <a:ext cx="1152" cy="1309"/>
                <a:chOff x="2745" y="1104"/>
                <a:chExt cx="1152" cy="1309"/>
              </a:xfrm>
            </p:grpSpPr>
            <p:sp>
              <p:nvSpPr>
                <p:cNvPr id="137255" name="Oval 62"/>
                <p:cNvSpPr>
                  <a:spLocks noChangeArrowheads="1"/>
                </p:cNvSpPr>
                <p:nvPr/>
              </p:nvSpPr>
              <p:spPr bwMode="auto">
                <a:xfrm>
                  <a:off x="3715" y="13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56" name="Oval 63"/>
                <p:cNvSpPr>
                  <a:spLocks noChangeArrowheads="1"/>
                </p:cNvSpPr>
                <p:nvPr/>
              </p:nvSpPr>
              <p:spPr bwMode="auto">
                <a:xfrm>
                  <a:off x="2925" y="199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57" name="Line 64"/>
                <p:cNvSpPr>
                  <a:spLocks noChangeShapeType="1"/>
                </p:cNvSpPr>
                <p:nvPr/>
              </p:nvSpPr>
              <p:spPr bwMode="auto">
                <a:xfrm flipH="1">
                  <a:off x="2970" y="1104"/>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58" name="Line 65"/>
                <p:cNvSpPr>
                  <a:spLocks noChangeShapeType="1"/>
                </p:cNvSpPr>
                <p:nvPr/>
              </p:nvSpPr>
              <p:spPr bwMode="auto">
                <a:xfrm>
                  <a:off x="3413" y="1104"/>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59" name="Text Box 66"/>
                <p:cNvSpPr txBox="1">
                  <a:spLocks noChangeArrowheads="1"/>
                </p:cNvSpPr>
                <p:nvPr/>
              </p:nvSpPr>
              <p:spPr bwMode="auto">
                <a:xfrm>
                  <a:off x="3493" y="15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r>
                    <a:rPr kumimoji="1" lang="en-US" altLang="zh-CN" sz="1800" b="0">
                      <a:solidFill>
                        <a:schemeClr val="tx1"/>
                      </a:solidFill>
                      <a:latin typeface="Times New Roman" panose="02020603050405020304" pitchFamily="18" charset="0"/>
                      <a:ea typeface="宋体" panose="02010600030101010101" pitchFamily="2" charset="-122"/>
                    </a:rPr>
                    <a:t>(4)</a:t>
                  </a:r>
                </a:p>
              </p:txBody>
            </p:sp>
            <p:sp>
              <p:nvSpPr>
                <p:cNvPr id="137260" name="Text Box 67"/>
                <p:cNvSpPr txBox="1">
                  <a:spLocks noChangeArrowheads="1"/>
                </p:cNvSpPr>
                <p:nvPr/>
              </p:nvSpPr>
              <p:spPr bwMode="auto">
                <a:xfrm>
                  <a:off x="2745" y="21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r>
                    <a:rPr kumimoji="1" lang="en-US" altLang="zh-CN" sz="1800" b="0">
                      <a:solidFill>
                        <a:schemeClr val="tx1"/>
                      </a:solidFill>
                      <a:latin typeface="Times New Roman" panose="02020603050405020304" pitchFamily="18" charset="0"/>
                      <a:ea typeface="宋体" panose="02010600030101010101" pitchFamily="2" charset="-122"/>
                    </a:rPr>
                    <a:t>(4)</a:t>
                  </a:r>
                </a:p>
              </p:txBody>
            </p:sp>
          </p:grpSp>
          <p:sp>
            <p:nvSpPr>
              <p:cNvPr id="137252" name="Line 68"/>
              <p:cNvSpPr>
                <a:spLocks noChangeShapeType="1"/>
              </p:cNvSpPr>
              <p:nvPr/>
            </p:nvSpPr>
            <p:spPr bwMode="auto">
              <a:xfrm>
                <a:off x="4068" y="732"/>
                <a:ext cx="108" cy="2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53" name="Text Box 69"/>
              <p:cNvSpPr txBox="1">
                <a:spLocks noChangeArrowheads="1"/>
              </p:cNvSpPr>
              <p:nvPr/>
            </p:nvSpPr>
            <p:spPr bwMode="auto">
              <a:xfrm>
                <a:off x="3500" y="9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5</a:t>
                </a:r>
              </a:p>
            </p:txBody>
          </p:sp>
          <p:sp>
            <p:nvSpPr>
              <p:cNvPr id="137254" name="Line 70"/>
              <p:cNvSpPr>
                <a:spLocks noChangeShapeType="1"/>
              </p:cNvSpPr>
              <p:nvPr/>
            </p:nvSpPr>
            <p:spPr bwMode="auto">
              <a:xfrm flipH="1">
                <a:off x="3036" y="1284"/>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37225" name="Group 71"/>
            <p:cNvGrpSpPr>
              <a:grpSpLocks/>
            </p:cNvGrpSpPr>
            <p:nvPr/>
          </p:nvGrpSpPr>
          <p:grpSpPr bwMode="auto">
            <a:xfrm>
              <a:off x="2717" y="2112"/>
              <a:ext cx="2789" cy="1657"/>
              <a:chOff x="2486" y="2577"/>
              <a:chExt cx="2789" cy="1657"/>
            </a:xfrm>
          </p:grpSpPr>
          <p:sp>
            <p:nvSpPr>
              <p:cNvPr id="137227" name="Oval 72"/>
              <p:cNvSpPr>
                <a:spLocks noChangeArrowheads="1"/>
              </p:cNvSpPr>
              <p:nvPr/>
            </p:nvSpPr>
            <p:spPr bwMode="auto">
              <a:xfrm>
                <a:off x="2884" y="3321"/>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28" name="Oval 73"/>
              <p:cNvSpPr>
                <a:spLocks noChangeArrowheads="1"/>
              </p:cNvSpPr>
              <p:nvPr/>
            </p:nvSpPr>
            <p:spPr bwMode="auto">
              <a:xfrm>
                <a:off x="4737" y="3321"/>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29" name="Oval 74"/>
              <p:cNvSpPr>
                <a:spLocks noChangeArrowheads="1"/>
              </p:cNvSpPr>
              <p:nvPr/>
            </p:nvSpPr>
            <p:spPr bwMode="auto">
              <a:xfrm>
                <a:off x="2901" y="388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7230" name="Line 75"/>
              <p:cNvSpPr>
                <a:spLocks noChangeShapeType="1"/>
              </p:cNvSpPr>
              <p:nvPr/>
            </p:nvSpPr>
            <p:spPr bwMode="auto">
              <a:xfrm flipH="1">
                <a:off x="2954" y="2577"/>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1" name="Line 76"/>
              <p:cNvSpPr>
                <a:spLocks noChangeShapeType="1"/>
              </p:cNvSpPr>
              <p:nvPr/>
            </p:nvSpPr>
            <p:spPr bwMode="auto">
              <a:xfrm flipH="1">
                <a:off x="2954" y="2589"/>
                <a:ext cx="1074" cy="12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2" name="Line 77"/>
              <p:cNvSpPr>
                <a:spLocks noChangeShapeType="1"/>
              </p:cNvSpPr>
              <p:nvPr/>
            </p:nvSpPr>
            <p:spPr bwMode="auto">
              <a:xfrm>
                <a:off x="4072" y="2589"/>
                <a:ext cx="665" cy="7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33" name="Freeform 78"/>
              <p:cNvSpPr>
                <a:spLocks/>
              </p:cNvSpPr>
              <p:nvPr/>
            </p:nvSpPr>
            <p:spPr bwMode="auto">
              <a:xfrm>
                <a:off x="3930" y="2697"/>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234" name="Text Box 79"/>
              <p:cNvSpPr txBox="1">
                <a:spLocks noChangeArrowheads="1"/>
              </p:cNvSpPr>
              <p:nvPr/>
            </p:nvSpPr>
            <p:spPr bwMode="auto">
              <a:xfrm>
                <a:off x="2486" y="309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r>
                  <a:rPr kumimoji="1" lang="en-US" altLang="zh-CN" sz="1800" b="0">
                    <a:solidFill>
                      <a:schemeClr val="tx1"/>
                    </a:solidFill>
                    <a:latin typeface="Times New Roman" panose="02020603050405020304" pitchFamily="18" charset="0"/>
                    <a:ea typeface="宋体" panose="02010600030101010101" pitchFamily="2" charset="-122"/>
                  </a:rPr>
                  <a:t>(2)</a:t>
                </a:r>
              </a:p>
            </p:txBody>
          </p:sp>
          <p:sp>
            <p:nvSpPr>
              <p:cNvPr id="137235" name="Text Box 80"/>
              <p:cNvSpPr txBox="1">
                <a:spLocks noChangeArrowheads="1"/>
              </p:cNvSpPr>
              <p:nvPr/>
            </p:nvSpPr>
            <p:spPr bwMode="auto">
              <a:xfrm>
                <a:off x="2610" y="400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r>
                  <a:rPr kumimoji="1" lang="en-US" altLang="zh-CN" sz="1800" b="0">
                    <a:solidFill>
                      <a:schemeClr val="tx1"/>
                    </a:solidFill>
                    <a:latin typeface="Times New Roman" panose="02020603050405020304" pitchFamily="18" charset="0"/>
                    <a:ea typeface="宋体" panose="02010600030101010101" pitchFamily="2" charset="-122"/>
                  </a:rPr>
                  <a:t>(0)</a:t>
                </a:r>
              </a:p>
            </p:txBody>
          </p:sp>
          <p:sp>
            <p:nvSpPr>
              <p:cNvPr id="137236" name="Text Box 81"/>
              <p:cNvSpPr txBox="1">
                <a:spLocks noChangeArrowheads="1"/>
              </p:cNvSpPr>
              <p:nvPr/>
            </p:nvSpPr>
            <p:spPr bwMode="auto">
              <a:xfrm>
                <a:off x="4871" y="321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r>
                  <a:rPr kumimoji="1" lang="en-US" altLang="zh-CN" sz="1800" b="0">
                    <a:solidFill>
                      <a:schemeClr val="tx1"/>
                    </a:solidFill>
                    <a:latin typeface="Times New Roman" panose="02020603050405020304" pitchFamily="18" charset="0"/>
                    <a:ea typeface="宋体" panose="02010600030101010101" pitchFamily="2" charset="-122"/>
                  </a:rPr>
                  <a:t>(0)</a:t>
                </a:r>
              </a:p>
            </p:txBody>
          </p:sp>
        </p:grpSp>
        <p:sp>
          <p:nvSpPr>
            <p:cNvPr id="137226" name="Text Box 82"/>
            <p:cNvSpPr txBox="1">
              <a:spLocks noChangeArrowheads="1"/>
            </p:cNvSpPr>
            <p:nvPr/>
          </p:nvSpPr>
          <p:spPr bwMode="auto">
            <a:xfrm>
              <a:off x="4418" y="1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a:solidFill>
                    <a:srgbClr val="990000"/>
                  </a:solidFill>
                  <a:latin typeface="Times New Roman" panose="02020603050405020304" pitchFamily="18" charset="0"/>
                  <a:ea typeface="宋体" panose="02010600030101010101" pitchFamily="2" charset="-122"/>
                </a:rPr>
                <a:t>2</a:t>
              </a:r>
            </a:p>
          </p:txBody>
        </p:sp>
      </p:grpSp>
      <p:sp>
        <p:nvSpPr>
          <p:cNvPr id="260179" name="Line 83"/>
          <p:cNvSpPr>
            <a:spLocks noChangeShapeType="1"/>
          </p:cNvSpPr>
          <p:nvPr/>
        </p:nvSpPr>
        <p:spPr bwMode="auto">
          <a:xfrm>
            <a:off x="8310563" y="3374495"/>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7223" name="Text Box 133"/>
          <p:cNvSpPr txBox="1">
            <a:spLocks noChangeArrowheads="1"/>
          </p:cNvSpPr>
          <p:nvPr/>
        </p:nvSpPr>
        <p:spPr bwMode="auto">
          <a:xfrm>
            <a:off x="7053263" y="3550708"/>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lang="en-US" altLang="zh-CN" sz="1800">
                <a:solidFill>
                  <a:srgbClr val="990000"/>
                </a:solidFill>
                <a:latin typeface="Times New Roman" panose="02020603050405020304" pitchFamily="18" charset="0"/>
                <a:ea typeface="宋体" panose="02010600030101010101" pitchFamily="2" charset="-122"/>
              </a:rPr>
              <a:t>3</a:t>
            </a:r>
          </a:p>
        </p:txBody>
      </p:sp>
      <p:grpSp>
        <p:nvGrpSpPr>
          <p:cNvPr id="44" name="Group 76"/>
          <p:cNvGrpSpPr>
            <a:grpSpLocks/>
          </p:cNvGrpSpPr>
          <p:nvPr/>
        </p:nvGrpSpPr>
        <p:grpSpPr bwMode="auto">
          <a:xfrm>
            <a:off x="1531939" y="222948"/>
            <a:ext cx="4137025" cy="5314950"/>
            <a:chOff x="121" y="624"/>
            <a:chExt cx="2436" cy="3348"/>
          </a:xfrm>
        </p:grpSpPr>
        <p:sp>
          <p:nvSpPr>
            <p:cNvPr id="46"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p>
          </p:txBody>
        </p:sp>
        <p:grpSp>
          <p:nvGrpSpPr>
            <p:cNvPr id="47" name="Group 75"/>
            <p:cNvGrpSpPr>
              <a:grpSpLocks/>
            </p:cNvGrpSpPr>
            <p:nvPr/>
          </p:nvGrpSpPr>
          <p:grpSpPr bwMode="auto">
            <a:xfrm>
              <a:off x="154" y="624"/>
              <a:ext cx="2403" cy="3348"/>
              <a:chOff x="109" y="408"/>
              <a:chExt cx="2403" cy="3348"/>
            </a:xfrm>
          </p:grpSpPr>
          <p:sp>
            <p:nvSpPr>
              <p:cNvPr id="48"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49"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0"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1"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2"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3"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4"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5"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6"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7"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80"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81"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初始节点</a:t>
                </a:r>
              </a:p>
            </p:txBody>
          </p:sp>
          <p:sp>
            <p:nvSpPr>
              <p:cNvPr id="82"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83"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84"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p>
            </p:txBody>
          </p:sp>
          <p:sp>
            <p:nvSpPr>
              <p:cNvPr id="85"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p>
            </p:txBody>
          </p:sp>
          <p:sp>
            <p:nvSpPr>
              <p:cNvPr id="86"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p>
            </p:txBody>
          </p:sp>
          <p:sp>
            <p:nvSpPr>
              <p:cNvPr id="87"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p>
            </p:txBody>
          </p:sp>
          <p:sp>
            <p:nvSpPr>
              <p:cNvPr id="88"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p>
            </p:txBody>
          </p:sp>
          <p:sp>
            <p:nvSpPr>
              <p:cNvPr id="89"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p>
            </p:txBody>
          </p:sp>
        </p:grpSp>
      </p:grpSp>
      <p:sp>
        <p:nvSpPr>
          <p:cNvPr id="91" name="Text Box 4"/>
          <p:cNvSpPr txBox="1">
            <a:spLocks noChangeArrowheads="1"/>
          </p:cNvSpPr>
          <p:nvPr/>
        </p:nvSpPr>
        <p:spPr bwMode="auto">
          <a:xfrm>
            <a:off x="-10245" y="1417546"/>
            <a:ext cx="1859506"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zh-CN" altLang="en-US" sz="2800" dirty="0" smtClean="0">
                <a:solidFill>
                  <a:schemeClr val="tx1"/>
                </a:solidFill>
                <a:latin typeface="Times New Roman" panose="02020603050405020304" pitchFamily="18" charset="0"/>
                <a:ea typeface="宋体" panose="02010600030101010101" pitchFamily="2" charset="-122"/>
              </a:rPr>
              <a:t>已知：</a:t>
            </a:r>
            <a:endParaRPr kumimoji="1" lang="zh-CN" altLang="en-US" sz="2800" dirty="0">
              <a:solidFill>
                <a:schemeClr val="tx1"/>
              </a:solidFill>
              <a:latin typeface="Times New Roman" panose="02020603050405020304" pitchFamily="18" charset="0"/>
              <a:ea typeface="宋体" panose="02010600030101010101" pitchFamily="2" charset="-122"/>
            </a:endParaRP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1</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2</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3</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4</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5</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6</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7</a:t>
            </a:r>
            <a:r>
              <a:rPr kumimoji="1" lang="en-US" altLang="zh-CN" sz="2800" dirty="0">
                <a:solidFill>
                  <a:schemeClr val="tx1"/>
                </a:solidFill>
                <a:latin typeface="Times New Roman" panose="02020603050405020304" pitchFamily="18" charset="0"/>
                <a:ea typeface="宋体" panose="02010600030101010101" pitchFamily="2" charset="-122"/>
              </a:rPr>
              <a:t>)=0</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8</a:t>
            </a:r>
            <a:r>
              <a:rPr kumimoji="1" lang="en-US" altLang="zh-CN" sz="2800" dirty="0">
                <a:solidFill>
                  <a:schemeClr val="tx1"/>
                </a:solidFill>
                <a:latin typeface="Times New Roman" panose="02020603050405020304" pitchFamily="18" charset="0"/>
                <a:ea typeface="宋体" panose="02010600030101010101" pitchFamily="2" charset="-122"/>
              </a:rPr>
              <a:t>)=0</a:t>
            </a:r>
          </a:p>
        </p:txBody>
      </p:sp>
    </p:spTree>
    <p:extLst>
      <p:ext uri="{BB962C8B-B14F-4D97-AF65-F5344CB8AC3E}">
        <p14:creationId xmlns:p14="http://schemas.microsoft.com/office/powerpoint/2010/main" val="157975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0179"/>
                                        </p:tgtEl>
                                        <p:attrNameLst>
                                          <p:attrName>style.visibility</p:attrName>
                                        </p:attrNameLst>
                                      </p:cBhvr>
                                      <p:to>
                                        <p:strVal val="visible"/>
                                      </p:to>
                                    </p:set>
                                    <p:animEffect transition="in" filter="wipe(up)">
                                      <p:cBhvr>
                                        <p:cTn id="7" dur="2000"/>
                                        <p:tgtEl>
                                          <p:spTgt spid="26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F52C769-69F6-49D9-872F-A60B6AF407E8}" type="slidenum">
              <a:rPr lang="en-US" altLang="zh-CN" sz="1600">
                <a:solidFill>
                  <a:srgbClr val="003399"/>
                </a:solidFill>
                <a:latin typeface="Times New Roman" panose="02020603050405020304" pitchFamily="18" charset="0"/>
                <a:ea typeface="宋体" panose="02010600030101010101" pitchFamily="2" charset="-122"/>
              </a:rPr>
              <a:pPr eaLnBrk="1" hangingPunct="1"/>
              <a:t>141</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38243" name="Oval 47"/>
          <p:cNvSpPr>
            <a:spLocks noChangeArrowheads="1"/>
          </p:cNvSpPr>
          <p:nvPr/>
        </p:nvSpPr>
        <p:spPr bwMode="auto">
          <a:xfrm>
            <a:off x="8213726" y="452432"/>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44" name="Oval 48"/>
          <p:cNvSpPr>
            <a:spLocks noChangeArrowheads="1"/>
          </p:cNvSpPr>
          <p:nvPr/>
        </p:nvSpPr>
        <p:spPr bwMode="auto">
          <a:xfrm>
            <a:off x="7229476" y="1138232"/>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45" name="Oval 49"/>
          <p:cNvSpPr>
            <a:spLocks noChangeArrowheads="1"/>
          </p:cNvSpPr>
          <p:nvPr/>
        </p:nvSpPr>
        <p:spPr bwMode="auto">
          <a:xfrm>
            <a:off x="8270876" y="2509832"/>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46" name="Oval 50"/>
          <p:cNvSpPr>
            <a:spLocks noChangeArrowheads="1"/>
          </p:cNvSpPr>
          <p:nvPr/>
        </p:nvSpPr>
        <p:spPr bwMode="auto">
          <a:xfrm>
            <a:off x="9424988" y="1595432"/>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47" name="Line 51"/>
          <p:cNvSpPr>
            <a:spLocks noChangeShapeType="1"/>
          </p:cNvSpPr>
          <p:nvPr/>
        </p:nvSpPr>
        <p:spPr bwMode="auto">
          <a:xfrm flipH="1">
            <a:off x="7299325" y="604832"/>
            <a:ext cx="985838" cy="533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8" name="Line 52"/>
          <p:cNvSpPr>
            <a:spLocks noChangeShapeType="1"/>
          </p:cNvSpPr>
          <p:nvPr/>
        </p:nvSpPr>
        <p:spPr bwMode="auto">
          <a:xfrm>
            <a:off x="8285163" y="623882"/>
            <a:ext cx="55562" cy="18859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49" name="Line 53"/>
          <p:cNvSpPr>
            <a:spLocks noChangeShapeType="1"/>
          </p:cNvSpPr>
          <p:nvPr/>
        </p:nvSpPr>
        <p:spPr bwMode="auto">
          <a:xfrm>
            <a:off x="8285163" y="623882"/>
            <a:ext cx="1154112" cy="9906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50" name="Arc 54"/>
          <p:cNvSpPr>
            <a:spLocks/>
          </p:cNvSpPr>
          <p:nvPr/>
        </p:nvSpPr>
        <p:spPr bwMode="auto">
          <a:xfrm flipV="1">
            <a:off x="8299450" y="776282"/>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51" name="Text Box 55"/>
          <p:cNvSpPr txBox="1">
            <a:spLocks noChangeArrowheads="1"/>
          </p:cNvSpPr>
          <p:nvPr/>
        </p:nvSpPr>
        <p:spPr bwMode="auto">
          <a:xfrm>
            <a:off x="8634413" y="90482"/>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dirty="0">
                <a:solidFill>
                  <a:srgbClr val="0000FF"/>
                </a:solidFill>
                <a:latin typeface="Times New Roman" panose="02020603050405020304" pitchFamily="18" charset="0"/>
                <a:ea typeface="宋体" panose="02010600030101010101" pitchFamily="2" charset="-122"/>
              </a:rPr>
              <a:t>初始节点</a:t>
            </a:r>
          </a:p>
        </p:txBody>
      </p:sp>
      <p:sp>
        <p:nvSpPr>
          <p:cNvPr id="138252" name="Text Box 56"/>
          <p:cNvSpPr txBox="1">
            <a:spLocks noChangeArrowheads="1"/>
          </p:cNvSpPr>
          <p:nvPr/>
        </p:nvSpPr>
        <p:spPr bwMode="auto">
          <a:xfrm>
            <a:off x="7858125" y="258757"/>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138253" name="Text Box 57"/>
          <p:cNvSpPr txBox="1">
            <a:spLocks noChangeArrowheads="1"/>
          </p:cNvSpPr>
          <p:nvPr/>
        </p:nvSpPr>
        <p:spPr bwMode="auto">
          <a:xfrm>
            <a:off x="6673850" y="1001707"/>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endParaRPr kumimoji="1" lang="zh-CN" altLang="zh-CN" sz="1800" b="0">
              <a:solidFill>
                <a:schemeClr val="tx1"/>
              </a:solidFill>
              <a:latin typeface="Times New Roman" panose="02020603050405020304" pitchFamily="18" charset="0"/>
              <a:ea typeface="宋体" panose="02010600030101010101" pitchFamily="2" charset="-122"/>
            </a:endParaRPr>
          </a:p>
        </p:txBody>
      </p:sp>
      <p:sp>
        <p:nvSpPr>
          <p:cNvPr id="138254" name="Text Box 58"/>
          <p:cNvSpPr txBox="1">
            <a:spLocks noChangeArrowheads="1"/>
          </p:cNvSpPr>
          <p:nvPr/>
        </p:nvSpPr>
        <p:spPr bwMode="auto">
          <a:xfrm>
            <a:off x="9599613" y="151605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138255" name="Text Box 59"/>
          <p:cNvSpPr txBox="1">
            <a:spLocks noChangeArrowheads="1"/>
          </p:cNvSpPr>
          <p:nvPr/>
        </p:nvSpPr>
        <p:spPr bwMode="auto">
          <a:xfrm>
            <a:off x="7569200" y="241140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r>
              <a:rPr kumimoji="1" lang="en-US" altLang="zh-CN" sz="1800" b="0">
                <a:solidFill>
                  <a:schemeClr val="tx1"/>
                </a:solidFill>
                <a:latin typeface="Times New Roman" panose="02020603050405020304" pitchFamily="18" charset="0"/>
                <a:ea typeface="宋体" panose="02010600030101010101" pitchFamily="2" charset="-122"/>
              </a:rPr>
              <a:t>(1)</a:t>
            </a:r>
          </a:p>
        </p:txBody>
      </p:sp>
      <p:sp>
        <p:nvSpPr>
          <p:cNvPr id="138256" name="Text Box 60"/>
          <p:cNvSpPr txBox="1">
            <a:spLocks noChangeArrowheads="1"/>
          </p:cNvSpPr>
          <p:nvPr/>
        </p:nvSpPr>
        <p:spPr bwMode="auto">
          <a:xfrm>
            <a:off x="6845300" y="1058857"/>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138257" name="Oval 62"/>
          <p:cNvSpPr>
            <a:spLocks noChangeArrowheads="1"/>
          </p:cNvSpPr>
          <p:nvPr/>
        </p:nvSpPr>
        <p:spPr bwMode="auto">
          <a:xfrm>
            <a:off x="7807326" y="1690682"/>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58" name="Oval 63"/>
          <p:cNvSpPr>
            <a:spLocks noChangeArrowheads="1"/>
          </p:cNvSpPr>
          <p:nvPr/>
        </p:nvSpPr>
        <p:spPr bwMode="auto">
          <a:xfrm>
            <a:off x="6510338" y="2695569"/>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59" name="Line 64"/>
          <p:cNvSpPr>
            <a:spLocks noChangeShapeType="1"/>
          </p:cNvSpPr>
          <p:nvPr/>
        </p:nvSpPr>
        <p:spPr bwMode="auto">
          <a:xfrm flipH="1">
            <a:off x="6581775" y="1300157"/>
            <a:ext cx="674688" cy="1409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60" name="Line 65"/>
          <p:cNvSpPr>
            <a:spLocks noChangeShapeType="1"/>
          </p:cNvSpPr>
          <p:nvPr/>
        </p:nvSpPr>
        <p:spPr bwMode="auto">
          <a:xfrm>
            <a:off x="7313613" y="1300157"/>
            <a:ext cx="506412"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61" name="Text Box 66"/>
          <p:cNvSpPr txBox="1">
            <a:spLocks noChangeArrowheads="1"/>
          </p:cNvSpPr>
          <p:nvPr/>
        </p:nvSpPr>
        <p:spPr bwMode="auto">
          <a:xfrm>
            <a:off x="7412038" y="197325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r>
              <a:rPr kumimoji="1" lang="en-US" altLang="zh-CN" sz="1800" b="0">
                <a:solidFill>
                  <a:schemeClr val="tx1"/>
                </a:solidFill>
                <a:latin typeface="Times New Roman" panose="02020603050405020304" pitchFamily="18" charset="0"/>
                <a:ea typeface="宋体" panose="02010600030101010101" pitchFamily="2" charset="-122"/>
              </a:rPr>
              <a:t>(4)</a:t>
            </a:r>
          </a:p>
        </p:txBody>
      </p:sp>
      <p:sp>
        <p:nvSpPr>
          <p:cNvPr id="138262" name="Text Box 67"/>
          <p:cNvSpPr txBox="1">
            <a:spLocks noChangeArrowheads="1"/>
          </p:cNvSpPr>
          <p:nvPr/>
        </p:nvSpPr>
        <p:spPr bwMode="auto">
          <a:xfrm>
            <a:off x="6224588" y="3040057"/>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r>
              <a:rPr kumimoji="1" lang="en-US" altLang="zh-CN" sz="1800" b="0">
                <a:solidFill>
                  <a:schemeClr val="tx1"/>
                </a:solidFill>
                <a:latin typeface="Times New Roman" panose="02020603050405020304" pitchFamily="18" charset="0"/>
                <a:ea typeface="宋体" panose="02010600030101010101" pitchFamily="2" charset="-122"/>
              </a:rPr>
              <a:t>(4)</a:t>
            </a:r>
          </a:p>
        </p:txBody>
      </p:sp>
      <p:sp>
        <p:nvSpPr>
          <p:cNvPr id="138263" name="Line 68"/>
          <p:cNvSpPr>
            <a:spLocks noChangeShapeType="1"/>
          </p:cNvSpPr>
          <p:nvPr/>
        </p:nvSpPr>
        <p:spPr bwMode="auto">
          <a:xfrm>
            <a:off x="8324850" y="738182"/>
            <a:ext cx="171450" cy="3619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64" name="Text Box 69"/>
          <p:cNvSpPr txBox="1">
            <a:spLocks noChangeArrowheads="1"/>
          </p:cNvSpPr>
          <p:nvPr/>
        </p:nvSpPr>
        <p:spPr bwMode="auto">
          <a:xfrm>
            <a:off x="7423150" y="107790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5</a:t>
            </a:r>
          </a:p>
        </p:txBody>
      </p:sp>
      <p:sp>
        <p:nvSpPr>
          <p:cNvPr id="138265" name="Line 70"/>
          <p:cNvSpPr>
            <a:spLocks noChangeShapeType="1"/>
          </p:cNvSpPr>
          <p:nvPr/>
        </p:nvSpPr>
        <p:spPr bwMode="auto">
          <a:xfrm flipH="1">
            <a:off x="6686550" y="1614482"/>
            <a:ext cx="190500" cy="4953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8266" name="Group 95"/>
          <p:cNvGrpSpPr>
            <a:grpSpLocks/>
          </p:cNvGrpSpPr>
          <p:nvPr/>
        </p:nvGrpSpPr>
        <p:grpSpPr bwMode="auto">
          <a:xfrm>
            <a:off x="5851525" y="2657469"/>
            <a:ext cx="4427538" cy="2630488"/>
            <a:chOff x="2726" y="2058"/>
            <a:chExt cx="2789" cy="1657"/>
          </a:xfrm>
        </p:grpSpPr>
        <p:sp>
          <p:nvSpPr>
            <p:cNvPr id="138276" name="Oval 72"/>
            <p:cNvSpPr>
              <a:spLocks noChangeArrowheads="1"/>
            </p:cNvSpPr>
            <p:nvPr/>
          </p:nvSpPr>
          <p:spPr bwMode="auto">
            <a:xfrm>
              <a:off x="3124" y="2802"/>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77" name="Oval 73"/>
            <p:cNvSpPr>
              <a:spLocks noChangeArrowheads="1"/>
            </p:cNvSpPr>
            <p:nvPr/>
          </p:nvSpPr>
          <p:spPr bwMode="auto">
            <a:xfrm>
              <a:off x="4977" y="280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78" name="Oval 74"/>
            <p:cNvSpPr>
              <a:spLocks noChangeArrowheads="1"/>
            </p:cNvSpPr>
            <p:nvPr/>
          </p:nvSpPr>
          <p:spPr bwMode="auto">
            <a:xfrm>
              <a:off x="3141" y="336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8279" name="Line 75"/>
            <p:cNvSpPr>
              <a:spLocks noChangeShapeType="1"/>
            </p:cNvSpPr>
            <p:nvPr/>
          </p:nvSpPr>
          <p:spPr bwMode="auto">
            <a:xfrm flipH="1">
              <a:off x="3194" y="2058"/>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80" name="Line 76"/>
            <p:cNvSpPr>
              <a:spLocks noChangeShapeType="1"/>
            </p:cNvSpPr>
            <p:nvPr/>
          </p:nvSpPr>
          <p:spPr bwMode="auto">
            <a:xfrm flipH="1">
              <a:off x="3194" y="2070"/>
              <a:ext cx="1074" cy="129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81" name="Line 77"/>
            <p:cNvSpPr>
              <a:spLocks noChangeShapeType="1"/>
            </p:cNvSpPr>
            <p:nvPr/>
          </p:nvSpPr>
          <p:spPr bwMode="auto">
            <a:xfrm>
              <a:off x="4312" y="2070"/>
              <a:ext cx="665" cy="74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82" name="Freeform 78"/>
            <p:cNvSpPr>
              <a:spLocks/>
            </p:cNvSpPr>
            <p:nvPr/>
          </p:nvSpPr>
          <p:spPr bwMode="auto">
            <a:xfrm>
              <a:off x="4170" y="2178"/>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rgbClr val="00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83" name="Text Box 79"/>
            <p:cNvSpPr txBox="1">
              <a:spLocks noChangeArrowheads="1"/>
            </p:cNvSpPr>
            <p:nvPr/>
          </p:nvSpPr>
          <p:spPr bwMode="auto">
            <a:xfrm>
              <a:off x="2726" y="257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r>
                <a:rPr kumimoji="1" lang="en-US" altLang="zh-CN" sz="1800" b="0">
                  <a:solidFill>
                    <a:schemeClr val="tx1"/>
                  </a:solidFill>
                  <a:latin typeface="Times New Roman" panose="02020603050405020304" pitchFamily="18" charset="0"/>
                  <a:ea typeface="宋体" panose="02010600030101010101" pitchFamily="2" charset="-122"/>
                </a:rPr>
                <a:t>(2)</a:t>
              </a:r>
            </a:p>
          </p:txBody>
        </p:sp>
        <p:sp>
          <p:nvSpPr>
            <p:cNvPr id="138284" name="Text Box 80"/>
            <p:cNvSpPr txBox="1">
              <a:spLocks noChangeArrowheads="1"/>
            </p:cNvSpPr>
            <p:nvPr/>
          </p:nvSpPr>
          <p:spPr bwMode="auto">
            <a:xfrm>
              <a:off x="2850" y="348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r>
                <a:rPr kumimoji="1" lang="en-US" altLang="zh-CN" sz="1800" b="0">
                  <a:solidFill>
                    <a:schemeClr val="tx1"/>
                  </a:solidFill>
                  <a:latin typeface="Times New Roman" panose="02020603050405020304" pitchFamily="18" charset="0"/>
                  <a:ea typeface="宋体" panose="02010600030101010101" pitchFamily="2" charset="-122"/>
                </a:rPr>
                <a:t>(0)</a:t>
              </a:r>
            </a:p>
          </p:txBody>
        </p:sp>
        <p:sp>
          <p:nvSpPr>
            <p:cNvPr id="138285" name="Text Box 81"/>
            <p:cNvSpPr txBox="1">
              <a:spLocks noChangeArrowheads="1"/>
            </p:cNvSpPr>
            <p:nvPr/>
          </p:nvSpPr>
          <p:spPr bwMode="auto">
            <a:xfrm>
              <a:off x="5111" y="269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r>
                <a:rPr kumimoji="1" lang="en-US" altLang="zh-CN" sz="1800" b="0">
                  <a:solidFill>
                    <a:schemeClr val="tx1"/>
                  </a:solidFill>
                  <a:latin typeface="Times New Roman" panose="02020603050405020304" pitchFamily="18" charset="0"/>
                  <a:ea typeface="宋体" panose="02010600030101010101" pitchFamily="2" charset="-122"/>
                </a:rPr>
                <a:t>(0)</a:t>
              </a:r>
            </a:p>
          </p:txBody>
        </p:sp>
      </p:grpSp>
      <p:sp>
        <p:nvSpPr>
          <p:cNvPr id="138267" name="Text Box 82"/>
          <p:cNvSpPr txBox="1">
            <a:spLocks noChangeArrowheads="1"/>
          </p:cNvSpPr>
          <p:nvPr/>
        </p:nvSpPr>
        <p:spPr bwMode="auto">
          <a:xfrm>
            <a:off x="8551863" y="241140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2</a:t>
            </a:r>
          </a:p>
        </p:txBody>
      </p:sp>
      <p:sp>
        <p:nvSpPr>
          <p:cNvPr id="138268" name="Line 83"/>
          <p:cNvSpPr>
            <a:spLocks noChangeShapeType="1"/>
          </p:cNvSpPr>
          <p:nvPr/>
        </p:nvSpPr>
        <p:spPr bwMode="auto">
          <a:xfrm>
            <a:off x="8324850" y="2814632"/>
            <a:ext cx="0" cy="6477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69" name="Line 84"/>
          <p:cNvSpPr>
            <a:spLocks noChangeShapeType="1"/>
          </p:cNvSpPr>
          <p:nvPr/>
        </p:nvSpPr>
        <p:spPr bwMode="auto">
          <a:xfrm flipH="1">
            <a:off x="8458200" y="1709732"/>
            <a:ext cx="990600" cy="800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70" name="Line 85"/>
          <p:cNvSpPr>
            <a:spLocks noChangeShapeType="1"/>
          </p:cNvSpPr>
          <p:nvPr/>
        </p:nvSpPr>
        <p:spPr bwMode="auto">
          <a:xfrm>
            <a:off x="9505950" y="1747832"/>
            <a:ext cx="19050" cy="20764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71" name="Text Box 86"/>
          <p:cNvSpPr txBox="1">
            <a:spLocks noChangeArrowheads="1"/>
          </p:cNvSpPr>
          <p:nvPr/>
        </p:nvSpPr>
        <p:spPr bwMode="auto">
          <a:xfrm>
            <a:off x="9637713" y="1192207"/>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a:solidFill>
                  <a:srgbClr val="990000"/>
                </a:solidFill>
                <a:latin typeface="Times New Roman" panose="02020603050405020304" pitchFamily="18" charset="0"/>
                <a:ea typeface="宋体" panose="02010600030101010101" pitchFamily="2" charset="-122"/>
              </a:rPr>
              <a:t>1</a:t>
            </a:r>
          </a:p>
        </p:txBody>
      </p:sp>
      <p:sp>
        <p:nvSpPr>
          <p:cNvPr id="138272" name="Line 87"/>
          <p:cNvSpPr>
            <a:spLocks noChangeShapeType="1"/>
          </p:cNvSpPr>
          <p:nvPr/>
        </p:nvSpPr>
        <p:spPr bwMode="auto">
          <a:xfrm>
            <a:off x="9658350" y="1919282"/>
            <a:ext cx="0" cy="8953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274" name="Text Box 93"/>
          <p:cNvSpPr txBox="1">
            <a:spLocks noChangeArrowheads="1"/>
          </p:cNvSpPr>
          <p:nvPr/>
        </p:nvSpPr>
        <p:spPr bwMode="auto">
          <a:xfrm>
            <a:off x="8634413" y="1887532"/>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lang="en-US" altLang="zh-CN" sz="1800">
                <a:solidFill>
                  <a:srgbClr val="990000"/>
                </a:solidFill>
                <a:latin typeface="Times New Roman" panose="02020603050405020304" pitchFamily="18" charset="0"/>
                <a:ea typeface="宋体" panose="02010600030101010101" pitchFamily="2" charset="-122"/>
              </a:rPr>
              <a:t>3</a:t>
            </a:r>
          </a:p>
        </p:txBody>
      </p:sp>
      <p:sp>
        <p:nvSpPr>
          <p:cNvPr id="138275" name="Text Box 94"/>
          <p:cNvSpPr txBox="1">
            <a:spLocks noChangeArrowheads="1"/>
          </p:cNvSpPr>
          <p:nvPr/>
        </p:nvSpPr>
        <p:spPr bwMode="auto">
          <a:xfrm>
            <a:off x="7163595" y="4243914"/>
            <a:ext cx="4780049" cy="24622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zh-CN" altLang="en-US" sz="2800" dirty="0">
                <a:solidFill>
                  <a:srgbClr val="009900"/>
                </a:solidFill>
                <a:latin typeface="Times New Roman" panose="02020603050405020304" pitchFamily="18" charset="0"/>
                <a:ea typeface="宋体" panose="02010600030101010101" pitchFamily="2" charset="-122"/>
              </a:rPr>
              <a:t>绿色：</a:t>
            </a:r>
            <a:r>
              <a:rPr kumimoji="1" lang="en-US" altLang="zh-CN" sz="2800" dirty="0">
                <a:solidFill>
                  <a:srgbClr val="009900"/>
                </a:solidFill>
                <a:latin typeface="Times New Roman" panose="02020603050405020304" pitchFamily="18" charset="0"/>
                <a:ea typeface="宋体" panose="02010600030101010101" pitchFamily="2" charset="-122"/>
              </a:rPr>
              <a:t>h(n5)=min(3,2)=2</a:t>
            </a:r>
          </a:p>
          <a:p>
            <a:pPr algn="l" eaLnBrk="1" hangingPunct="1">
              <a:spcBef>
                <a:spcPct val="50000"/>
              </a:spcBef>
            </a:pPr>
            <a:r>
              <a:rPr kumimoji="1" lang="en-US" altLang="zh-CN" sz="2800" dirty="0">
                <a:solidFill>
                  <a:srgbClr val="009900"/>
                </a:solidFill>
                <a:latin typeface="Times New Roman" panose="02020603050405020304" pitchFamily="18" charset="0"/>
                <a:ea typeface="宋体" panose="02010600030101010101" pitchFamily="2" charset="-122"/>
              </a:rPr>
              <a:t>h(n4)=0+1=1</a:t>
            </a:r>
          </a:p>
          <a:p>
            <a:pPr algn="l" eaLnBrk="1" hangingPunct="1">
              <a:spcBef>
                <a:spcPct val="50000"/>
              </a:spcBef>
            </a:pPr>
            <a:r>
              <a:rPr kumimoji="1" lang="en-US" altLang="zh-CN" sz="2800" dirty="0">
                <a:solidFill>
                  <a:srgbClr val="009900"/>
                </a:solidFill>
                <a:latin typeface="Times New Roman" panose="02020603050405020304" pitchFamily="18" charset="0"/>
                <a:ea typeface="宋体" panose="02010600030101010101" pitchFamily="2" charset="-122"/>
              </a:rPr>
              <a:t>h(n0)=[1+h(n5</a:t>
            </a:r>
            <a:r>
              <a:rPr kumimoji="1" lang="en-US" altLang="zh-CN" sz="2800" dirty="0" smtClean="0">
                <a:solidFill>
                  <a:srgbClr val="009900"/>
                </a:solidFill>
                <a:latin typeface="Times New Roman" panose="02020603050405020304" pitchFamily="18" charset="0"/>
                <a:ea typeface="宋体" panose="02010600030101010101" pitchFamily="2" charset="-122"/>
              </a:rPr>
              <a:t>)]+(</a:t>
            </a:r>
            <a:r>
              <a:rPr kumimoji="1" lang="en-US" altLang="zh-CN" sz="2800" dirty="0">
                <a:solidFill>
                  <a:srgbClr val="009900"/>
                </a:solidFill>
                <a:latin typeface="Times New Roman" panose="02020603050405020304" pitchFamily="18" charset="0"/>
                <a:ea typeface="宋体" panose="02010600030101010101" pitchFamily="2" charset="-122"/>
              </a:rPr>
              <a:t>1+h(n4)] =5</a:t>
            </a:r>
            <a:r>
              <a:rPr kumimoji="1" lang="en-US" altLang="zh-CN" sz="2800" dirty="0">
                <a:solidFill>
                  <a:schemeClr val="tx1"/>
                </a:solidFill>
                <a:latin typeface="Times New Roman" panose="02020603050405020304" pitchFamily="18" charset="0"/>
                <a:ea typeface="宋体" panose="02010600030101010101" pitchFamily="2" charset="-122"/>
              </a:rPr>
              <a:t>      </a:t>
            </a:r>
          </a:p>
          <a:p>
            <a:pPr algn="l" eaLnBrk="1" hangingPunct="1">
              <a:spcBef>
                <a:spcPct val="50000"/>
              </a:spcBef>
            </a:pPr>
            <a:r>
              <a:rPr kumimoji="1" lang="zh-CN" altLang="en-US" sz="2800" dirty="0">
                <a:solidFill>
                  <a:srgbClr val="3333FF"/>
                </a:solidFill>
                <a:latin typeface="Times New Roman" panose="02020603050405020304" pitchFamily="18" charset="0"/>
                <a:ea typeface="宋体" panose="02010600030101010101" pitchFamily="2" charset="-122"/>
              </a:rPr>
              <a:t>蓝色：</a:t>
            </a:r>
            <a:r>
              <a:rPr kumimoji="1" lang="en-US" altLang="zh-CN" sz="2800" dirty="0">
                <a:solidFill>
                  <a:srgbClr val="3333FF"/>
                </a:solidFill>
                <a:latin typeface="Times New Roman" panose="02020603050405020304" pitchFamily="18" charset="0"/>
                <a:ea typeface="宋体" panose="02010600030101010101" pitchFamily="2" charset="-122"/>
              </a:rPr>
              <a:t>1+5=6</a:t>
            </a:r>
          </a:p>
        </p:txBody>
      </p:sp>
      <p:grpSp>
        <p:nvGrpSpPr>
          <p:cNvPr id="45" name="Group 76"/>
          <p:cNvGrpSpPr>
            <a:grpSpLocks/>
          </p:cNvGrpSpPr>
          <p:nvPr/>
        </p:nvGrpSpPr>
        <p:grpSpPr bwMode="auto">
          <a:xfrm>
            <a:off x="1531939" y="189081"/>
            <a:ext cx="4137025" cy="5314950"/>
            <a:chOff x="121" y="624"/>
            <a:chExt cx="2436" cy="3348"/>
          </a:xfrm>
        </p:grpSpPr>
        <p:sp>
          <p:nvSpPr>
            <p:cNvPr id="47"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6</a:t>
              </a:r>
            </a:p>
          </p:txBody>
        </p:sp>
        <p:grpSp>
          <p:nvGrpSpPr>
            <p:cNvPr id="48" name="Group 75"/>
            <p:cNvGrpSpPr>
              <a:grpSpLocks/>
            </p:cNvGrpSpPr>
            <p:nvPr/>
          </p:nvGrpSpPr>
          <p:grpSpPr bwMode="auto">
            <a:xfrm>
              <a:off x="154" y="624"/>
              <a:ext cx="2403" cy="3348"/>
              <a:chOff x="109" y="408"/>
              <a:chExt cx="2403" cy="3348"/>
            </a:xfrm>
          </p:grpSpPr>
          <p:sp>
            <p:nvSpPr>
              <p:cNvPr id="49"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0"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1"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2"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3"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4"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5"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6"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7"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58"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8"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9"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81"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目标</a:t>
                </a:r>
              </a:p>
            </p:txBody>
          </p:sp>
          <p:sp>
            <p:nvSpPr>
              <p:cNvPr id="82"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zh-CN" altLang="en-US" sz="2400">
                    <a:solidFill>
                      <a:srgbClr val="006600"/>
                    </a:solidFill>
                    <a:latin typeface="Times New Roman" panose="02020603050405020304" pitchFamily="18" charset="0"/>
                    <a:ea typeface="宋体" panose="02010600030101010101" pitchFamily="2" charset="-122"/>
                  </a:rPr>
                  <a:t>初始节点</a:t>
                </a:r>
              </a:p>
            </p:txBody>
          </p:sp>
          <p:sp>
            <p:nvSpPr>
              <p:cNvPr id="83"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0</a:t>
                </a:r>
              </a:p>
            </p:txBody>
          </p:sp>
          <p:sp>
            <p:nvSpPr>
              <p:cNvPr id="84"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1</a:t>
                </a:r>
              </a:p>
            </p:txBody>
          </p:sp>
          <p:sp>
            <p:nvSpPr>
              <p:cNvPr id="85"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2</a:t>
                </a:r>
              </a:p>
            </p:txBody>
          </p:sp>
          <p:sp>
            <p:nvSpPr>
              <p:cNvPr id="86"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3</a:t>
                </a:r>
              </a:p>
            </p:txBody>
          </p:sp>
          <p:sp>
            <p:nvSpPr>
              <p:cNvPr id="87"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4</a:t>
                </a:r>
              </a:p>
            </p:txBody>
          </p:sp>
          <p:sp>
            <p:nvSpPr>
              <p:cNvPr id="88"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5</a:t>
                </a:r>
              </a:p>
            </p:txBody>
          </p:sp>
          <p:sp>
            <p:nvSpPr>
              <p:cNvPr id="89"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7</a:t>
                </a:r>
              </a:p>
            </p:txBody>
          </p:sp>
          <p:sp>
            <p:nvSpPr>
              <p:cNvPr id="90"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50000"/>
                  </a:spcBef>
                </a:pPr>
                <a:r>
                  <a:rPr kumimoji="1" lang="en-US" altLang="zh-CN" sz="1800" b="0">
                    <a:solidFill>
                      <a:schemeClr val="tx1"/>
                    </a:solidFill>
                    <a:latin typeface="Times New Roman" panose="02020603050405020304" pitchFamily="18" charset="0"/>
                    <a:ea typeface="宋体" panose="02010600030101010101" pitchFamily="2" charset="-122"/>
                  </a:rPr>
                  <a:t>n</a:t>
                </a:r>
                <a:r>
                  <a:rPr kumimoji="1" lang="en-US" altLang="zh-CN" sz="1800" b="0" baseline="-25000">
                    <a:solidFill>
                      <a:schemeClr val="tx1"/>
                    </a:solidFill>
                    <a:latin typeface="Times New Roman" panose="02020603050405020304" pitchFamily="18" charset="0"/>
                    <a:ea typeface="宋体" panose="02010600030101010101" pitchFamily="2" charset="-122"/>
                  </a:rPr>
                  <a:t>8</a:t>
                </a:r>
              </a:p>
            </p:txBody>
          </p:sp>
        </p:grpSp>
      </p:grpSp>
      <p:sp>
        <p:nvSpPr>
          <p:cNvPr id="92" name="Text Box 4"/>
          <p:cNvSpPr txBox="1">
            <a:spLocks noChangeArrowheads="1"/>
          </p:cNvSpPr>
          <p:nvPr/>
        </p:nvSpPr>
        <p:spPr bwMode="auto">
          <a:xfrm>
            <a:off x="-10245" y="1417546"/>
            <a:ext cx="1859506"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kumimoji="1" lang="zh-CN" altLang="en-US" sz="2800" dirty="0" smtClean="0">
                <a:solidFill>
                  <a:schemeClr val="tx1"/>
                </a:solidFill>
                <a:latin typeface="Times New Roman" panose="02020603050405020304" pitchFamily="18" charset="0"/>
                <a:ea typeface="宋体" panose="02010600030101010101" pitchFamily="2" charset="-122"/>
              </a:rPr>
              <a:t>已知：</a:t>
            </a:r>
            <a:endParaRPr kumimoji="1" lang="zh-CN" altLang="en-US" sz="2800" dirty="0">
              <a:solidFill>
                <a:schemeClr val="tx1"/>
              </a:solidFill>
              <a:latin typeface="Times New Roman" panose="02020603050405020304" pitchFamily="18" charset="0"/>
              <a:ea typeface="宋体" panose="02010600030101010101" pitchFamily="2" charset="-122"/>
            </a:endParaRP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1</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2</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3</a:t>
            </a:r>
            <a:r>
              <a:rPr kumimoji="1" lang="en-US" altLang="zh-CN" sz="2800" dirty="0">
                <a:solidFill>
                  <a:schemeClr val="tx1"/>
                </a:solidFill>
                <a:latin typeface="Times New Roman" panose="02020603050405020304" pitchFamily="18" charset="0"/>
                <a:ea typeface="宋体" panose="02010600030101010101" pitchFamily="2" charset="-122"/>
              </a:rPr>
              <a:t>)=4</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4</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5</a:t>
            </a:r>
            <a:r>
              <a:rPr kumimoji="1" lang="en-US" altLang="zh-CN" sz="2800" dirty="0">
                <a:solidFill>
                  <a:schemeClr val="tx1"/>
                </a:solidFill>
                <a:latin typeface="Times New Roman" panose="02020603050405020304" pitchFamily="18" charset="0"/>
                <a:ea typeface="宋体" panose="02010600030101010101" pitchFamily="2" charset="-122"/>
              </a:rPr>
              <a:t>)=1</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6</a:t>
            </a:r>
            <a:r>
              <a:rPr kumimoji="1" lang="en-US" altLang="zh-CN" sz="2800" dirty="0">
                <a:solidFill>
                  <a:schemeClr val="tx1"/>
                </a:solidFill>
                <a:latin typeface="Times New Roman" panose="02020603050405020304" pitchFamily="18" charset="0"/>
                <a:ea typeface="宋体" panose="02010600030101010101" pitchFamily="2" charset="-122"/>
              </a:rPr>
              <a:t>)=2</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7</a:t>
            </a:r>
            <a:r>
              <a:rPr kumimoji="1" lang="en-US" altLang="zh-CN" sz="2800" dirty="0">
                <a:solidFill>
                  <a:schemeClr val="tx1"/>
                </a:solidFill>
                <a:latin typeface="Times New Roman" panose="02020603050405020304" pitchFamily="18" charset="0"/>
                <a:ea typeface="宋体" panose="02010600030101010101" pitchFamily="2" charset="-122"/>
              </a:rPr>
              <a:t>)=0</a:t>
            </a:r>
          </a:p>
          <a:p>
            <a:pPr algn="l" eaLnBrk="1" hangingPunct="1"/>
            <a:r>
              <a:rPr kumimoji="1" lang="en-US" altLang="zh-CN" sz="2800" dirty="0">
                <a:solidFill>
                  <a:schemeClr val="tx1"/>
                </a:solidFill>
                <a:latin typeface="Times New Roman" panose="02020603050405020304" pitchFamily="18" charset="0"/>
                <a:ea typeface="宋体" panose="02010600030101010101" pitchFamily="2" charset="-122"/>
              </a:rPr>
              <a:t>    h(n</a:t>
            </a:r>
            <a:r>
              <a:rPr kumimoji="1" lang="en-US" altLang="zh-CN" sz="2800" baseline="-25000" dirty="0">
                <a:solidFill>
                  <a:schemeClr val="tx1"/>
                </a:solidFill>
                <a:latin typeface="Times New Roman" panose="02020603050405020304" pitchFamily="18" charset="0"/>
                <a:ea typeface="宋体" panose="02010600030101010101" pitchFamily="2" charset="-122"/>
              </a:rPr>
              <a:t>8</a:t>
            </a:r>
            <a:r>
              <a:rPr kumimoji="1" lang="en-US" altLang="zh-CN" sz="2800" dirty="0">
                <a:solidFill>
                  <a:schemeClr val="tx1"/>
                </a:solidFill>
                <a:latin typeface="Times New Roman" panose="02020603050405020304" pitchFamily="18" charset="0"/>
                <a:ea typeface="宋体" panose="02010600030101010101" pitchFamily="2" charset="-122"/>
              </a:rPr>
              <a:t>)=0</a:t>
            </a:r>
          </a:p>
        </p:txBody>
      </p:sp>
    </p:spTree>
    <p:extLst>
      <p:ext uri="{BB962C8B-B14F-4D97-AF65-F5344CB8AC3E}">
        <p14:creationId xmlns:p14="http://schemas.microsoft.com/office/powerpoint/2010/main" val="382580216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314768" y="4224046"/>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a:defRPr/>
            </a:pPr>
            <a:endParaRPr lang="zh-CN" altLang="en-US"/>
          </a:p>
        </p:txBody>
      </p:sp>
      <p:sp>
        <p:nvSpPr>
          <p:cNvPr id="8" name="Rectangle 4"/>
          <p:cNvSpPr txBox="1">
            <a:spLocks/>
          </p:cNvSpPr>
          <p:nvPr/>
        </p:nvSpPr>
        <p:spPr>
          <a:xfrm>
            <a:off x="3314768" y="1640744"/>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4.1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4.2   </a:t>
            </a:r>
            <a:r>
              <a:rPr lang="zh-CN" altLang="en-US" b="1" dirty="0">
                <a:latin typeface="黑体" panose="02010609060101010101" pitchFamily="49" charset="-122"/>
              </a:rPr>
              <a:t>状态空间盲目搜索</a:t>
            </a:r>
          </a:p>
          <a:p>
            <a:pPr>
              <a:lnSpc>
                <a:spcPct val="120000"/>
              </a:lnSpc>
              <a:buFont typeface="Wingdings" panose="05000000000000000000" pitchFamily="2" charset="2"/>
              <a:buNone/>
            </a:pPr>
            <a:r>
              <a:rPr lang="en-US" altLang="zh-CN" b="1" dirty="0">
                <a:latin typeface="黑体" panose="02010609060101010101" pitchFamily="49" charset="-122"/>
              </a:rPr>
              <a:t>4.3   </a:t>
            </a:r>
            <a:r>
              <a:rPr lang="zh-CN" altLang="en-US" b="1" dirty="0">
                <a:latin typeface="黑体" panose="02010609060101010101" pitchFamily="49" charset="-122"/>
              </a:rPr>
              <a:t>状态空间启发式搜索</a:t>
            </a:r>
          </a:p>
          <a:p>
            <a:pPr>
              <a:lnSpc>
                <a:spcPct val="120000"/>
              </a:lnSpc>
              <a:buFont typeface="Wingdings" panose="05000000000000000000" pitchFamily="2" charset="2"/>
              <a:buNone/>
            </a:pPr>
            <a:r>
              <a:rPr lang="en-US" altLang="zh-CN" b="1" dirty="0">
                <a:latin typeface="黑体" panose="02010609060101010101" pitchFamily="49" charset="-122"/>
              </a:rPr>
              <a:t>4.4   </a:t>
            </a:r>
            <a:r>
              <a:rPr lang="zh-CN" altLang="en-US" b="1" dirty="0">
                <a:latin typeface="黑体" panose="02010609060101010101" pitchFamily="49" charset="-122"/>
              </a:rPr>
              <a:t>与</a:t>
            </a:r>
            <a:r>
              <a:rPr lang="en-US" altLang="zh-CN" b="1" dirty="0">
                <a:latin typeface="黑体" panose="02010609060101010101" pitchFamily="49" charset="-122"/>
              </a:rPr>
              <a:t>/</a:t>
            </a:r>
            <a:r>
              <a:rPr lang="zh-CN" altLang="en-US" b="1" dirty="0">
                <a:latin typeface="黑体" panose="02010609060101010101" pitchFamily="49" charset="-122"/>
              </a:rPr>
              <a:t>或树搜索</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4.5   </a:t>
            </a:r>
            <a:r>
              <a:rPr lang="zh-CN" altLang="en-US" b="1" dirty="0">
                <a:latin typeface="黑体" panose="02010609060101010101" pitchFamily="49" charset="-122"/>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142</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3332284748"/>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143</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1800493"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4.5.1</a:t>
            </a:r>
            <a:r>
              <a:rPr lang="zh-CN" altLang="en-US" sz="2800" dirty="0">
                <a:solidFill>
                  <a:srgbClr val="000099"/>
                </a:solidFill>
                <a:latin typeface="黑体" pitchFamily="2" charset="-122"/>
                <a:ea typeface="黑体" pitchFamily="2" charset="-122"/>
                <a:cs typeface="+mj-cs"/>
              </a:rPr>
              <a:t>概述</a:t>
            </a:r>
            <a:endParaRPr lang="zh-CN" altLang="en-US" dirty="0"/>
          </a:p>
        </p:txBody>
      </p:sp>
      <p:sp>
        <p:nvSpPr>
          <p:cNvPr id="4" name="矩形 3"/>
          <p:cNvSpPr/>
          <p:nvPr/>
        </p:nvSpPr>
        <p:spPr>
          <a:xfrm>
            <a:off x="707923" y="652442"/>
            <a:ext cx="10717161" cy="6001643"/>
          </a:xfrm>
          <a:prstGeom prst="rect">
            <a:avLst/>
          </a:prstGeom>
        </p:spPr>
        <p:txBody>
          <a:bodyPr wrap="squar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博弈的概念</a:t>
            </a:r>
          </a:p>
          <a:p>
            <a:pPr marR="35100"/>
            <a:r>
              <a:rPr lang="zh-CN" altLang="en-US" sz="2400" dirty="0">
                <a:solidFill>
                  <a:srgbClr val="0000CC"/>
                </a:solidFill>
                <a:latin typeface="FangSong_GB2312" panose="02010609030101010101" pitchFamily="49" charset="-122"/>
                <a:ea typeface="FangSong_GB2312" panose="02010609030101010101" pitchFamily="49" charset="-122"/>
              </a:rPr>
              <a:t>  博弈是一类具有智能行为的竞争活动，如下棋、战争等。</a:t>
            </a:r>
          </a:p>
          <a:p>
            <a:r>
              <a:rPr lang="zh-CN" altLang="en-US" sz="2400" dirty="0">
                <a:solidFill>
                  <a:srgbClr val="CC0000"/>
                </a:solidFill>
                <a:latin typeface="FangSong_GB2312" panose="02010609030101010101" pitchFamily="49" charset="-122"/>
                <a:ea typeface="FangSong_GB2312" panose="02010609030101010101" pitchFamily="49" charset="-122"/>
              </a:rPr>
              <a:t>博弈的类型</a:t>
            </a:r>
          </a:p>
          <a:p>
            <a:pPr marR="8250"/>
            <a:r>
              <a:rPr lang="zh-CN" altLang="en-US" sz="2400" dirty="0">
                <a:solidFill>
                  <a:srgbClr val="0000CC"/>
                </a:solidFill>
                <a:latin typeface="FangSong_GB2312" panose="02010609030101010101" pitchFamily="49" charset="-122"/>
                <a:ea typeface="FangSong_GB2312" panose="02010609030101010101" pitchFamily="49" charset="-122"/>
              </a:rPr>
              <a:t>  双人完备信息博弈：两位选手（例如</a:t>
            </a:r>
            <a:r>
              <a:rPr lang="en-US" altLang="zh-CN" sz="2400" b="1" dirty="0">
                <a:solidFill>
                  <a:srgbClr val="0000CC"/>
                </a:solidFill>
                <a:latin typeface="Times New Roman" panose="02020603050405020304" pitchFamily="18" charset="0"/>
                <a:ea typeface="FangSong_GB2312" panose="02010609030101010101" pitchFamily="49" charset="-122"/>
              </a:rPr>
              <a:t>MAX</a:t>
            </a:r>
            <a:r>
              <a:rPr lang="zh-CN" altLang="en-US" sz="2400" dirty="0">
                <a:solidFill>
                  <a:srgbClr val="0000CC"/>
                </a:solidFill>
                <a:latin typeface="FangSong_GB2312" panose="02010609030101010101" pitchFamily="49" charset="-122"/>
                <a:ea typeface="FangSong_GB2312" panose="02010609030101010101" pitchFamily="49" charset="-122"/>
              </a:rPr>
              <a:t>和</a:t>
            </a:r>
            <a:r>
              <a:rPr lang="en-US" altLang="zh-CN" sz="2400" b="1" dirty="0">
                <a:solidFill>
                  <a:srgbClr val="0000CC"/>
                </a:solidFill>
                <a:latin typeface="Times New Roman" panose="02020603050405020304" pitchFamily="18" charset="0"/>
                <a:ea typeface="FangSong_GB2312" panose="02010609030101010101" pitchFamily="49" charset="-122"/>
              </a:rPr>
              <a:t>MIN </a:t>
            </a:r>
            <a:r>
              <a:rPr lang="zh-CN" altLang="en-US" sz="2400" dirty="0">
                <a:solidFill>
                  <a:srgbClr val="0000CC"/>
                </a:solidFill>
                <a:latin typeface="FangSong_GB2312" panose="02010609030101010101" pitchFamily="49" charset="-122"/>
                <a:ea typeface="FangSong_GB2312" panose="02010609030101010101" pitchFamily="49" charset="-122"/>
              </a:rPr>
              <a:t>）对垒，轮流走步，每一方不仅知道对方已经走过的棋步，而且还能估计出对方未来的走步。</a:t>
            </a:r>
          </a:p>
          <a:p>
            <a:pPr marR="44150"/>
            <a:r>
              <a:rPr lang="zh-CN" altLang="en-US" sz="2400" dirty="0">
                <a:solidFill>
                  <a:srgbClr val="0000CC"/>
                </a:solidFill>
                <a:latin typeface="FangSong_GB2312" panose="02010609030101010101" pitchFamily="49" charset="-122"/>
                <a:ea typeface="FangSong_GB2312" panose="02010609030101010101" pitchFamily="49" charset="-122"/>
              </a:rPr>
              <a:t>  机遇性博弈：存在不可预测性的博弈，例如掷币等。</a:t>
            </a:r>
          </a:p>
          <a:p>
            <a:r>
              <a:rPr lang="zh-CN" altLang="en-US" sz="2400" dirty="0">
                <a:solidFill>
                  <a:srgbClr val="CC0000"/>
                </a:solidFill>
                <a:latin typeface="FangSong_GB2312" panose="02010609030101010101" pitchFamily="49" charset="-122"/>
                <a:ea typeface="FangSong_GB2312" panose="02010609030101010101" pitchFamily="49" charset="-122"/>
              </a:rPr>
              <a:t>博弈树</a:t>
            </a:r>
          </a:p>
          <a:p>
            <a:pPr marR="7750"/>
            <a:r>
              <a:rPr lang="zh-CN" altLang="en-US" sz="2400" dirty="0">
                <a:solidFill>
                  <a:srgbClr val="0000CC"/>
                </a:solidFill>
                <a:latin typeface="FangSong_GB2312" panose="02010609030101010101" pitchFamily="49" charset="-122"/>
                <a:ea typeface="FangSong_GB2312" panose="02010609030101010101" pitchFamily="49" charset="-122"/>
              </a:rPr>
              <a:t>  若把双人完备信息博弈过程用图表示出来，就得到一棵与</a:t>
            </a:r>
            <a:r>
              <a:rPr lang="en-US" altLang="zh-CN"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或树，这种与</a:t>
            </a:r>
            <a:r>
              <a:rPr lang="en-US" altLang="zh-CN" sz="2400" b="1" dirty="0">
                <a:solidFill>
                  <a:srgbClr val="0000CC"/>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或树被称为博弈树。在博弈树中，那些下一步该</a:t>
            </a:r>
            <a:r>
              <a:rPr lang="en-US" altLang="zh-CN" sz="2400" b="1" dirty="0">
                <a:solidFill>
                  <a:srgbClr val="0000CC"/>
                </a:solidFill>
                <a:latin typeface="Times New Roman" panose="02020603050405020304" pitchFamily="18" charset="0"/>
                <a:ea typeface="FangSong_GB2312" panose="02010609030101010101" pitchFamily="49" charset="-122"/>
              </a:rPr>
              <a:t>MAX</a:t>
            </a:r>
            <a:r>
              <a:rPr lang="zh-CN" altLang="en-US" sz="2400" dirty="0">
                <a:solidFill>
                  <a:srgbClr val="0000CC"/>
                </a:solidFill>
                <a:latin typeface="FangSong_GB2312" panose="02010609030101010101" pitchFamily="49" charset="-122"/>
                <a:ea typeface="FangSong_GB2312" panose="02010609030101010101" pitchFamily="49" charset="-122"/>
              </a:rPr>
              <a:t>走步的节点称为</a:t>
            </a:r>
            <a:r>
              <a:rPr lang="en-US" altLang="zh-CN" sz="2400" b="1" dirty="0">
                <a:solidFill>
                  <a:srgbClr val="0000CC"/>
                </a:solidFill>
                <a:latin typeface="Times New Roman" panose="02020603050405020304" pitchFamily="18" charset="0"/>
                <a:ea typeface="FangSong_GB2312" panose="02010609030101010101" pitchFamily="49" charset="-122"/>
              </a:rPr>
              <a:t>MAX </a:t>
            </a:r>
            <a:r>
              <a:rPr lang="zh-CN" altLang="en-US" sz="2400" dirty="0">
                <a:solidFill>
                  <a:srgbClr val="0000CC"/>
                </a:solidFill>
                <a:latin typeface="FangSong_GB2312" panose="02010609030101010101" pitchFamily="49" charset="-122"/>
                <a:ea typeface="FangSong_GB2312" panose="02010609030101010101" pitchFamily="49" charset="-122"/>
              </a:rPr>
              <a:t>节点，下一步该</a:t>
            </a:r>
            <a:r>
              <a:rPr lang="en-US" altLang="zh-CN" sz="2400" b="1" dirty="0">
                <a:solidFill>
                  <a:srgbClr val="0000CC"/>
                </a:solidFill>
                <a:latin typeface="Times New Roman" panose="02020603050405020304" pitchFamily="18" charset="0"/>
                <a:ea typeface="FangSong_GB2312" panose="02010609030101010101" pitchFamily="49" charset="-122"/>
              </a:rPr>
              <a:t>MIN</a:t>
            </a:r>
            <a:r>
              <a:rPr lang="zh-CN" altLang="en-US" sz="2400" dirty="0">
                <a:solidFill>
                  <a:srgbClr val="0000CC"/>
                </a:solidFill>
                <a:latin typeface="FangSong_GB2312" panose="02010609030101010101" pitchFamily="49" charset="-122"/>
                <a:ea typeface="FangSong_GB2312" panose="02010609030101010101" pitchFamily="49" charset="-122"/>
              </a:rPr>
              <a:t>走步的节点称为</a:t>
            </a:r>
            <a:r>
              <a:rPr lang="en-US" altLang="zh-CN" sz="2400" b="1" dirty="0">
                <a:solidFill>
                  <a:srgbClr val="0000CC"/>
                </a:solidFill>
                <a:latin typeface="Times New Roman" panose="02020603050405020304" pitchFamily="18" charset="0"/>
                <a:ea typeface="FangSong_GB2312" panose="02010609030101010101" pitchFamily="49" charset="-122"/>
              </a:rPr>
              <a:t>MIN </a:t>
            </a:r>
            <a:r>
              <a:rPr lang="zh-CN" altLang="en-US" sz="2400" dirty="0">
                <a:solidFill>
                  <a:srgbClr val="0000CC"/>
                </a:solidFill>
                <a:latin typeface="FangSong_GB2312" panose="02010609030101010101" pitchFamily="49" charset="-122"/>
                <a:ea typeface="FangSong_GB2312" panose="02010609030101010101" pitchFamily="49" charset="-122"/>
              </a:rPr>
              <a:t>节点。</a:t>
            </a:r>
          </a:p>
          <a:p>
            <a:r>
              <a:rPr lang="zh-CN" altLang="en-US" sz="2400" dirty="0">
                <a:solidFill>
                  <a:srgbClr val="CC0000"/>
                </a:solidFill>
                <a:latin typeface="FangSong_GB2312" panose="02010609030101010101" pitchFamily="49" charset="-122"/>
                <a:ea typeface="FangSong_GB2312" panose="02010609030101010101" pitchFamily="49" charset="-122"/>
              </a:rPr>
              <a:t>博弈树的特点</a:t>
            </a:r>
          </a:p>
          <a:p>
            <a:pPr marR="78750"/>
            <a:r>
              <a:rPr lang="en-US" altLang="zh-CN" sz="2400" b="1" dirty="0">
                <a:solidFill>
                  <a:srgbClr val="0000CC"/>
                </a:solidFill>
                <a:latin typeface="Times New Roman" panose="02020603050405020304" pitchFamily="18" charset="0"/>
                <a:ea typeface="FangSong_GB2312" panose="02010609030101010101" pitchFamily="49" charset="-122"/>
              </a:rPr>
              <a:t>    (1) </a:t>
            </a:r>
            <a:r>
              <a:rPr lang="zh-CN" altLang="en-US" sz="2400" dirty="0">
                <a:solidFill>
                  <a:srgbClr val="0000CC"/>
                </a:solidFill>
                <a:latin typeface="FangSong_GB2312" panose="02010609030101010101" pitchFamily="49" charset="-122"/>
                <a:ea typeface="FangSong_GB2312" panose="02010609030101010101" pitchFamily="49" charset="-122"/>
              </a:rPr>
              <a:t>博弈的初始状态是初始节点；</a:t>
            </a:r>
          </a:p>
          <a:p>
            <a:pPr marR="38550"/>
            <a:r>
              <a:rPr lang="en-US" altLang="zh-CN" sz="2400" b="1" dirty="0">
                <a:solidFill>
                  <a:srgbClr val="0000CC"/>
                </a:solidFill>
                <a:latin typeface="Times New Roman" panose="02020603050405020304" pitchFamily="18" charset="0"/>
                <a:ea typeface="FangSong_GB2312" panose="02010609030101010101" pitchFamily="49" charset="-122"/>
              </a:rPr>
              <a:t>    (2) </a:t>
            </a:r>
            <a:r>
              <a:rPr lang="zh-CN" altLang="en-US" sz="2400" dirty="0">
                <a:solidFill>
                  <a:srgbClr val="0000CC"/>
                </a:solidFill>
                <a:latin typeface="FangSong_GB2312" panose="02010609030101010101" pitchFamily="49" charset="-122"/>
                <a:ea typeface="FangSong_GB2312" panose="02010609030101010101" pitchFamily="49" charset="-122"/>
              </a:rPr>
              <a:t>博弈树中的</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节点和</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与</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节点是逐层交替出现的；</a:t>
            </a:r>
          </a:p>
          <a:p>
            <a:pPr marR="4770"/>
            <a:r>
              <a:rPr lang="en-US" altLang="zh-CN" sz="2400" b="1" dirty="0">
                <a:solidFill>
                  <a:srgbClr val="0000CC"/>
                </a:solidFill>
                <a:latin typeface="Times New Roman" panose="02020603050405020304" pitchFamily="18" charset="0"/>
                <a:ea typeface="FangSong_GB2312" panose="02010609030101010101" pitchFamily="49" charset="-122"/>
              </a:rPr>
              <a:t>    (3) </a:t>
            </a:r>
            <a:r>
              <a:rPr lang="zh-CN" altLang="en-US" sz="2400" dirty="0">
                <a:solidFill>
                  <a:srgbClr val="0000CC"/>
                </a:solidFill>
                <a:latin typeface="FangSong_GB2312" panose="02010609030101010101" pitchFamily="49" charset="-122"/>
                <a:ea typeface="FangSong_GB2312" panose="02010609030101010101" pitchFamily="49" charset="-122"/>
              </a:rPr>
              <a:t>整个博弈过程始终站在某一方的立场上，例如</a:t>
            </a:r>
            <a:r>
              <a:rPr lang="en-US" altLang="zh-CN" sz="2400" b="1" dirty="0">
                <a:solidFill>
                  <a:srgbClr val="0000CC"/>
                </a:solidFill>
                <a:latin typeface="Times New Roman" panose="02020603050405020304" pitchFamily="18" charset="0"/>
                <a:ea typeface="FangSong_GB2312" panose="02010609030101010101" pitchFamily="49" charset="-122"/>
              </a:rPr>
              <a:t>MAX</a:t>
            </a:r>
            <a:r>
              <a:rPr lang="zh-CN" altLang="en-US" sz="2400" dirty="0">
                <a:solidFill>
                  <a:srgbClr val="0000CC"/>
                </a:solidFill>
                <a:latin typeface="FangSong_GB2312" panose="02010609030101010101" pitchFamily="49" charset="-122"/>
                <a:ea typeface="FangSong_GB2312" panose="02010609030101010101" pitchFamily="49" charset="-122"/>
              </a:rPr>
              <a:t>方。所有能使自己一方获胜的终局都是本原问题，相应的节点是可解节点；所有使对方获胜的终局都是不可解节点。 </a:t>
            </a:r>
            <a:endParaRPr lang="zh-CN" altLang="en-US" sz="2000" dirty="0"/>
          </a:p>
        </p:txBody>
      </p:sp>
    </p:spTree>
    <p:extLst>
      <p:ext uri="{BB962C8B-B14F-4D97-AF65-F5344CB8AC3E}">
        <p14:creationId xmlns:p14="http://schemas.microsoft.com/office/powerpoint/2010/main" val="3982616242"/>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144</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4.5.2 </a:t>
            </a:r>
            <a:r>
              <a:rPr lang="zh-CN" altLang="en-US" sz="2800" dirty="0">
                <a:solidFill>
                  <a:srgbClr val="000099"/>
                </a:solidFill>
                <a:latin typeface="黑体" pitchFamily="2" charset="-122"/>
                <a:ea typeface="黑体" pitchFamily="2" charset="-122"/>
                <a:cs typeface="+mj-cs"/>
              </a:rPr>
              <a:t>极大极小过程</a:t>
            </a:r>
            <a:endParaRPr lang="zh-CN" altLang="en-US" dirty="0"/>
          </a:p>
        </p:txBody>
      </p:sp>
      <p:sp>
        <p:nvSpPr>
          <p:cNvPr id="4" name="矩形 3"/>
          <p:cNvSpPr/>
          <p:nvPr/>
        </p:nvSpPr>
        <p:spPr>
          <a:xfrm>
            <a:off x="707923" y="652442"/>
            <a:ext cx="10717161" cy="6001643"/>
          </a:xfrm>
          <a:prstGeom prst="rect">
            <a:avLst/>
          </a:prstGeom>
        </p:spPr>
        <p:txBody>
          <a:bodyPr wrap="square">
            <a:spAutoFit/>
          </a:bodyPr>
          <a:lstStyle/>
          <a:p>
            <a:pPr marR="19150"/>
            <a:r>
              <a:rPr lang="zh-CN" altLang="en-US" sz="2400" dirty="0">
                <a:solidFill>
                  <a:srgbClr val="0000CC"/>
                </a:solidFill>
                <a:latin typeface="FangSong_GB2312" panose="02010609030101010101" pitchFamily="49" charset="-122"/>
                <a:ea typeface="FangSong_GB2312" panose="02010609030101010101" pitchFamily="49" charset="-122"/>
              </a:rPr>
              <a:t>  对简单的博弈问题，可生成整个博弈树，找到必胜的策略。</a:t>
            </a:r>
          </a:p>
          <a:p>
            <a:pPr marR="5870"/>
            <a:r>
              <a:rPr lang="zh-CN" altLang="en-US" sz="2400" dirty="0">
                <a:solidFill>
                  <a:srgbClr val="0000CC"/>
                </a:solidFill>
                <a:latin typeface="FangSong_GB2312" panose="02010609030101010101" pitchFamily="49" charset="-122"/>
                <a:ea typeface="FangSong_GB2312" panose="02010609030101010101" pitchFamily="49" charset="-122"/>
              </a:rPr>
              <a:t>  对于复杂的博弈问题，不可能生成整个搜索树，如国际象棋，大约有</a:t>
            </a:r>
            <a:r>
              <a:rPr lang="en-US" altLang="zh-CN" sz="2400" b="1" dirty="0">
                <a:solidFill>
                  <a:srgbClr val="0000CC"/>
                </a:solidFill>
                <a:latin typeface="Times New Roman" panose="02020603050405020304" pitchFamily="18" charset="0"/>
                <a:ea typeface="FangSong_GB2312" panose="02010609030101010101" pitchFamily="49" charset="-122"/>
              </a:rPr>
              <a:t>10</a:t>
            </a:r>
            <a:r>
              <a:rPr lang="en-US" altLang="zh-CN" sz="2400" b="1" baseline="30000" dirty="0">
                <a:solidFill>
                  <a:srgbClr val="0000CC"/>
                </a:solidFill>
                <a:latin typeface="Times New Roman" panose="02020603050405020304" pitchFamily="18" charset="0"/>
                <a:ea typeface="FangSong_GB2312" panose="02010609030101010101" pitchFamily="49" charset="-122"/>
              </a:rPr>
              <a:t>120</a:t>
            </a:r>
            <a:r>
              <a:rPr lang="zh-CN" altLang="en-US" sz="2400" dirty="0">
                <a:solidFill>
                  <a:srgbClr val="0000CC"/>
                </a:solidFill>
                <a:latin typeface="FangSong_GB2312" panose="02010609030101010101" pitchFamily="49" charset="-122"/>
                <a:ea typeface="FangSong_GB2312" panose="02010609030101010101" pitchFamily="49" charset="-122"/>
              </a:rPr>
              <a:t>个节点。一种可行的方法是用当前正在考察的节点生成一棵部分博弈树，并利用估价函数</a:t>
            </a:r>
            <a:r>
              <a:rPr lang="en-US" altLang="zh-CN" sz="2400" b="1" dirty="0">
                <a:solidFill>
                  <a:srgbClr val="0000CC"/>
                </a:solidFill>
                <a:latin typeface="Times New Roman" panose="02020603050405020304" pitchFamily="18" charset="0"/>
                <a:ea typeface="FangSong_GB2312" panose="02010609030101010101" pitchFamily="49" charset="-122"/>
              </a:rPr>
              <a:t>f(n)</a:t>
            </a:r>
            <a:r>
              <a:rPr lang="zh-CN" altLang="en-US" sz="2400" dirty="0">
                <a:solidFill>
                  <a:srgbClr val="0000CC"/>
                </a:solidFill>
                <a:latin typeface="FangSong_GB2312" panose="02010609030101010101" pitchFamily="49" charset="-122"/>
                <a:ea typeface="FangSong_GB2312" panose="02010609030101010101" pitchFamily="49" charset="-122"/>
              </a:rPr>
              <a:t>对叶节点进行静态估值。</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5870"/>
            <a:endParaRPr lang="zh-CN" altLang="en-US" sz="2400" dirty="0">
              <a:solidFill>
                <a:srgbClr val="0000CC"/>
              </a:solidFill>
              <a:latin typeface="FangSong_GB2312" panose="02010609030101010101" pitchFamily="49" charset="-122"/>
              <a:ea typeface="FangSong_GB2312" panose="02010609030101010101" pitchFamily="49" charset="-122"/>
            </a:endParaRPr>
          </a:p>
          <a:p>
            <a:pPr marR="5670"/>
            <a:r>
              <a:rPr lang="zh-CN" altLang="en-US" sz="2400" dirty="0">
                <a:solidFill>
                  <a:srgbClr val="A4001F"/>
                </a:solidFill>
                <a:latin typeface="FangSong_GB2312" panose="02010609030101010101" pitchFamily="49" charset="-122"/>
                <a:ea typeface="FangSong_GB2312" panose="02010609030101010101" pitchFamily="49" charset="-122"/>
              </a:rPr>
              <a:t>对叶节点的估值方法是：</a:t>
            </a:r>
            <a:r>
              <a:rPr lang="zh-CN" altLang="en-US" sz="2400" dirty="0">
                <a:solidFill>
                  <a:srgbClr val="0000CC"/>
                </a:solidFill>
                <a:latin typeface="FangSong_GB2312" panose="02010609030101010101" pitchFamily="49" charset="-122"/>
                <a:ea typeface="FangSong_GB2312" panose="02010609030101010101" pitchFamily="49" charset="-122"/>
              </a:rPr>
              <a:t>那些对</a:t>
            </a:r>
            <a:r>
              <a:rPr lang="en-US" altLang="zh-CN" sz="2400" b="1" dirty="0">
                <a:solidFill>
                  <a:srgbClr val="0000CC"/>
                </a:solidFill>
                <a:latin typeface="Times New Roman" panose="02020603050405020304" pitchFamily="18" charset="0"/>
                <a:ea typeface="FangSong_GB2312" panose="02010609030101010101" pitchFamily="49" charset="-122"/>
              </a:rPr>
              <a:t>MAX</a:t>
            </a:r>
            <a:r>
              <a:rPr lang="zh-CN" altLang="en-US" sz="2400" dirty="0">
                <a:solidFill>
                  <a:srgbClr val="0000CC"/>
                </a:solidFill>
                <a:latin typeface="FangSong_GB2312" panose="02010609030101010101" pitchFamily="49" charset="-122"/>
                <a:ea typeface="FangSong_GB2312" panose="02010609030101010101" pitchFamily="49" charset="-122"/>
              </a:rPr>
              <a:t>有利的节点，其估价函数取正值；那些对</a:t>
            </a:r>
            <a:r>
              <a:rPr lang="en-US" altLang="zh-CN" sz="2400" b="1" dirty="0">
                <a:solidFill>
                  <a:srgbClr val="0000CC"/>
                </a:solidFill>
                <a:latin typeface="Times New Roman" panose="02020603050405020304" pitchFamily="18" charset="0"/>
                <a:ea typeface="FangSong_GB2312" panose="02010609030101010101" pitchFamily="49" charset="-122"/>
              </a:rPr>
              <a:t>MIN</a:t>
            </a:r>
            <a:r>
              <a:rPr lang="zh-CN" altLang="en-US" sz="2400" dirty="0">
                <a:solidFill>
                  <a:srgbClr val="0000CC"/>
                </a:solidFill>
                <a:latin typeface="FangSong_GB2312" panose="02010609030101010101" pitchFamily="49" charset="-122"/>
                <a:ea typeface="FangSong_GB2312" panose="02010609030101010101" pitchFamily="49" charset="-122"/>
              </a:rPr>
              <a:t>有利的节点，其估价函数取负值；那些使双方均等的节点，其估价函数取接近于</a:t>
            </a:r>
            <a:r>
              <a:rPr lang="en-US" altLang="zh-CN" sz="2400" b="1" dirty="0">
                <a:solidFill>
                  <a:srgbClr val="0000CC"/>
                </a:solidFill>
                <a:latin typeface="Times New Roman" panose="02020603050405020304" pitchFamily="18" charset="0"/>
                <a:ea typeface="FangSong_GB2312" panose="02010609030101010101" pitchFamily="49" charset="-122"/>
              </a:rPr>
              <a:t>0</a:t>
            </a:r>
            <a:r>
              <a:rPr lang="zh-CN" altLang="en-US" sz="2400" dirty="0">
                <a:solidFill>
                  <a:srgbClr val="0000CC"/>
                </a:solidFill>
                <a:latin typeface="FangSong_GB2312" panose="02010609030101010101" pitchFamily="49" charset="-122"/>
                <a:ea typeface="FangSong_GB2312" panose="02010609030101010101" pitchFamily="49" charset="-122"/>
              </a:rPr>
              <a:t>的值。</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5670"/>
            <a:endParaRPr lang="zh-CN" altLang="en-US" sz="2400" dirty="0">
              <a:solidFill>
                <a:srgbClr val="0000CC"/>
              </a:solidFill>
              <a:latin typeface="FangSong_GB2312" panose="02010609030101010101" pitchFamily="49" charset="-122"/>
              <a:ea typeface="FangSong_GB2312" panose="02010609030101010101" pitchFamily="49" charset="-122"/>
            </a:endParaRPr>
          </a:p>
          <a:p>
            <a:pPr marR="10300"/>
            <a:r>
              <a:rPr lang="zh-CN" altLang="en-US" sz="2400" dirty="0">
                <a:solidFill>
                  <a:srgbClr val="A4001F"/>
                </a:solidFill>
                <a:latin typeface="FangSong_GB2312" panose="02010609030101010101" pitchFamily="49" charset="-122"/>
                <a:ea typeface="FangSong_GB2312" panose="02010609030101010101" pitchFamily="49" charset="-122"/>
              </a:rPr>
              <a:t>为非叶节点的值，</a:t>
            </a:r>
            <a:r>
              <a:rPr lang="zh-CN" altLang="en-US" sz="2400" dirty="0">
                <a:solidFill>
                  <a:srgbClr val="0000CC"/>
                </a:solidFill>
                <a:latin typeface="FangSong_GB2312" panose="02010609030101010101" pitchFamily="49" charset="-122"/>
                <a:ea typeface="FangSong_GB2312" panose="02010609030101010101" pitchFamily="49" charset="-122"/>
              </a:rPr>
              <a:t>必须从叶节点开始向上倒退。其倒退方法是：</a:t>
            </a:r>
          </a:p>
          <a:p>
            <a:pPr marR="10320"/>
            <a:r>
              <a:rPr lang="zh-CN" altLang="en-US" sz="2400" dirty="0">
                <a:solidFill>
                  <a:srgbClr val="630031"/>
                </a:solidFill>
                <a:latin typeface="FangSong_GB2312" panose="02010609030101010101" pitchFamily="49" charset="-122"/>
                <a:ea typeface="FangSong_GB2312" panose="02010609030101010101" pitchFamily="49" charset="-122"/>
              </a:rPr>
              <a:t>  对于</a:t>
            </a:r>
            <a:r>
              <a:rPr lang="en-US" altLang="zh-CN" sz="2400" b="1" dirty="0">
                <a:solidFill>
                  <a:srgbClr val="630031"/>
                </a:solidFill>
                <a:latin typeface="Times New Roman" panose="02020603050405020304" pitchFamily="18" charset="0"/>
                <a:ea typeface="FangSong_GB2312" panose="02010609030101010101" pitchFamily="49" charset="-122"/>
              </a:rPr>
              <a:t>MAX</a:t>
            </a:r>
            <a:r>
              <a:rPr lang="zh-CN" altLang="en-US" sz="2400" dirty="0">
                <a:solidFill>
                  <a:srgbClr val="630031"/>
                </a:solidFill>
                <a:latin typeface="FangSong_GB2312" panose="02010609030101010101" pitchFamily="49" charset="-122"/>
                <a:ea typeface="FangSong_GB2312" panose="02010609030101010101" pitchFamily="49" charset="-122"/>
              </a:rPr>
              <a:t>节点，</a:t>
            </a:r>
            <a:r>
              <a:rPr lang="zh-CN" altLang="en-US" sz="2400" dirty="0">
                <a:solidFill>
                  <a:srgbClr val="0000CC"/>
                </a:solidFill>
                <a:latin typeface="FangSong_GB2312" panose="02010609030101010101" pitchFamily="49" charset="-122"/>
                <a:ea typeface="FangSong_GB2312" panose="02010609030101010101" pitchFamily="49" charset="-122"/>
              </a:rPr>
              <a:t>由于</a:t>
            </a:r>
            <a:r>
              <a:rPr lang="en-US" altLang="zh-CN" sz="2400" b="1" dirty="0">
                <a:solidFill>
                  <a:srgbClr val="0000CC"/>
                </a:solidFill>
                <a:latin typeface="Times New Roman" panose="02020603050405020304" pitchFamily="18" charset="0"/>
                <a:ea typeface="FangSong_GB2312" panose="02010609030101010101" pitchFamily="49" charset="-122"/>
              </a:rPr>
              <a:t>MAX </a:t>
            </a:r>
            <a:r>
              <a:rPr lang="zh-CN" altLang="en-US" sz="2400" dirty="0">
                <a:solidFill>
                  <a:srgbClr val="0000CC"/>
                </a:solidFill>
                <a:latin typeface="FangSong_GB2312" panose="02010609030101010101" pitchFamily="49" charset="-122"/>
                <a:ea typeface="FangSong_GB2312" panose="02010609030101010101" pitchFamily="49" charset="-122"/>
              </a:rPr>
              <a:t>方总是选择估值最大的走步，因此， </a:t>
            </a:r>
            <a:r>
              <a:rPr lang="en-US" altLang="zh-CN" sz="2400" b="1" dirty="0">
                <a:solidFill>
                  <a:srgbClr val="0000CC"/>
                </a:solidFill>
                <a:latin typeface="Times New Roman" panose="02020603050405020304" pitchFamily="18" charset="0"/>
                <a:ea typeface="FangSong_GB2312" panose="02010609030101010101" pitchFamily="49" charset="-122"/>
              </a:rPr>
              <a:t>MAX</a:t>
            </a:r>
            <a:r>
              <a:rPr lang="zh-CN" altLang="en-US" sz="2400" dirty="0">
                <a:solidFill>
                  <a:srgbClr val="0000CC"/>
                </a:solidFill>
                <a:latin typeface="FangSong_GB2312" panose="02010609030101010101" pitchFamily="49" charset="-122"/>
                <a:ea typeface="FangSong_GB2312" panose="02010609030101010101" pitchFamily="49" charset="-122"/>
              </a:rPr>
              <a:t>节点</a:t>
            </a:r>
            <a:r>
              <a:rPr lang="zh-CN" altLang="en-US" sz="2400">
                <a:solidFill>
                  <a:srgbClr val="0000CC"/>
                </a:solidFill>
                <a:latin typeface="FangSong_GB2312" panose="02010609030101010101" pitchFamily="49" charset="-122"/>
                <a:ea typeface="FangSong_GB2312" panose="02010609030101010101" pitchFamily="49" charset="-122"/>
              </a:rPr>
              <a:t>的</a:t>
            </a:r>
            <a:r>
              <a:rPr lang="zh-CN" altLang="en-US" sz="2400" smtClean="0">
                <a:solidFill>
                  <a:srgbClr val="0000CC"/>
                </a:solidFill>
                <a:latin typeface="FangSong_GB2312" panose="02010609030101010101" pitchFamily="49" charset="-122"/>
                <a:ea typeface="FangSong_GB2312" panose="02010609030101010101" pitchFamily="49" charset="-122"/>
              </a:rPr>
              <a:t>倒</a:t>
            </a:r>
            <a:r>
              <a:rPr lang="zh-CN" altLang="en-US" sz="2400">
                <a:solidFill>
                  <a:srgbClr val="0000CC"/>
                </a:solidFill>
                <a:latin typeface="FangSong_GB2312" panose="02010609030101010101" pitchFamily="49" charset="-122"/>
                <a:ea typeface="FangSong_GB2312" panose="02010609030101010101" pitchFamily="49" charset="-122"/>
              </a:rPr>
              <a:t>推</a:t>
            </a:r>
            <a:r>
              <a:rPr lang="zh-CN" altLang="en-US" sz="2400" smtClean="0">
                <a:solidFill>
                  <a:srgbClr val="0000CC"/>
                </a:solidFill>
                <a:latin typeface="FangSong_GB2312" panose="02010609030101010101" pitchFamily="49" charset="-122"/>
                <a:ea typeface="FangSong_GB2312" panose="02010609030101010101" pitchFamily="49" charset="-122"/>
              </a:rPr>
              <a:t>值</a:t>
            </a:r>
            <a:r>
              <a:rPr lang="zh-CN" altLang="en-US" sz="2400" dirty="0">
                <a:solidFill>
                  <a:srgbClr val="0000CC"/>
                </a:solidFill>
                <a:latin typeface="FangSong_GB2312" panose="02010609030101010101" pitchFamily="49" charset="-122"/>
                <a:ea typeface="FangSong_GB2312" panose="02010609030101010101" pitchFamily="49" charset="-122"/>
              </a:rPr>
              <a:t>应该取其后继节点估值的最大值。</a:t>
            </a:r>
          </a:p>
          <a:p>
            <a:pPr marR="5350"/>
            <a:r>
              <a:rPr lang="zh-CN" altLang="en-US" sz="2400" dirty="0">
                <a:solidFill>
                  <a:srgbClr val="630031"/>
                </a:solidFill>
                <a:latin typeface="FangSong_GB2312" panose="02010609030101010101" pitchFamily="49" charset="-122"/>
                <a:ea typeface="FangSong_GB2312" panose="02010609030101010101" pitchFamily="49" charset="-122"/>
              </a:rPr>
              <a:t>  对于</a:t>
            </a:r>
            <a:r>
              <a:rPr lang="en-US" altLang="zh-CN" sz="2400" b="1" dirty="0">
                <a:solidFill>
                  <a:srgbClr val="630031"/>
                </a:solidFill>
                <a:latin typeface="Times New Roman" panose="02020603050405020304" pitchFamily="18" charset="0"/>
                <a:ea typeface="FangSong_GB2312" panose="02010609030101010101" pitchFamily="49" charset="-122"/>
              </a:rPr>
              <a:t>MIN</a:t>
            </a:r>
            <a:r>
              <a:rPr lang="zh-CN" altLang="en-US" sz="2400" dirty="0">
                <a:solidFill>
                  <a:srgbClr val="630031"/>
                </a:solidFill>
                <a:latin typeface="FangSong_GB2312" panose="02010609030101010101" pitchFamily="49" charset="-122"/>
                <a:ea typeface="FangSong_GB2312" panose="02010609030101010101" pitchFamily="49" charset="-122"/>
              </a:rPr>
              <a:t>节点，</a:t>
            </a:r>
            <a:r>
              <a:rPr lang="zh-CN" altLang="en-US" sz="2400" dirty="0">
                <a:solidFill>
                  <a:srgbClr val="0000CC"/>
                </a:solidFill>
                <a:latin typeface="FangSong_GB2312" panose="02010609030101010101" pitchFamily="49" charset="-122"/>
                <a:ea typeface="FangSong_GB2312" panose="02010609030101010101" pitchFamily="49" charset="-122"/>
              </a:rPr>
              <a:t>由于</a:t>
            </a:r>
            <a:r>
              <a:rPr lang="en-US" altLang="zh-CN" sz="2400" b="1" dirty="0">
                <a:solidFill>
                  <a:srgbClr val="0000CC"/>
                </a:solidFill>
                <a:latin typeface="Times New Roman" panose="02020603050405020304" pitchFamily="18" charset="0"/>
                <a:ea typeface="FangSong_GB2312" panose="02010609030101010101" pitchFamily="49" charset="-122"/>
              </a:rPr>
              <a:t>MIN</a:t>
            </a:r>
            <a:r>
              <a:rPr lang="zh-CN" altLang="en-US" sz="2400" dirty="0">
                <a:solidFill>
                  <a:srgbClr val="0000CC"/>
                </a:solidFill>
                <a:latin typeface="FangSong_GB2312" panose="02010609030101010101" pitchFamily="49" charset="-122"/>
                <a:ea typeface="FangSong_GB2312" panose="02010609030101010101" pitchFamily="49" charset="-122"/>
              </a:rPr>
              <a:t>方总是选择使估值最小的走步，因此</a:t>
            </a:r>
            <a:r>
              <a:rPr lang="en-US" altLang="zh-CN" sz="2400" b="1" dirty="0">
                <a:solidFill>
                  <a:srgbClr val="0000CC"/>
                </a:solidFill>
                <a:latin typeface="Times New Roman" panose="02020603050405020304" pitchFamily="18" charset="0"/>
                <a:ea typeface="FangSong_GB2312" panose="02010609030101010101" pitchFamily="49" charset="-122"/>
              </a:rPr>
              <a:t>MIN </a:t>
            </a:r>
            <a:r>
              <a:rPr lang="zh-CN" altLang="en-US" sz="2400" dirty="0">
                <a:solidFill>
                  <a:srgbClr val="0000CC"/>
                </a:solidFill>
                <a:latin typeface="FangSong_GB2312" panose="02010609030101010101" pitchFamily="49" charset="-122"/>
                <a:ea typeface="FangSong_GB2312" panose="02010609030101010101" pitchFamily="49" charset="-122"/>
              </a:rPr>
              <a:t>节点的倒推值应取其后继节点估值的最小值。</a:t>
            </a:r>
          </a:p>
          <a:p>
            <a:pPr marR="5870"/>
            <a:r>
              <a:rPr lang="zh-CN" altLang="en-US" sz="2400" dirty="0">
                <a:solidFill>
                  <a:srgbClr val="0000CC"/>
                </a:solidFill>
                <a:latin typeface="FangSong_GB2312" panose="02010609030101010101" pitchFamily="49" charset="-122"/>
                <a:ea typeface="FangSong_GB2312" panose="02010609030101010101" pitchFamily="49" charset="-122"/>
              </a:rPr>
              <a:t>  这样一步一步的计算倒推值，直至求出初始节点的倒推值为止。这一过程称为</a:t>
            </a:r>
            <a:r>
              <a:rPr lang="zh-CN" altLang="en-US" sz="2400" dirty="0">
                <a:solidFill>
                  <a:srgbClr val="006300"/>
                </a:solidFill>
                <a:latin typeface="FangSong_GB2312" panose="02010609030101010101" pitchFamily="49" charset="-122"/>
                <a:ea typeface="FangSong_GB2312" panose="02010609030101010101" pitchFamily="49" charset="-122"/>
              </a:rPr>
              <a:t>极大极小过程</a:t>
            </a:r>
            <a:r>
              <a:rPr lang="zh-CN" altLang="en-US" sz="2400" dirty="0">
                <a:solidFill>
                  <a:srgbClr val="0000CC"/>
                </a:solidFill>
                <a:latin typeface="FangSong_GB2312" panose="02010609030101010101" pitchFamily="49" charset="-122"/>
                <a:ea typeface="FangSong_GB2312" panose="02010609030101010101" pitchFamily="49" charset="-122"/>
              </a:rPr>
              <a:t>。</a:t>
            </a:r>
            <a:endParaRPr lang="zh-CN" altLang="en-US" sz="2000" dirty="0"/>
          </a:p>
        </p:txBody>
      </p:sp>
    </p:spTree>
    <p:extLst>
      <p:ext uri="{BB962C8B-B14F-4D97-AF65-F5344CB8AC3E}">
        <p14:creationId xmlns:p14="http://schemas.microsoft.com/office/powerpoint/2010/main" val="1247960168"/>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145</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4.5.2 </a:t>
            </a:r>
            <a:r>
              <a:rPr lang="zh-CN" altLang="en-US" sz="2800" dirty="0">
                <a:solidFill>
                  <a:srgbClr val="000099"/>
                </a:solidFill>
                <a:latin typeface="黑体" pitchFamily="2" charset="-122"/>
                <a:ea typeface="黑体" pitchFamily="2" charset="-122"/>
                <a:cs typeface="+mj-cs"/>
              </a:rPr>
              <a:t>极大极小过程</a:t>
            </a:r>
            <a:endParaRPr lang="zh-CN" altLang="en-US" dirty="0"/>
          </a:p>
        </p:txBody>
      </p:sp>
      <p:sp>
        <p:nvSpPr>
          <p:cNvPr id="3" name="矩形 2"/>
          <p:cNvSpPr/>
          <p:nvPr/>
        </p:nvSpPr>
        <p:spPr>
          <a:xfrm>
            <a:off x="594058" y="744775"/>
            <a:ext cx="2159566" cy="430887"/>
          </a:xfrm>
          <a:prstGeom prst="rect">
            <a:avLst/>
          </a:prstGeom>
        </p:spPr>
        <p:txBody>
          <a:bodyPr wrap="none">
            <a:spAutoFit/>
          </a:bodyPr>
          <a:lstStyle/>
          <a:p>
            <a:r>
              <a:rPr lang="zh-CN" altLang="en-US" sz="2200" dirty="0">
                <a:solidFill>
                  <a:srgbClr val="CC0000"/>
                </a:solidFill>
                <a:latin typeface="FangSong_GB2312" panose="02010609030101010101" pitchFamily="49" charset="-122"/>
                <a:ea typeface="FangSong_GB2312" panose="02010609030101010101" pitchFamily="49" charset="-122"/>
              </a:rPr>
              <a:t>例：一子棋游戏</a:t>
            </a:r>
            <a:endParaRPr lang="zh-CN" altLang="en-US" dirty="0"/>
          </a:p>
        </p:txBody>
      </p:sp>
      <p:sp>
        <p:nvSpPr>
          <p:cNvPr id="8" name="矩形 7"/>
          <p:cNvSpPr/>
          <p:nvPr/>
        </p:nvSpPr>
        <p:spPr>
          <a:xfrm>
            <a:off x="594057" y="1175662"/>
            <a:ext cx="11253813" cy="1107996"/>
          </a:xfrm>
          <a:prstGeom prst="rect">
            <a:avLst/>
          </a:prstGeom>
        </p:spPr>
        <p:txBody>
          <a:bodyPr wrap="square">
            <a:spAutoFit/>
          </a:bodyPr>
          <a:lstStyle/>
          <a:p>
            <a:r>
              <a:rPr lang="zh-CN" altLang="en-US" sz="2200" dirty="0">
                <a:solidFill>
                  <a:srgbClr val="0000CC"/>
                </a:solidFill>
                <a:latin typeface="FangSong_GB2312" panose="02010609030101010101" pitchFamily="49" charset="-122"/>
                <a:ea typeface="FangSong_GB2312" panose="02010609030101010101" pitchFamily="49" charset="-122"/>
              </a:rPr>
              <a:t>  设有一个三行三列的棋盘，如下图所示，两个棋手轮流走步，每个棋手走步时往空格上摆一个自己的棋子，谁先使自己的棋子成三子一线为赢。设</a:t>
            </a:r>
            <a:r>
              <a:rPr lang="en-US" altLang="zh-CN" sz="2200" b="1" dirty="0">
                <a:solidFill>
                  <a:srgbClr val="0000CC"/>
                </a:solidFill>
                <a:latin typeface="Times New Roman" panose="02020603050405020304" pitchFamily="18" charset="0"/>
                <a:ea typeface="FangSong_GB2312" panose="02010609030101010101" pitchFamily="49" charset="-122"/>
              </a:rPr>
              <a:t>MAX</a:t>
            </a:r>
            <a:r>
              <a:rPr lang="zh-CN" altLang="en-US" sz="2200" dirty="0">
                <a:solidFill>
                  <a:srgbClr val="0000CC"/>
                </a:solidFill>
                <a:latin typeface="FangSong_GB2312" panose="02010609030101010101" pitchFamily="49" charset="-122"/>
                <a:ea typeface="FangSong_GB2312" panose="02010609030101010101" pitchFamily="49" charset="-122"/>
              </a:rPr>
              <a:t>方的棋子用</a:t>
            </a:r>
            <a:r>
              <a:rPr lang="en-US" altLang="zh-CN" sz="2200" dirty="0">
                <a:solidFill>
                  <a:srgbClr val="0000CC"/>
                </a:solidFill>
                <a:latin typeface="FangSong_GB2312" panose="02010609030101010101" pitchFamily="49" charset="-122"/>
                <a:ea typeface="FangSong_GB2312" panose="02010609030101010101" pitchFamily="49" charset="-122"/>
              </a:rPr>
              <a:t>×</a:t>
            </a:r>
            <a:r>
              <a:rPr lang="zh-CN" altLang="en-US" sz="2200" dirty="0">
                <a:solidFill>
                  <a:srgbClr val="0000CC"/>
                </a:solidFill>
                <a:latin typeface="FangSong_GB2312" panose="02010609030101010101" pitchFamily="49" charset="-122"/>
                <a:ea typeface="FangSong_GB2312" panose="02010609030101010101" pitchFamily="49" charset="-122"/>
              </a:rPr>
              <a:t>标记，</a:t>
            </a:r>
            <a:r>
              <a:rPr lang="en-US" altLang="zh-CN" sz="2200" b="1" dirty="0">
                <a:solidFill>
                  <a:srgbClr val="0000CC"/>
                </a:solidFill>
                <a:latin typeface="Times New Roman" panose="02020603050405020304" pitchFamily="18" charset="0"/>
                <a:ea typeface="FangSong_GB2312" panose="02010609030101010101" pitchFamily="49" charset="-122"/>
              </a:rPr>
              <a:t>MIN</a:t>
            </a:r>
            <a:r>
              <a:rPr lang="zh-CN" altLang="en-US" sz="2200" dirty="0">
                <a:solidFill>
                  <a:srgbClr val="0000CC"/>
                </a:solidFill>
                <a:latin typeface="FangSong_GB2312" panose="02010609030101010101" pitchFamily="49" charset="-122"/>
                <a:ea typeface="FangSong_GB2312" panose="02010609030101010101" pitchFamily="49" charset="-122"/>
              </a:rPr>
              <a:t>方的棋子用○标记，并规定</a:t>
            </a:r>
            <a:r>
              <a:rPr lang="en-US" altLang="zh-CN" sz="2200" b="1" dirty="0">
                <a:solidFill>
                  <a:srgbClr val="0000CC"/>
                </a:solidFill>
                <a:latin typeface="Times New Roman" panose="02020603050405020304" pitchFamily="18" charset="0"/>
                <a:ea typeface="FangSong_GB2312" panose="02010609030101010101" pitchFamily="49" charset="-122"/>
              </a:rPr>
              <a:t>MAX</a:t>
            </a:r>
            <a:r>
              <a:rPr lang="zh-CN" altLang="en-US" sz="2200" dirty="0">
                <a:solidFill>
                  <a:srgbClr val="0000CC"/>
                </a:solidFill>
                <a:latin typeface="FangSong_GB2312" panose="02010609030101010101" pitchFamily="49" charset="-122"/>
                <a:ea typeface="FangSong_GB2312" panose="02010609030101010101" pitchFamily="49" charset="-122"/>
              </a:rPr>
              <a:t>方先走步。</a:t>
            </a:r>
            <a:endParaRPr lang="zh-CN" altLang="en-US" dirty="0"/>
          </a:p>
        </p:txBody>
      </p:sp>
      <p:pic>
        <p:nvPicPr>
          <p:cNvPr id="9" name="图片 8"/>
          <p:cNvPicPr>
            <a:picLocks noChangeAspect="1"/>
          </p:cNvPicPr>
          <p:nvPr/>
        </p:nvPicPr>
        <p:blipFill>
          <a:blip r:embed="rId2"/>
          <a:stretch>
            <a:fillRect/>
          </a:stretch>
        </p:blipFill>
        <p:spPr>
          <a:xfrm>
            <a:off x="3128655" y="2508301"/>
            <a:ext cx="5305425" cy="2352675"/>
          </a:xfrm>
          <a:prstGeom prst="rect">
            <a:avLst/>
          </a:prstGeom>
        </p:spPr>
      </p:pic>
      <p:sp>
        <p:nvSpPr>
          <p:cNvPr id="12" name="矩形 11"/>
          <p:cNvSpPr/>
          <p:nvPr/>
        </p:nvSpPr>
        <p:spPr>
          <a:xfrm>
            <a:off x="9027522" y="3453805"/>
            <a:ext cx="2326278" cy="461665"/>
          </a:xfrm>
          <a:prstGeom prst="rect">
            <a:avLst/>
          </a:prstGeom>
        </p:spPr>
        <p:txBody>
          <a:bodyPr wrap="none">
            <a:spAutoFit/>
          </a:bodyPr>
          <a:lstStyle/>
          <a:p>
            <a:r>
              <a:rPr lang="en-US" altLang="zh-CN" sz="2400" b="1" dirty="0">
                <a:solidFill>
                  <a:srgbClr val="0000CC"/>
                </a:solidFill>
                <a:latin typeface="Times New Roman" panose="02020603050405020304" pitchFamily="18" charset="0"/>
              </a:rPr>
              <a:t>e(P)=e(+P)-e(-P)</a:t>
            </a:r>
            <a:endParaRPr lang="zh-CN" altLang="en-US" dirty="0"/>
          </a:p>
        </p:txBody>
      </p:sp>
      <p:sp>
        <p:nvSpPr>
          <p:cNvPr id="14" name="矩形 13"/>
          <p:cNvSpPr/>
          <p:nvPr/>
        </p:nvSpPr>
        <p:spPr>
          <a:xfrm>
            <a:off x="594057" y="5092362"/>
            <a:ext cx="9714271" cy="1446550"/>
          </a:xfrm>
          <a:prstGeom prst="rect">
            <a:avLst/>
          </a:prstGeom>
        </p:spPr>
        <p:txBody>
          <a:bodyPr wrap="square">
            <a:spAutoFit/>
          </a:bodyPr>
          <a:lstStyle/>
          <a:p>
            <a:pPr marR="20170"/>
            <a:r>
              <a:rPr lang="zh-CN" altLang="en-US" sz="2200" dirty="0">
                <a:solidFill>
                  <a:srgbClr val="CC0000"/>
                </a:solidFill>
                <a:latin typeface="FangSong_GB2312" panose="02010609030101010101" pitchFamily="49" charset="-122"/>
                <a:ea typeface="FangSong_GB2312" panose="02010609030101010101" pitchFamily="49" charset="-122"/>
              </a:rPr>
              <a:t>解：</a:t>
            </a:r>
            <a:r>
              <a:rPr lang="zh-CN" altLang="en-US" sz="2200" dirty="0">
                <a:solidFill>
                  <a:srgbClr val="0000CC"/>
                </a:solidFill>
                <a:latin typeface="FangSong_GB2312" panose="02010609030101010101" pitchFamily="49" charset="-122"/>
                <a:ea typeface="FangSong_GB2312" panose="02010609030101010101" pitchFamily="49" charset="-122"/>
              </a:rPr>
              <a:t>估价函数</a:t>
            </a:r>
            <a:r>
              <a:rPr lang="en-US" altLang="zh-CN" sz="2200" b="1" dirty="0">
                <a:solidFill>
                  <a:srgbClr val="0000CC"/>
                </a:solidFill>
                <a:latin typeface="Times New Roman" panose="02020603050405020304" pitchFamily="18" charset="0"/>
                <a:ea typeface="FangSong_GB2312" panose="02010609030101010101" pitchFamily="49" charset="-122"/>
              </a:rPr>
              <a:t>e(+P)</a:t>
            </a:r>
            <a:r>
              <a:rPr lang="zh-CN" altLang="en-US" sz="2200" dirty="0">
                <a:solidFill>
                  <a:srgbClr val="0000CC"/>
                </a:solidFill>
                <a:latin typeface="FangSong_GB2312" panose="02010609030101010101" pitchFamily="49" charset="-122"/>
                <a:ea typeface="FangSong_GB2312" panose="02010609030101010101" pitchFamily="49" charset="-122"/>
              </a:rPr>
              <a:t>：</a:t>
            </a:r>
            <a:r>
              <a:rPr lang="en-US" altLang="zh-CN" sz="2200" b="1" dirty="0">
                <a:solidFill>
                  <a:srgbClr val="0000CC"/>
                </a:solidFill>
                <a:latin typeface="Times New Roman" panose="02020603050405020304" pitchFamily="18" charset="0"/>
                <a:ea typeface="FangSong_GB2312" panose="02010609030101010101" pitchFamily="49" charset="-122"/>
              </a:rPr>
              <a:t>P</a:t>
            </a:r>
            <a:r>
              <a:rPr lang="zh-CN" altLang="en-US" sz="2200" dirty="0">
                <a:solidFill>
                  <a:srgbClr val="0000CC"/>
                </a:solidFill>
                <a:latin typeface="FangSong_GB2312" panose="02010609030101010101" pitchFamily="49" charset="-122"/>
                <a:ea typeface="FangSong_GB2312" panose="02010609030101010101" pitchFamily="49" charset="-122"/>
              </a:rPr>
              <a:t>上有可能使</a:t>
            </a:r>
            <a:r>
              <a:rPr lang="en-US" altLang="zh-CN" sz="2200" dirty="0">
                <a:solidFill>
                  <a:srgbClr val="0000CC"/>
                </a:solidFill>
                <a:latin typeface="FangSong_GB2312" panose="02010609030101010101" pitchFamily="49" charset="-122"/>
                <a:ea typeface="FangSong_GB2312" panose="02010609030101010101" pitchFamily="49" charset="-122"/>
              </a:rPr>
              <a:t>×</a:t>
            </a:r>
            <a:r>
              <a:rPr lang="zh-CN" altLang="en-US" sz="2200" dirty="0">
                <a:solidFill>
                  <a:srgbClr val="0000CC"/>
                </a:solidFill>
                <a:latin typeface="FangSong_GB2312" panose="02010609030101010101" pitchFamily="49" charset="-122"/>
                <a:ea typeface="FangSong_GB2312" panose="02010609030101010101" pitchFamily="49" charset="-122"/>
              </a:rPr>
              <a:t>成三子为一线的数目；</a:t>
            </a:r>
          </a:p>
          <a:p>
            <a:pPr marR="49950"/>
            <a:r>
              <a:rPr lang="en-US" altLang="zh-CN" sz="2200" b="1" dirty="0">
                <a:solidFill>
                  <a:srgbClr val="0000CC"/>
                </a:solidFill>
                <a:latin typeface="Times New Roman" panose="02020603050405020304" pitchFamily="18" charset="0"/>
                <a:ea typeface="FangSong_GB2312" panose="02010609030101010101" pitchFamily="49" charset="-122"/>
              </a:rPr>
              <a:t>	           e(-P)</a:t>
            </a:r>
            <a:r>
              <a:rPr lang="zh-CN" altLang="en-US" sz="2200" dirty="0">
                <a:solidFill>
                  <a:srgbClr val="0000CC"/>
                </a:solidFill>
                <a:latin typeface="FangSong_GB2312" panose="02010609030101010101" pitchFamily="49" charset="-122"/>
                <a:ea typeface="FangSong_GB2312" panose="02010609030101010101" pitchFamily="49" charset="-122"/>
              </a:rPr>
              <a:t>：</a:t>
            </a:r>
            <a:r>
              <a:rPr lang="en-US" altLang="zh-CN" sz="2200" b="1" dirty="0">
                <a:solidFill>
                  <a:srgbClr val="0000CC"/>
                </a:solidFill>
                <a:latin typeface="Times New Roman" panose="02020603050405020304" pitchFamily="18" charset="0"/>
                <a:ea typeface="FangSong_GB2312" panose="02010609030101010101" pitchFamily="49" charset="-122"/>
              </a:rPr>
              <a:t>P</a:t>
            </a:r>
            <a:r>
              <a:rPr lang="zh-CN" altLang="en-US" sz="2200" dirty="0">
                <a:solidFill>
                  <a:srgbClr val="0000CC"/>
                </a:solidFill>
                <a:latin typeface="FangSong_GB2312" panose="02010609030101010101" pitchFamily="49" charset="-122"/>
                <a:ea typeface="FangSong_GB2312" panose="02010609030101010101" pitchFamily="49" charset="-122"/>
              </a:rPr>
              <a:t>上有可能使○成三子为一线的数目；</a:t>
            </a:r>
          </a:p>
          <a:p>
            <a:pPr marR="74620"/>
            <a:r>
              <a:rPr lang="zh-CN" altLang="en-US" sz="2200" dirty="0">
                <a:solidFill>
                  <a:srgbClr val="0000CC"/>
                </a:solidFill>
                <a:latin typeface="FangSong_GB2312" panose="02010609030101010101" pitchFamily="49" charset="-122"/>
                <a:ea typeface="FangSong_GB2312" panose="02010609030101010101" pitchFamily="49" charset="-122"/>
              </a:rPr>
              <a:t>    当</a:t>
            </a:r>
            <a:r>
              <a:rPr lang="en-US" altLang="zh-CN" sz="2200" b="1" dirty="0">
                <a:solidFill>
                  <a:srgbClr val="0000CC"/>
                </a:solidFill>
                <a:latin typeface="Times New Roman" panose="02020603050405020304" pitchFamily="18" charset="0"/>
                <a:ea typeface="FangSong_GB2312" panose="02010609030101010101" pitchFamily="49" charset="-122"/>
              </a:rPr>
              <a:t>MAX </a:t>
            </a:r>
            <a:r>
              <a:rPr lang="zh-CN" altLang="en-US" sz="2200" dirty="0">
                <a:solidFill>
                  <a:srgbClr val="0000CC"/>
                </a:solidFill>
                <a:latin typeface="FangSong_GB2312" panose="02010609030101010101" pitchFamily="49" charset="-122"/>
                <a:ea typeface="FangSong_GB2312" panose="02010609030101010101" pitchFamily="49" charset="-122"/>
              </a:rPr>
              <a:t>必胜</a:t>
            </a:r>
            <a:r>
              <a:rPr lang="en-US" altLang="zh-CN" sz="2200" b="1" dirty="0">
                <a:solidFill>
                  <a:srgbClr val="0000CC"/>
                </a:solidFill>
                <a:latin typeface="Times New Roman" panose="02020603050405020304" pitchFamily="18" charset="0"/>
                <a:ea typeface="FangSong_GB2312" panose="02010609030101010101" pitchFamily="49" charset="-122"/>
              </a:rPr>
              <a:t>e(P)</a:t>
            </a:r>
            <a:r>
              <a:rPr lang="zh-CN" altLang="en-US" sz="2200" dirty="0">
                <a:solidFill>
                  <a:srgbClr val="0000CC"/>
                </a:solidFill>
                <a:latin typeface="FangSong_GB2312" panose="02010609030101010101" pitchFamily="49" charset="-122"/>
                <a:ea typeface="FangSong_GB2312" panose="02010609030101010101" pitchFamily="49" charset="-122"/>
              </a:rPr>
              <a:t>为正无穷大；</a:t>
            </a:r>
          </a:p>
          <a:p>
            <a:pPr marR="78220"/>
            <a:r>
              <a:rPr lang="en-US" altLang="zh-CN" sz="2200" b="1" dirty="0">
                <a:solidFill>
                  <a:srgbClr val="0000CC"/>
                </a:solidFill>
                <a:latin typeface="Times New Roman" panose="02020603050405020304" pitchFamily="18" charset="0"/>
                <a:ea typeface="FangSong_GB2312" panose="02010609030101010101" pitchFamily="49" charset="-122"/>
              </a:rPr>
              <a:t>            MIN </a:t>
            </a:r>
            <a:r>
              <a:rPr lang="zh-CN" altLang="en-US" sz="2200" dirty="0">
                <a:solidFill>
                  <a:srgbClr val="0000CC"/>
                </a:solidFill>
                <a:latin typeface="FangSong_GB2312" panose="02010609030101010101" pitchFamily="49" charset="-122"/>
                <a:ea typeface="FangSong_GB2312" panose="02010609030101010101" pitchFamily="49" charset="-122"/>
              </a:rPr>
              <a:t>必胜</a:t>
            </a:r>
            <a:r>
              <a:rPr lang="en-US" altLang="zh-CN" sz="2200" b="1" dirty="0">
                <a:solidFill>
                  <a:srgbClr val="0000CC"/>
                </a:solidFill>
                <a:latin typeface="Times New Roman" panose="02020603050405020304" pitchFamily="18" charset="0"/>
                <a:ea typeface="FangSong_GB2312" panose="02010609030101010101" pitchFamily="49" charset="-122"/>
              </a:rPr>
              <a:t>e(P)</a:t>
            </a:r>
            <a:r>
              <a:rPr lang="zh-CN" altLang="en-US" sz="2200" dirty="0">
                <a:solidFill>
                  <a:srgbClr val="0000CC"/>
                </a:solidFill>
                <a:latin typeface="FangSong_GB2312" panose="02010609030101010101" pitchFamily="49" charset="-122"/>
                <a:ea typeface="FangSong_GB2312" panose="02010609030101010101" pitchFamily="49" charset="-122"/>
              </a:rPr>
              <a:t>为负无穷大。</a:t>
            </a:r>
            <a:endParaRPr lang="zh-CN" altLang="en-US" dirty="0"/>
          </a:p>
        </p:txBody>
      </p:sp>
    </p:spTree>
    <p:extLst>
      <p:ext uri="{BB962C8B-B14F-4D97-AF65-F5344CB8AC3E}">
        <p14:creationId xmlns:p14="http://schemas.microsoft.com/office/powerpoint/2010/main" val="234643709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146</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4.5.2 </a:t>
            </a:r>
            <a:r>
              <a:rPr lang="zh-CN" altLang="en-US" sz="2800" dirty="0">
                <a:solidFill>
                  <a:srgbClr val="000099"/>
                </a:solidFill>
                <a:latin typeface="黑体" pitchFamily="2" charset="-122"/>
                <a:ea typeface="黑体" pitchFamily="2" charset="-122"/>
                <a:cs typeface="+mj-cs"/>
              </a:rPr>
              <a:t>极大极小过程</a:t>
            </a:r>
            <a:endParaRPr lang="zh-CN" altLang="en-US" dirty="0"/>
          </a:p>
        </p:txBody>
      </p:sp>
      <p:sp>
        <p:nvSpPr>
          <p:cNvPr id="3" name="矩形 2"/>
          <p:cNvSpPr/>
          <p:nvPr/>
        </p:nvSpPr>
        <p:spPr>
          <a:xfrm>
            <a:off x="594058" y="744775"/>
            <a:ext cx="2159566" cy="430887"/>
          </a:xfrm>
          <a:prstGeom prst="rect">
            <a:avLst/>
          </a:prstGeom>
        </p:spPr>
        <p:txBody>
          <a:bodyPr wrap="none">
            <a:spAutoFit/>
          </a:bodyPr>
          <a:lstStyle/>
          <a:p>
            <a:r>
              <a:rPr lang="zh-CN" altLang="en-US" sz="2200" dirty="0">
                <a:solidFill>
                  <a:srgbClr val="CC0000"/>
                </a:solidFill>
                <a:latin typeface="FangSong_GB2312" panose="02010609030101010101" pitchFamily="49" charset="-122"/>
                <a:ea typeface="FangSong_GB2312" panose="02010609030101010101" pitchFamily="49" charset="-122"/>
              </a:rPr>
              <a:t>棋局即估价函数</a:t>
            </a:r>
            <a:endParaRPr lang="zh-CN" altLang="en-US" dirty="0"/>
          </a:p>
        </p:txBody>
      </p:sp>
      <p:sp>
        <p:nvSpPr>
          <p:cNvPr id="8" name="矩形 7"/>
          <p:cNvSpPr/>
          <p:nvPr/>
        </p:nvSpPr>
        <p:spPr>
          <a:xfrm>
            <a:off x="594057" y="1175662"/>
            <a:ext cx="11253813" cy="430887"/>
          </a:xfrm>
          <a:prstGeom prst="rect">
            <a:avLst/>
          </a:prstGeom>
        </p:spPr>
        <p:txBody>
          <a:bodyPr wrap="square">
            <a:spAutoFit/>
          </a:bodyPr>
          <a:lstStyle/>
          <a:p>
            <a:r>
              <a:rPr lang="zh-CN" altLang="en-US" sz="2200" dirty="0">
                <a:solidFill>
                  <a:srgbClr val="0000CC"/>
                </a:solidFill>
                <a:latin typeface="FangSong_GB2312" panose="02010609030101010101" pitchFamily="49" charset="-122"/>
                <a:ea typeface="FangSong_GB2312" panose="02010609030101010101" pitchFamily="49" charset="-122"/>
              </a:rPr>
              <a:t>具有对称性的棋盘可认为是同一棋盘。如下图所示：</a:t>
            </a:r>
            <a:endParaRPr lang="zh-CN" altLang="en-US" dirty="0"/>
          </a:p>
        </p:txBody>
      </p:sp>
      <p:pic>
        <p:nvPicPr>
          <p:cNvPr id="2" name="图片 1"/>
          <p:cNvPicPr>
            <a:picLocks noChangeAspect="1"/>
          </p:cNvPicPr>
          <p:nvPr/>
        </p:nvPicPr>
        <p:blipFill>
          <a:blip r:embed="rId3"/>
          <a:stretch>
            <a:fillRect/>
          </a:stretch>
        </p:blipFill>
        <p:spPr>
          <a:xfrm>
            <a:off x="2438820" y="1753592"/>
            <a:ext cx="5505450" cy="3400425"/>
          </a:xfrm>
          <a:prstGeom prst="rect">
            <a:avLst/>
          </a:prstGeom>
        </p:spPr>
      </p:pic>
      <p:sp>
        <p:nvSpPr>
          <p:cNvPr id="5" name="矩形 4"/>
          <p:cNvSpPr/>
          <p:nvPr/>
        </p:nvSpPr>
        <p:spPr>
          <a:xfrm>
            <a:off x="7944270" y="2185551"/>
            <a:ext cx="3897771" cy="1384995"/>
          </a:xfrm>
          <a:prstGeom prst="rect">
            <a:avLst/>
          </a:prstGeom>
        </p:spPr>
        <p:txBody>
          <a:bodyPr wrap="square">
            <a:spAutoFit/>
          </a:bodyPr>
          <a:lstStyle/>
          <a:p>
            <a:r>
              <a:rPr lang="en-US" altLang="zh-CN" sz="2200" dirty="0">
                <a:solidFill>
                  <a:srgbClr val="C00000"/>
                </a:solidFill>
                <a:latin typeface="FangSong_GB2312" panose="02010609030101010101" pitchFamily="49" charset="-122"/>
                <a:ea typeface="FangSong_GB2312" panose="02010609030101010101" pitchFamily="49" charset="-122"/>
              </a:rPr>
              <a:t>×</a:t>
            </a:r>
            <a:r>
              <a:rPr lang="zh-CN" altLang="en-US" sz="2200" dirty="0">
                <a:solidFill>
                  <a:srgbClr val="C00000"/>
                </a:solidFill>
                <a:latin typeface="FangSong_GB2312" panose="02010609030101010101" pitchFamily="49" charset="-122"/>
                <a:ea typeface="FangSong_GB2312" panose="02010609030101010101" pitchFamily="49" charset="-122"/>
              </a:rPr>
              <a:t>为</a:t>
            </a:r>
            <a:r>
              <a:rPr lang="en-US" altLang="zh-CN" sz="2200" b="1" dirty="0">
                <a:solidFill>
                  <a:srgbClr val="C00000"/>
                </a:solidFill>
                <a:latin typeface="Times New Roman" panose="02020603050405020304" pitchFamily="18" charset="0"/>
                <a:ea typeface="FangSong_GB2312" panose="02010609030101010101" pitchFamily="49" charset="-122"/>
              </a:rPr>
              <a:t>MAX</a:t>
            </a:r>
            <a:r>
              <a:rPr lang="zh-CN" altLang="en-US" sz="2200" dirty="0">
                <a:solidFill>
                  <a:srgbClr val="C00000"/>
                </a:solidFill>
                <a:latin typeface="FangSong_GB2312" panose="02010609030101010101" pitchFamily="49" charset="-122"/>
                <a:ea typeface="FangSong_GB2312" panose="02010609030101010101" pitchFamily="49" charset="-122"/>
              </a:rPr>
              <a:t>方的棋子</a:t>
            </a:r>
          </a:p>
          <a:p>
            <a:r>
              <a:rPr lang="zh-CN" altLang="en-US" sz="2200" dirty="0">
                <a:solidFill>
                  <a:srgbClr val="006300"/>
                </a:solidFill>
                <a:latin typeface="FangSong_GB2312" panose="02010609030101010101" pitchFamily="49" charset="-122"/>
                <a:ea typeface="FangSong_GB2312" panose="02010609030101010101" pitchFamily="49" charset="-122"/>
              </a:rPr>
              <a:t>○为</a:t>
            </a:r>
            <a:r>
              <a:rPr lang="en-US" altLang="zh-CN" sz="2200" b="1" dirty="0">
                <a:solidFill>
                  <a:srgbClr val="006300"/>
                </a:solidFill>
                <a:latin typeface="Times New Roman" panose="02020603050405020304" pitchFamily="18" charset="0"/>
                <a:ea typeface="FangSong_GB2312" panose="02010609030101010101" pitchFamily="49" charset="-122"/>
              </a:rPr>
              <a:t>MIN</a:t>
            </a:r>
            <a:r>
              <a:rPr lang="zh-CN" altLang="en-US" sz="2200" dirty="0">
                <a:solidFill>
                  <a:srgbClr val="006300"/>
                </a:solidFill>
                <a:latin typeface="FangSong_GB2312" panose="02010609030101010101" pitchFamily="49" charset="-122"/>
                <a:ea typeface="FangSong_GB2312" panose="02010609030101010101" pitchFamily="49" charset="-122"/>
              </a:rPr>
              <a:t>方的</a:t>
            </a:r>
            <a:r>
              <a:rPr lang="zh-CN" altLang="en-US" sz="2200" dirty="0" smtClean="0">
                <a:solidFill>
                  <a:srgbClr val="006300"/>
                </a:solidFill>
                <a:latin typeface="FangSong_GB2312" panose="02010609030101010101" pitchFamily="49" charset="-122"/>
                <a:ea typeface="FangSong_GB2312" panose="02010609030101010101" pitchFamily="49" charset="-122"/>
              </a:rPr>
              <a:t>棋子</a:t>
            </a:r>
            <a:endParaRPr lang="en-US" altLang="zh-CN" sz="2200" dirty="0" smtClean="0">
              <a:solidFill>
                <a:srgbClr val="006300"/>
              </a:solidFill>
              <a:latin typeface="FangSong_GB2312" panose="02010609030101010101" pitchFamily="49" charset="-122"/>
              <a:ea typeface="FangSong_GB2312" panose="02010609030101010101" pitchFamily="49" charset="-122"/>
            </a:endParaRPr>
          </a:p>
          <a:p>
            <a:r>
              <a:rPr lang="en-US" altLang="zh-CN" sz="2200" dirty="0" smtClean="0">
                <a:solidFill>
                  <a:srgbClr val="C00000"/>
                </a:solidFill>
                <a:latin typeface="FangSong_GB2312" panose="02010609030101010101" pitchFamily="49" charset="-122"/>
                <a:ea typeface="FangSong_GB2312" panose="02010609030101010101" pitchFamily="49" charset="-122"/>
              </a:rPr>
              <a:t>-</a:t>
            </a:r>
            <a:r>
              <a:rPr lang="zh-CN" altLang="en-US" sz="2200" dirty="0" smtClean="0">
                <a:solidFill>
                  <a:srgbClr val="C00000"/>
                </a:solidFill>
                <a:latin typeface="FangSong_GB2312" panose="02010609030101010101" pitchFamily="49" charset="-122"/>
                <a:ea typeface="FangSong_GB2312" panose="02010609030101010101" pitchFamily="49" charset="-122"/>
              </a:rPr>
              <a:t>使</a:t>
            </a:r>
            <a:r>
              <a:rPr lang="en-US" altLang="zh-CN" sz="2200" dirty="0">
                <a:solidFill>
                  <a:srgbClr val="C00000"/>
                </a:solidFill>
                <a:latin typeface="FangSong_GB2312" panose="02010609030101010101" pitchFamily="49" charset="-122"/>
                <a:ea typeface="FangSong_GB2312" panose="02010609030101010101" pitchFamily="49" charset="-122"/>
              </a:rPr>
              <a:t>×</a:t>
            </a:r>
            <a:r>
              <a:rPr lang="zh-CN" altLang="en-US" sz="2200" dirty="0">
                <a:solidFill>
                  <a:srgbClr val="C00000"/>
                </a:solidFill>
                <a:latin typeface="FangSong_GB2312" panose="02010609030101010101" pitchFamily="49" charset="-122"/>
                <a:ea typeface="FangSong_GB2312" panose="02010609030101010101" pitchFamily="49" charset="-122"/>
              </a:rPr>
              <a:t>成三</a:t>
            </a:r>
            <a:r>
              <a:rPr lang="zh-CN" altLang="en-US" sz="2200" dirty="0" smtClean="0">
                <a:solidFill>
                  <a:srgbClr val="C00000"/>
                </a:solidFill>
                <a:latin typeface="FangSong_GB2312" panose="02010609030101010101" pitchFamily="49" charset="-122"/>
                <a:ea typeface="FangSong_GB2312" panose="02010609030101010101" pitchFamily="49" charset="-122"/>
              </a:rPr>
              <a:t>子一线的可能情况</a:t>
            </a:r>
            <a:endParaRPr lang="en-US" altLang="zh-CN" sz="2200" dirty="0" smtClean="0">
              <a:solidFill>
                <a:srgbClr val="C00000"/>
              </a:solidFill>
              <a:latin typeface="FangSong_GB2312" panose="02010609030101010101" pitchFamily="49" charset="-122"/>
              <a:ea typeface="FangSong_GB2312" panose="02010609030101010101" pitchFamily="49" charset="-122"/>
            </a:endParaRPr>
          </a:p>
          <a:p>
            <a:r>
              <a:rPr lang="en-US" altLang="zh-CN" dirty="0">
                <a:solidFill>
                  <a:srgbClr val="009900"/>
                </a:solidFill>
                <a:latin typeface="FangSong_GB2312" panose="02010609030101010101" pitchFamily="49" charset="-122"/>
                <a:ea typeface="FangSong_GB2312" panose="02010609030101010101" pitchFamily="49" charset="-122"/>
              </a:rPr>
              <a:t>-</a:t>
            </a:r>
            <a:r>
              <a:rPr lang="zh-CN" altLang="en-US" dirty="0">
                <a:solidFill>
                  <a:srgbClr val="009900"/>
                </a:solidFill>
                <a:latin typeface="FangSong_GB2312" panose="02010609030101010101" pitchFamily="49" charset="-122"/>
                <a:ea typeface="FangSong_GB2312" panose="02010609030101010101" pitchFamily="49" charset="-122"/>
              </a:rPr>
              <a:t>使</a:t>
            </a:r>
            <a:r>
              <a:rPr lang="en-US" altLang="zh-CN" dirty="0">
                <a:solidFill>
                  <a:srgbClr val="009900"/>
                </a:solidFill>
                <a:latin typeface="FangSong_GB2312" panose="02010609030101010101" pitchFamily="49" charset="-122"/>
                <a:ea typeface="FangSong_GB2312" panose="02010609030101010101" pitchFamily="49" charset="-122"/>
              </a:rPr>
              <a:t>×</a:t>
            </a:r>
            <a:r>
              <a:rPr lang="zh-CN" altLang="en-US" dirty="0">
                <a:solidFill>
                  <a:srgbClr val="009900"/>
                </a:solidFill>
                <a:latin typeface="FangSong_GB2312" panose="02010609030101010101" pitchFamily="49" charset="-122"/>
                <a:ea typeface="FangSong_GB2312" panose="02010609030101010101" pitchFamily="49" charset="-122"/>
              </a:rPr>
              <a:t>成三子一线的可能</a:t>
            </a:r>
            <a:r>
              <a:rPr lang="zh-CN" altLang="en-US" dirty="0" smtClean="0">
                <a:solidFill>
                  <a:srgbClr val="009900"/>
                </a:solidFill>
                <a:latin typeface="FangSong_GB2312" panose="02010609030101010101" pitchFamily="49" charset="-122"/>
                <a:ea typeface="FangSong_GB2312" panose="02010609030101010101" pitchFamily="49" charset="-122"/>
              </a:rPr>
              <a:t>情况</a:t>
            </a:r>
            <a:endParaRPr lang="zh-CN" altLang="en-US" dirty="0">
              <a:solidFill>
                <a:srgbClr val="009900"/>
              </a:solidFill>
            </a:endParaRPr>
          </a:p>
        </p:txBody>
      </p:sp>
      <p:sp>
        <p:nvSpPr>
          <p:cNvPr id="13" name="矩形 12"/>
          <p:cNvSpPr/>
          <p:nvPr/>
        </p:nvSpPr>
        <p:spPr>
          <a:xfrm>
            <a:off x="594057" y="5445479"/>
            <a:ext cx="3276859" cy="430887"/>
          </a:xfrm>
          <a:prstGeom prst="rect">
            <a:avLst/>
          </a:prstGeom>
        </p:spPr>
        <p:txBody>
          <a:bodyPr wrap="none">
            <a:spAutoFit/>
          </a:bodyPr>
          <a:lstStyle/>
          <a:p>
            <a:r>
              <a:rPr lang="zh-CN" altLang="en-US" sz="2200" dirty="0">
                <a:solidFill>
                  <a:srgbClr val="0000CC"/>
                </a:solidFill>
                <a:latin typeface="FangSong_GB2312" panose="02010609030101010101" pitchFamily="49" charset="-122"/>
                <a:ea typeface="FangSong_GB2312" panose="02010609030101010101" pitchFamily="49" charset="-122"/>
              </a:rPr>
              <a:t>其</a:t>
            </a:r>
            <a:r>
              <a:rPr lang="en-US" altLang="zh-CN" sz="2200" b="1" dirty="0">
                <a:solidFill>
                  <a:srgbClr val="0000CC"/>
                </a:solidFill>
                <a:latin typeface="Times New Roman" panose="02020603050405020304" pitchFamily="18" charset="0"/>
                <a:ea typeface="FangSong_GB2312" panose="02010609030101010101" pitchFamily="49" charset="-122"/>
              </a:rPr>
              <a:t>e(P)=e(+P)-e(-P)=5-4=1</a:t>
            </a:r>
            <a:endParaRPr lang="zh-CN" altLang="en-US" dirty="0"/>
          </a:p>
        </p:txBody>
      </p:sp>
      <p:cxnSp>
        <p:nvCxnSpPr>
          <p:cNvPr id="6" name="直接连接符 5"/>
          <p:cNvCxnSpPr/>
          <p:nvPr/>
        </p:nvCxnSpPr>
        <p:spPr>
          <a:xfrm>
            <a:off x="2777064" y="2709333"/>
            <a:ext cx="138853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7063" y="3155244"/>
            <a:ext cx="138853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471329" y="2065868"/>
            <a:ext cx="27901" cy="124177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942479" y="2065868"/>
            <a:ext cx="27901" cy="124177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777064" y="2065868"/>
            <a:ext cx="1286933" cy="124177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085495" y="2111024"/>
            <a:ext cx="1388533" cy="0"/>
          </a:xfrm>
          <a:prstGeom prst="line">
            <a:avLst/>
          </a:prstGeom>
          <a:ln w="2540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85494" y="3019779"/>
            <a:ext cx="1388533" cy="0"/>
          </a:xfrm>
          <a:prstGeom prst="line">
            <a:avLst/>
          </a:prstGeom>
          <a:ln w="2540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283050" y="1975556"/>
            <a:ext cx="0" cy="1196624"/>
          </a:xfrm>
          <a:prstGeom prst="line">
            <a:avLst/>
          </a:prstGeom>
          <a:ln w="25400">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259539" y="1981202"/>
            <a:ext cx="0" cy="1196624"/>
          </a:xfrm>
          <a:prstGeom prst="line">
            <a:avLst/>
          </a:prstGeom>
          <a:ln w="25400">
            <a:solidFill>
              <a:srgbClr val="00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57270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147</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4.5.2 </a:t>
            </a:r>
            <a:r>
              <a:rPr lang="zh-CN" altLang="en-US" sz="2800" dirty="0">
                <a:solidFill>
                  <a:srgbClr val="000099"/>
                </a:solidFill>
                <a:latin typeface="黑体" pitchFamily="2" charset="-122"/>
                <a:ea typeface="黑体" pitchFamily="2" charset="-122"/>
                <a:cs typeface="+mj-cs"/>
              </a:rPr>
              <a:t>极大极小过程</a:t>
            </a:r>
            <a:endParaRPr lang="zh-CN" altLang="en-US" dirty="0"/>
          </a:p>
        </p:txBody>
      </p:sp>
      <p:sp>
        <p:nvSpPr>
          <p:cNvPr id="3" name="矩形 2"/>
          <p:cNvSpPr/>
          <p:nvPr/>
        </p:nvSpPr>
        <p:spPr>
          <a:xfrm>
            <a:off x="594058" y="744775"/>
            <a:ext cx="3005951" cy="430887"/>
          </a:xfrm>
          <a:prstGeom prst="rect">
            <a:avLst/>
          </a:prstGeom>
        </p:spPr>
        <p:txBody>
          <a:bodyPr wrap="none">
            <a:spAutoFit/>
          </a:bodyPr>
          <a:lstStyle/>
          <a:p>
            <a:r>
              <a:rPr lang="zh-CN" altLang="en-US" sz="2200" dirty="0">
                <a:solidFill>
                  <a:srgbClr val="CC0000"/>
                </a:solidFill>
                <a:latin typeface="FangSong_GB2312" panose="02010609030101010101" pitchFamily="49" charset="-122"/>
                <a:ea typeface="FangSong_GB2312" panose="02010609030101010101" pitchFamily="49" charset="-122"/>
              </a:rPr>
              <a:t>一子棋的极大极小搜索</a:t>
            </a:r>
            <a:endParaRPr lang="zh-CN" altLang="en-US" dirty="0"/>
          </a:p>
        </p:txBody>
      </p:sp>
      <p:sp>
        <p:nvSpPr>
          <p:cNvPr id="8" name="矩形 7"/>
          <p:cNvSpPr/>
          <p:nvPr/>
        </p:nvSpPr>
        <p:spPr>
          <a:xfrm>
            <a:off x="594057" y="1175662"/>
            <a:ext cx="11253813" cy="430887"/>
          </a:xfrm>
          <a:prstGeom prst="rect">
            <a:avLst/>
          </a:prstGeom>
        </p:spPr>
        <p:txBody>
          <a:bodyPr wrap="square">
            <a:spAutoFit/>
          </a:bodyPr>
          <a:lstStyle/>
          <a:p>
            <a:r>
              <a:rPr lang="zh-CN" altLang="en-US" sz="2200" dirty="0">
                <a:solidFill>
                  <a:srgbClr val="0000CC"/>
                </a:solidFill>
                <a:latin typeface="FangSong_GB2312" panose="02010609030101010101" pitchFamily="49" charset="-122"/>
                <a:ea typeface="FangSong_GB2312" panose="02010609030101010101" pitchFamily="49" charset="-122"/>
              </a:rPr>
              <a:t>设</a:t>
            </a:r>
            <a:r>
              <a:rPr lang="en-US" altLang="zh-CN" sz="2200" dirty="0">
                <a:solidFill>
                  <a:srgbClr val="0000CC"/>
                </a:solidFill>
                <a:latin typeface="FangSong_GB2312" panose="02010609030101010101" pitchFamily="49" charset="-122"/>
                <a:ea typeface="FangSong_GB2312" panose="02010609030101010101" pitchFamily="49" charset="-122"/>
              </a:rPr>
              <a:t>MAX</a:t>
            </a:r>
            <a:r>
              <a:rPr lang="zh-CN" altLang="en-US" sz="2200" dirty="0">
                <a:solidFill>
                  <a:srgbClr val="0000CC"/>
                </a:solidFill>
                <a:latin typeface="FangSong_GB2312" panose="02010609030101010101" pitchFamily="49" charset="-122"/>
                <a:ea typeface="FangSong_GB2312" panose="02010609030101010101" pitchFamily="49" charset="-122"/>
              </a:rPr>
              <a:t>方先走步：</a:t>
            </a:r>
            <a:endParaRPr lang="zh-CN" altLang="en-US" dirty="0"/>
          </a:p>
        </p:txBody>
      </p:sp>
      <p:pic>
        <p:nvPicPr>
          <p:cNvPr id="4" name="图片 3"/>
          <p:cNvPicPr>
            <a:picLocks noChangeAspect="1"/>
          </p:cNvPicPr>
          <p:nvPr/>
        </p:nvPicPr>
        <p:blipFill>
          <a:blip r:embed="rId3"/>
          <a:stretch>
            <a:fillRect/>
          </a:stretch>
        </p:blipFill>
        <p:spPr>
          <a:xfrm>
            <a:off x="2863064" y="1287849"/>
            <a:ext cx="7627956" cy="5387202"/>
          </a:xfrm>
          <a:prstGeom prst="rect">
            <a:avLst/>
          </a:prstGeom>
        </p:spPr>
      </p:pic>
    </p:spTree>
    <p:extLst>
      <p:ext uri="{BB962C8B-B14F-4D97-AF65-F5344CB8AC3E}">
        <p14:creationId xmlns:p14="http://schemas.microsoft.com/office/powerpoint/2010/main" val="356468471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148</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4.5.3 </a:t>
            </a:r>
            <a:r>
              <a:rPr lang="el-GR" altLang="zh-CN" sz="2800" dirty="0">
                <a:solidFill>
                  <a:srgbClr val="000099"/>
                </a:solidFill>
                <a:latin typeface="黑体" pitchFamily="2" charset="-122"/>
                <a:ea typeface="黑体" pitchFamily="2" charset="-122"/>
                <a:cs typeface="+mj-cs"/>
              </a:rPr>
              <a:t>α-β</a:t>
            </a:r>
            <a:r>
              <a:rPr lang="zh-CN" altLang="en-US" sz="2800" dirty="0">
                <a:solidFill>
                  <a:srgbClr val="000099"/>
                </a:solidFill>
                <a:latin typeface="黑体" pitchFamily="2" charset="-122"/>
                <a:ea typeface="黑体" pitchFamily="2" charset="-122"/>
                <a:cs typeface="+mj-cs"/>
              </a:rPr>
              <a:t>剪枝</a:t>
            </a:r>
            <a:endParaRPr lang="zh-CN" altLang="en-US" dirty="0"/>
          </a:p>
        </p:txBody>
      </p:sp>
      <p:sp>
        <p:nvSpPr>
          <p:cNvPr id="3" name="矩形 2"/>
          <p:cNvSpPr/>
          <p:nvPr/>
        </p:nvSpPr>
        <p:spPr>
          <a:xfrm>
            <a:off x="505568" y="724039"/>
            <a:ext cx="11100102" cy="5262979"/>
          </a:xfrm>
          <a:prstGeom prst="rect">
            <a:avLst/>
          </a:prstGeom>
        </p:spPr>
        <p:txBody>
          <a:bodyPr wrap="squar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剪枝的概念</a:t>
            </a:r>
          </a:p>
          <a:p>
            <a:pPr marR="7470"/>
            <a:r>
              <a:rPr lang="zh-CN" altLang="en-US" sz="2400" dirty="0">
                <a:solidFill>
                  <a:srgbClr val="0000CC"/>
                </a:solidFill>
                <a:latin typeface="FangSong_GB2312" panose="02010609030101010101" pitchFamily="49" charset="-122"/>
                <a:ea typeface="FangSong_GB2312" panose="02010609030101010101" pitchFamily="49" charset="-122"/>
              </a:rPr>
              <a:t>  在极大极小搜索过程中，剪去一些没用的分枝，减少了搜索空间，使得算法在同样时间内可以搜索更深层，这种技术被称为</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en-US" altLang="zh-CN" sz="2400" b="1" dirty="0">
                <a:solidFill>
                  <a:srgbClr val="0000CC"/>
                </a:solidFill>
                <a:latin typeface="Times New Roman" panose="02020603050405020304" pitchFamily="18" charset="0"/>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剪枝。</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7470"/>
            <a:endParaRPr lang="zh-CN" altLang="en-US" sz="2400" dirty="0">
              <a:solidFill>
                <a:srgbClr val="0000CC"/>
              </a:solidFill>
              <a:latin typeface="FangSong_GB2312" panose="02010609030101010101" pitchFamily="49" charset="-122"/>
              <a:ea typeface="FangSong_GB2312" panose="02010609030101010101" pitchFamily="49" charset="-122"/>
            </a:endParaRPr>
          </a:p>
          <a:p>
            <a:r>
              <a:rPr lang="zh-CN" altLang="en-US" sz="2400" dirty="0">
                <a:solidFill>
                  <a:srgbClr val="CC0000"/>
                </a:solidFill>
                <a:latin typeface="FangSong_GB2312" panose="02010609030101010101" pitchFamily="49" charset="-122"/>
                <a:ea typeface="FangSong_GB2312" panose="02010609030101010101" pitchFamily="49" charset="-122"/>
              </a:rPr>
              <a:t>剪枝方法</a:t>
            </a:r>
          </a:p>
          <a:p>
            <a:pPr marR="27500"/>
            <a:r>
              <a:rPr lang="en-US" altLang="zh-CN" sz="2400" b="1" dirty="0">
                <a:solidFill>
                  <a:srgbClr val="0000CC"/>
                </a:solidFill>
                <a:latin typeface="Times New Roman" panose="02020603050405020304" pitchFamily="18" charset="0"/>
                <a:ea typeface="FangSong_GB2312" panose="02010609030101010101" pitchFamily="49" charset="-122"/>
              </a:rPr>
              <a:t>    (1) MAX</a:t>
            </a:r>
            <a:r>
              <a:rPr lang="zh-CN" altLang="en-US" sz="2400" dirty="0">
                <a:solidFill>
                  <a:srgbClr val="0000CC"/>
                </a:solidFill>
                <a:latin typeface="FangSong_GB2312" panose="02010609030101010101" pitchFamily="49" charset="-122"/>
                <a:ea typeface="FangSong_GB2312" panose="02010609030101010101" pitchFamily="49" charset="-122"/>
              </a:rPr>
              <a:t>节点（或节点）的</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zh-CN" altLang="en-US" sz="2400" dirty="0">
                <a:solidFill>
                  <a:srgbClr val="0000CC"/>
                </a:solidFill>
                <a:latin typeface="FangSong_GB2312" panose="02010609030101010101" pitchFamily="49" charset="-122"/>
                <a:ea typeface="FangSong_GB2312" panose="02010609030101010101" pitchFamily="49" charset="-122"/>
              </a:rPr>
              <a:t>值为当前子节点的最大倒推值；</a:t>
            </a:r>
          </a:p>
          <a:p>
            <a:pPr marR="28850"/>
            <a:r>
              <a:rPr lang="en-US" altLang="zh-CN" sz="2400" b="1" dirty="0">
                <a:solidFill>
                  <a:srgbClr val="0000CC"/>
                </a:solidFill>
                <a:latin typeface="Times New Roman" panose="02020603050405020304" pitchFamily="18" charset="0"/>
                <a:ea typeface="FangSong_GB2312" panose="02010609030101010101" pitchFamily="49" charset="-122"/>
              </a:rPr>
              <a:t>    (2) MIN</a:t>
            </a:r>
            <a:r>
              <a:rPr lang="zh-CN" altLang="en-US" sz="2400" dirty="0">
                <a:solidFill>
                  <a:srgbClr val="0000CC"/>
                </a:solidFill>
                <a:latin typeface="FangSong_GB2312" panose="02010609030101010101" pitchFamily="49" charset="-122"/>
                <a:ea typeface="FangSong_GB2312" panose="02010609030101010101" pitchFamily="49" charset="-122"/>
              </a:rPr>
              <a:t>节点（与节点）的</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值为当前子节点的最小倒推值；</a:t>
            </a:r>
          </a:p>
          <a:p>
            <a:pPr marR="88070"/>
            <a:r>
              <a:rPr lang="en-US" altLang="zh-CN" sz="2400" b="1" dirty="0">
                <a:solidFill>
                  <a:srgbClr val="0000CC"/>
                </a:solidFill>
                <a:latin typeface="Times New Roman" panose="02020603050405020304" pitchFamily="18" charset="0"/>
                <a:ea typeface="FangSong_GB2312" panose="02010609030101010101" pitchFamily="49" charset="-122"/>
              </a:rPr>
              <a:t>    (3) </a:t>
            </a:r>
            <a:r>
              <a:rPr lang="en-US" altLang="zh-CN" sz="2400" b="1" dirty="0">
                <a:solidFill>
                  <a:srgbClr val="0000CC"/>
                </a:solidFill>
                <a:latin typeface="FangSong_GB2312" panose="02010609030101010101" pitchFamily="49" charset="-122"/>
                <a:ea typeface="FangSong_GB2312" panose="02010609030101010101" pitchFamily="49" charset="-122"/>
              </a:rPr>
              <a:t>α</a:t>
            </a:r>
            <a:r>
              <a:rPr lang="en-US" altLang="zh-CN" sz="2400" b="1" dirty="0">
                <a:solidFill>
                  <a:srgbClr val="0000CC"/>
                </a:solidFill>
                <a:latin typeface="Times New Roman" panose="02020603050405020304" pitchFamily="18" charset="0"/>
                <a:ea typeface="FangSong_GB2312" panose="02010609030101010101" pitchFamily="49" charset="-122"/>
              </a:rPr>
              <a:t>-</a:t>
            </a:r>
            <a:r>
              <a:rPr lang="en-US" altLang="zh-CN" sz="2400" b="1"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剪枝的规则如下：</a:t>
            </a:r>
          </a:p>
          <a:p>
            <a:r>
              <a:rPr lang="en-US" altLang="zh-CN" sz="2400" dirty="0">
                <a:solidFill>
                  <a:srgbClr val="630031"/>
                </a:solidFill>
                <a:latin typeface="FangSong_GB2312" panose="02010609030101010101" pitchFamily="49" charset="-122"/>
                <a:ea typeface="FangSong_GB2312" panose="02010609030101010101" pitchFamily="49" charset="-122"/>
              </a:rPr>
              <a:t>  </a:t>
            </a:r>
            <a:r>
              <a:rPr lang="el-GR" altLang="zh-CN" sz="2400" dirty="0">
                <a:solidFill>
                  <a:srgbClr val="630031"/>
                </a:solidFill>
                <a:latin typeface="FangSong_GB2312" panose="02010609030101010101" pitchFamily="49" charset="-122"/>
                <a:ea typeface="FangSong_GB2312" panose="02010609030101010101" pitchFamily="49" charset="-122"/>
              </a:rPr>
              <a:t>β</a:t>
            </a:r>
            <a:r>
              <a:rPr lang="zh-CN" altLang="en-US" sz="2400" dirty="0">
                <a:solidFill>
                  <a:srgbClr val="630031"/>
                </a:solidFill>
                <a:latin typeface="FangSong_GB2312" panose="02010609030101010101" pitchFamily="49" charset="-122"/>
                <a:ea typeface="FangSong_GB2312" panose="02010609030101010101" pitchFamily="49" charset="-122"/>
              </a:rPr>
              <a:t>剪枝</a:t>
            </a:r>
          </a:p>
          <a:p>
            <a:pPr marR="8570"/>
            <a:r>
              <a:rPr lang="zh-CN" altLang="en-US" sz="2400" dirty="0">
                <a:solidFill>
                  <a:srgbClr val="0000CC"/>
                </a:solidFill>
                <a:latin typeface="FangSong_GB2312" panose="02010609030101010101" pitchFamily="49" charset="-122"/>
                <a:ea typeface="FangSong_GB2312" panose="02010609030101010101" pitchFamily="49" charset="-122"/>
              </a:rPr>
              <a:t>  任何</a:t>
            </a:r>
            <a:r>
              <a:rPr lang="en-US" altLang="zh-CN" sz="2400" b="1" dirty="0">
                <a:solidFill>
                  <a:srgbClr val="0000CC"/>
                </a:solidFill>
                <a:latin typeface="Times New Roman" panose="02020603050405020304" pitchFamily="18" charset="0"/>
                <a:ea typeface="FangSong_GB2312" panose="02010609030101010101" pitchFamily="49" charset="-122"/>
              </a:rPr>
              <a:t>MAX</a:t>
            </a:r>
            <a:r>
              <a:rPr lang="zh-CN" altLang="en-US" sz="2400" dirty="0">
                <a:solidFill>
                  <a:srgbClr val="0000CC"/>
                </a:solidFill>
                <a:latin typeface="FangSong_GB2312" panose="02010609030101010101" pitchFamily="49" charset="-122"/>
                <a:ea typeface="FangSong_GB2312" panose="02010609030101010101" pitchFamily="49" charset="-122"/>
              </a:rPr>
              <a:t>节点</a:t>
            </a:r>
            <a:r>
              <a:rPr lang="en-US" altLang="zh-CN" sz="2400" b="1" dirty="0">
                <a:solidFill>
                  <a:srgbClr val="0000CC"/>
                </a:solidFill>
                <a:latin typeface="Times New Roman" panose="02020603050405020304" pitchFamily="18" charset="0"/>
                <a:ea typeface="FangSong_GB2312" panose="02010609030101010101" pitchFamily="49" charset="-122"/>
              </a:rPr>
              <a:t>n</a:t>
            </a:r>
            <a:r>
              <a:rPr lang="zh-CN" altLang="en-US" sz="2400" dirty="0">
                <a:solidFill>
                  <a:srgbClr val="0000CC"/>
                </a:solidFill>
                <a:latin typeface="FangSong_GB2312" panose="02010609030101010101" pitchFamily="49" charset="-122"/>
                <a:ea typeface="FangSong_GB2312" panose="02010609030101010101" pitchFamily="49" charset="-122"/>
              </a:rPr>
              <a:t>的</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zh-CN" altLang="en-US" sz="2400" dirty="0">
                <a:solidFill>
                  <a:srgbClr val="0000CC"/>
                </a:solidFill>
                <a:latin typeface="FangSong_GB2312" panose="02010609030101010101" pitchFamily="49" charset="-122"/>
                <a:ea typeface="FangSong_GB2312" panose="02010609030101010101" pitchFamily="49" charset="-122"/>
              </a:rPr>
              <a:t>值大于或等于它先辈节点的</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值，则</a:t>
            </a:r>
            <a:r>
              <a:rPr lang="en-US" altLang="zh-CN" sz="2400" b="1" dirty="0">
                <a:solidFill>
                  <a:srgbClr val="0000CC"/>
                </a:solidFill>
                <a:latin typeface="Times New Roman" panose="02020603050405020304" pitchFamily="18" charset="0"/>
                <a:ea typeface="FangSong_GB2312" panose="02010609030101010101" pitchFamily="49" charset="-122"/>
              </a:rPr>
              <a:t>n </a:t>
            </a:r>
            <a:r>
              <a:rPr lang="zh-CN" altLang="en-US" sz="2400" dirty="0">
                <a:solidFill>
                  <a:srgbClr val="0000CC"/>
                </a:solidFill>
                <a:latin typeface="FangSong_GB2312" panose="02010609030101010101" pitchFamily="49" charset="-122"/>
                <a:ea typeface="FangSong_GB2312" panose="02010609030101010101" pitchFamily="49" charset="-122"/>
              </a:rPr>
              <a:t>以下的分枝可停止搜索，并令节点</a:t>
            </a:r>
            <a:r>
              <a:rPr lang="en-US" altLang="zh-CN" sz="2400" b="1" dirty="0">
                <a:solidFill>
                  <a:srgbClr val="0000CC"/>
                </a:solidFill>
                <a:latin typeface="Times New Roman" panose="02020603050405020304" pitchFamily="18" charset="0"/>
                <a:ea typeface="FangSong_GB2312" panose="02010609030101010101" pitchFamily="49" charset="-122"/>
              </a:rPr>
              <a:t>n</a:t>
            </a:r>
            <a:r>
              <a:rPr lang="zh-CN" altLang="en-US" sz="2400" dirty="0">
                <a:solidFill>
                  <a:srgbClr val="0000CC"/>
                </a:solidFill>
                <a:latin typeface="FangSong_GB2312" panose="02010609030101010101" pitchFamily="49" charset="-122"/>
                <a:ea typeface="FangSong_GB2312" panose="02010609030101010101" pitchFamily="49" charset="-122"/>
              </a:rPr>
              <a:t>的倒推值为</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zh-CN" altLang="en-US" sz="2400" dirty="0">
                <a:solidFill>
                  <a:srgbClr val="0000CC"/>
                </a:solidFill>
                <a:latin typeface="FangSong_GB2312" panose="02010609030101010101" pitchFamily="49" charset="-122"/>
                <a:ea typeface="FangSong_GB2312" panose="02010609030101010101" pitchFamily="49" charset="-122"/>
              </a:rPr>
              <a:t>。这种剪枝称为</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剪枝。</a:t>
            </a:r>
          </a:p>
          <a:p>
            <a:r>
              <a:rPr lang="en-US" altLang="zh-CN" sz="2400" dirty="0">
                <a:solidFill>
                  <a:srgbClr val="630031"/>
                </a:solidFill>
                <a:latin typeface="FangSong_GB2312" panose="02010609030101010101" pitchFamily="49" charset="-122"/>
                <a:ea typeface="FangSong_GB2312" panose="02010609030101010101" pitchFamily="49" charset="-122"/>
              </a:rPr>
              <a:t>  </a:t>
            </a:r>
            <a:r>
              <a:rPr lang="el-GR" altLang="zh-CN" sz="2400" dirty="0">
                <a:solidFill>
                  <a:srgbClr val="630031"/>
                </a:solidFill>
                <a:latin typeface="FangSong_GB2312" panose="02010609030101010101" pitchFamily="49" charset="-122"/>
                <a:ea typeface="FangSong_GB2312" panose="02010609030101010101" pitchFamily="49" charset="-122"/>
              </a:rPr>
              <a:t>α</a:t>
            </a:r>
            <a:r>
              <a:rPr lang="zh-CN" altLang="en-US" sz="2400" dirty="0">
                <a:solidFill>
                  <a:srgbClr val="630031"/>
                </a:solidFill>
                <a:latin typeface="FangSong_GB2312" panose="02010609030101010101" pitchFamily="49" charset="-122"/>
                <a:ea typeface="FangSong_GB2312" panose="02010609030101010101" pitchFamily="49" charset="-122"/>
              </a:rPr>
              <a:t>剪枝</a:t>
            </a:r>
          </a:p>
          <a:p>
            <a:pPr marR="9920"/>
            <a:r>
              <a:rPr lang="zh-CN" altLang="en-US" sz="2400" dirty="0">
                <a:solidFill>
                  <a:srgbClr val="0000CC"/>
                </a:solidFill>
                <a:latin typeface="FangSong_GB2312" panose="02010609030101010101" pitchFamily="49" charset="-122"/>
                <a:ea typeface="FangSong_GB2312" panose="02010609030101010101" pitchFamily="49" charset="-122"/>
              </a:rPr>
              <a:t>  任何</a:t>
            </a:r>
            <a:r>
              <a:rPr lang="en-US" altLang="zh-CN" sz="2400" b="1" dirty="0">
                <a:solidFill>
                  <a:srgbClr val="0000CC"/>
                </a:solidFill>
                <a:latin typeface="Times New Roman" panose="02020603050405020304" pitchFamily="18" charset="0"/>
                <a:ea typeface="FangSong_GB2312" panose="02010609030101010101" pitchFamily="49" charset="-122"/>
              </a:rPr>
              <a:t>MIN</a:t>
            </a:r>
            <a:r>
              <a:rPr lang="zh-CN" altLang="en-US" sz="2400" dirty="0">
                <a:solidFill>
                  <a:srgbClr val="0000CC"/>
                </a:solidFill>
                <a:latin typeface="FangSong_GB2312" panose="02010609030101010101" pitchFamily="49" charset="-122"/>
                <a:ea typeface="FangSong_GB2312" panose="02010609030101010101" pitchFamily="49" charset="-122"/>
              </a:rPr>
              <a:t>节点</a:t>
            </a:r>
            <a:r>
              <a:rPr lang="en-US" altLang="zh-CN" sz="2400" b="1" dirty="0">
                <a:solidFill>
                  <a:srgbClr val="0000CC"/>
                </a:solidFill>
                <a:latin typeface="Times New Roman" panose="02020603050405020304" pitchFamily="18" charset="0"/>
                <a:ea typeface="FangSong_GB2312" panose="02010609030101010101" pitchFamily="49" charset="-122"/>
              </a:rPr>
              <a:t>n</a:t>
            </a:r>
            <a:r>
              <a:rPr lang="zh-CN" altLang="en-US" sz="2400" dirty="0">
                <a:solidFill>
                  <a:srgbClr val="0000CC"/>
                </a:solidFill>
                <a:latin typeface="FangSong_GB2312" panose="02010609030101010101" pitchFamily="49" charset="-122"/>
                <a:ea typeface="FangSong_GB2312" panose="02010609030101010101" pitchFamily="49" charset="-122"/>
              </a:rPr>
              <a:t>的</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值小于或等于它先辈节点的</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zh-CN" altLang="en-US" sz="2400" dirty="0">
                <a:solidFill>
                  <a:srgbClr val="0000CC"/>
                </a:solidFill>
                <a:latin typeface="FangSong_GB2312" panose="02010609030101010101" pitchFamily="49" charset="-122"/>
                <a:ea typeface="FangSong_GB2312" panose="02010609030101010101" pitchFamily="49" charset="-122"/>
              </a:rPr>
              <a:t>值，则</a:t>
            </a:r>
            <a:r>
              <a:rPr lang="en-US" altLang="zh-CN" sz="2400" b="1" dirty="0">
                <a:solidFill>
                  <a:srgbClr val="0000CC"/>
                </a:solidFill>
                <a:latin typeface="Times New Roman" panose="02020603050405020304" pitchFamily="18" charset="0"/>
                <a:ea typeface="FangSong_GB2312" panose="02010609030101010101" pitchFamily="49" charset="-122"/>
              </a:rPr>
              <a:t>n </a:t>
            </a:r>
            <a:r>
              <a:rPr lang="zh-CN" altLang="en-US" sz="2400" dirty="0">
                <a:solidFill>
                  <a:srgbClr val="0000CC"/>
                </a:solidFill>
                <a:latin typeface="FangSong_GB2312" panose="02010609030101010101" pitchFamily="49" charset="-122"/>
                <a:ea typeface="FangSong_GB2312" panose="02010609030101010101" pitchFamily="49" charset="-122"/>
              </a:rPr>
              <a:t>以下的分枝可停止搜索，并令节点</a:t>
            </a:r>
            <a:r>
              <a:rPr lang="en-US" altLang="zh-CN" sz="2400" b="1" dirty="0">
                <a:solidFill>
                  <a:srgbClr val="0000CC"/>
                </a:solidFill>
                <a:latin typeface="Times New Roman" panose="02020603050405020304" pitchFamily="18" charset="0"/>
                <a:ea typeface="FangSong_GB2312" panose="02010609030101010101" pitchFamily="49" charset="-122"/>
              </a:rPr>
              <a:t>n</a:t>
            </a:r>
            <a:r>
              <a:rPr lang="zh-CN" altLang="en-US" sz="2400" dirty="0">
                <a:solidFill>
                  <a:srgbClr val="0000CC"/>
                </a:solidFill>
                <a:latin typeface="FangSong_GB2312" panose="02010609030101010101" pitchFamily="49" charset="-122"/>
                <a:ea typeface="FangSong_GB2312" panose="02010609030101010101" pitchFamily="49" charset="-122"/>
              </a:rPr>
              <a:t>的倒推值为</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。这种剪枝称为</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zh-CN" altLang="en-US" sz="2400" dirty="0">
                <a:solidFill>
                  <a:srgbClr val="0000CC"/>
                </a:solidFill>
                <a:latin typeface="FangSong_GB2312" panose="02010609030101010101" pitchFamily="49" charset="-122"/>
                <a:ea typeface="FangSong_GB2312" panose="02010609030101010101" pitchFamily="49" charset="-122"/>
              </a:rPr>
              <a:t>剪枝。</a:t>
            </a:r>
            <a:endParaRPr lang="zh-CN" altLang="en-US" dirty="0"/>
          </a:p>
        </p:txBody>
      </p:sp>
    </p:spTree>
    <p:extLst>
      <p:ext uri="{BB962C8B-B14F-4D97-AF65-F5344CB8AC3E}">
        <p14:creationId xmlns:p14="http://schemas.microsoft.com/office/powerpoint/2010/main" val="864402400"/>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149</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4.5.3 </a:t>
            </a:r>
            <a:r>
              <a:rPr lang="el-GR" altLang="zh-CN" sz="2800" dirty="0">
                <a:solidFill>
                  <a:srgbClr val="000099"/>
                </a:solidFill>
                <a:latin typeface="黑体" pitchFamily="2" charset="-122"/>
                <a:ea typeface="黑体" pitchFamily="2" charset="-122"/>
                <a:cs typeface="+mj-cs"/>
              </a:rPr>
              <a:t>α-β</a:t>
            </a:r>
            <a:r>
              <a:rPr lang="zh-CN" altLang="en-US" sz="2800" dirty="0">
                <a:solidFill>
                  <a:srgbClr val="000099"/>
                </a:solidFill>
                <a:latin typeface="黑体" pitchFamily="2" charset="-122"/>
                <a:ea typeface="黑体" pitchFamily="2" charset="-122"/>
                <a:cs typeface="+mj-cs"/>
              </a:rPr>
              <a:t>剪枝</a:t>
            </a:r>
            <a:endParaRPr lang="zh-CN" altLang="en-US" dirty="0"/>
          </a:p>
        </p:txBody>
      </p:sp>
      <p:sp>
        <p:nvSpPr>
          <p:cNvPr id="5" name="矩形 4"/>
          <p:cNvSpPr/>
          <p:nvPr/>
        </p:nvSpPr>
        <p:spPr>
          <a:xfrm>
            <a:off x="3186401" y="1324970"/>
            <a:ext cx="1116331" cy="461665"/>
          </a:xfrm>
          <a:prstGeom prst="rect">
            <a:avLst/>
          </a:prstGeom>
        </p:spPr>
        <p:txBody>
          <a:bodyPr wrap="none">
            <a:spAutoFit/>
          </a:bodyPr>
          <a:lstStyle/>
          <a:p>
            <a:pPr marR="8570" lvl="0"/>
            <a:r>
              <a:rPr lang="el-GR" altLang="zh-CN" sz="2400" dirty="0">
                <a:solidFill>
                  <a:srgbClr val="630031"/>
                </a:solidFill>
                <a:latin typeface="FangSong_GB2312" panose="02010609030101010101" pitchFamily="49" charset="-122"/>
                <a:ea typeface="FangSong_GB2312" panose="02010609030101010101" pitchFamily="49" charset="-122"/>
              </a:rPr>
              <a:t>α</a:t>
            </a:r>
            <a:r>
              <a:rPr lang="zh-CN" altLang="en-US" sz="2400" dirty="0">
                <a:solidFill>
                  <a:srgbClr val="630031"/>
                </a:solidFill>
                <a:latin typeface="FangSong_GB2312" panose="02010609030101010101" pitchFamily="49" charset="-122"/>
                <a:ea typeface="FangSong_GB2312" panose="02010609030101010101" pitchFamily="49" charset="-122"/>
              </a:rPr>
              <a:t>剪枝</a:t>
            </a:r>
          </a:p>
        </p:txBody>
      </p:sp>
      <p:pic>
        <p:nvPicPr>
          <p:cNvPr id="11" name="图片 10"/>
          <p:cNvPicPr>
            <a:picLocks noChangeAspect="1"/>
          </p:cNvPicPr>
          <p:nvPr/>
        </p:nvPicPr>
        <p:blipFill>
          <a:blip r:embed="rId3"/>
          <a:stretch>
            <a:fillRect/>
          </a:stretch>
        </p:blipFill>
        <p:spPr>
          <a:xfrm>
            <a:off x="777670" y="1936186"/>
            <a:ext cx="10420350" cy="4676775"/>
          </a:xfrm>
          <a:prstGeom prst="rect">
            <a:avLst/>
          </a:prstGeom>
        </p:spPr>
      </p:pic>
      <p:sp>
        <p:nvSpPr>
          <p:cNvPr id="4" name="任意多边形 3"/>
          <p:cNvSpPr/>
          <p:nvPr/>
        </p:nvSpPr>
        <p:spPr>
          <a:xfrm>
            <a:off x="3059289" y="4176889"/>
            <a:ext cx="879241" cy="192441"/>
          </a:xfrm>
          <a:custGeom>
            <a:avLst/>
            <a:gdLst>
              <a:gd name="connsiteX0" fmla="*/ 0 w 879241"/>
              <a:gd name="connsiteY0" fmla="*/ 0 h 192441"/>
              <a:gd name="connsiteX1" fmla="*/ 383822 w 879241"/>
              <a:gd name="connsiteY1" fmla="*/ 191911 h 192441"/>
              <a:gd name="connsiteX2" fmla="*/ 824089 w 879241"/>
              <a:gd name="connsiteY2" fmla="*/ 56444 h 192441"/>
              <a:gd name="connsiteX3" fmla="*/ 857955 w 879241"/>
              <a:gd name="connsiteY3" fmla="*/ 33867 h 192441"/>
            </a:gdLst>
            <a:ahLst/>
            <a:cxnLst>
              <a:cxn ang="0">
                <a:pos x="connsiteX0" y="connsiteY0"/>
              </a:cxn>
              <a:cxn ang="0">
                <a:pos x="connsiteX1" y="connsiteY1"/>
              </a:cxn>
              <a:cxn ang="0">
                <a:pos x="connsiteX2" y="connsiteY2"/>
              </a:cxn>
              <a:cxn ang="0">
                <a:pos x="connsiteX3" y="connsiteY3"/>
              </a:cxn>
            </a:cxnLst>
            <a:rect l="l" t="t" r="r" b="b"/>
            <a:pathLst>
              <a:path w="879241" h="192441">
                <a:moveTo>
                  <a:pt x="0" y="0"/>
                </a:moveTo>
                <a:cubicBezTo>
                  <a:pt x="123237" y="91252"/>
                  <a:pt x="246474" y="182504"/>
                  <a:pt x="383822" y="191911"/>
                </a:cubicBezTo>
                <a:cubicBezTo>
                  <a:pt x="521170" y="201318"/>
                  <a:pt x="745067" y="82785"/>
                  <a:pt x="824089" y="56444"/>
                </a:cubicBezTo>
                <a:cubicBezTo>
                  <a:pt x="903111" y="30103"/>
                  <a:pt x="880533" y="31985"/>
                  <a:pt x="857955" y="33867"/>
                </a:cubicBezTo>
              </a:path>
            </a:pathLst>
          </a:custGeom>
          <a:noFill/>
          <a:ln w="254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8364417" y="1371895"/>
            <a:ext cx="1214948" cy="461665"/>
          </a:xfrm>
          <a:prstGeom prst="rect">
            <a:avLst/>
          </a:prstGeom>
        </p:spPr>
        <p:txBody>
          <a:bodyPr wrap="square">
            <a:spAutoFit/>
          </a:bodyPr>
          <a:lstStyle/>
          <a:p>
            <a:r>
              <a:rPr lang="el-GR" altLang="zh-CN" sz="2400" dirty="0">
                <a:solidFill>
                  <a:srgbClr val="630031"/>
                </a:solidFill>
                <a:latin typeface="FangSong_GB2312" panose="02010609030101010101" pitchFamily="49" charset="-122"/>
                <a:ea typeface="FangSong_GB2312" panose="02010609030101010101" pitchFamily="49" charset="-122"/>
              </a:rPr>
              <a:t>β</a:t>
            </a:r>
            <a:r>
              <a:rPr lang="zh-CN" altLang="en-US" sz="2400" dirty="0">
                <a:solidFill>
                  <a:srgbClr val="630031"/>
                </a:solidFill>
                <a:latin typeface="FangSong_GB2312" panose="02010609030101010101" pitchFamily="49" charset="-122"/>
                <a:ea typeface="FangSong_GB2312" panose="02010609030101010101" pitchFamily="49" charset="-122"/>
              </a:rPr>
              <a:t>剪枝</a:t>
            </a:r>
          </a:p>
        </p:txBody>
      </p:sp>
    </p:spTree>
    <p:extLst>
      <p:ext uri="{BB962C8B-B14F-4D97-AF65-F5344CB8AC3E}">
        <p14:creationId xmlns:p14="http://schemas.microsoft.com/office/powerpoint/2010/main" val="1864626408"/>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zh-CN" altLang="en-US" sz="2800" dirty="0" smtClean="0">
                <a:solidFill>
                  <a:srgbClr val="FF3300"/>
                </a:solidFill>
                <a:latin typeface="华文新魏" pitchFamily="2" charset="-122"/>
                <a:ea typeface="华文新魏" pitchFamily="2" charset="-122"/>
              </a:rPr>
              <a:t>修</a:t>
            </a:r>
            <a:r>
              <a:rPr lang="zh-CN" altLang="en-US" sz="2800" dirty="0">
                <a:solidFill>
                  <a:srgbClr val="FF3300"/>
                </a:solidFill>
                <a:latin typeface="华文新魏" pitchFamily="2" charset="-122"/>
                <a:ea typeface="华文新魏" pitchFamily="2" charset="-122"/>
              </a:rPr>
              <a:t>道士和野人问题</a:t>
            </a:r>
            <a:endParaRPr lang="zh-CN" altLang="en-US" sz="2800" dirty="0">
              <a:solidFill>
                <a:srgbClr val="2929A5"/>
              </a:solidFill>
              <a:latin typeface="华文新魏" pitchFamily="2" charset="-122"/>
              <a:ea typeface="华文新魏" pitchFamily="2" charset="-122"/>
            </a:endParaRPr>
          </a:p>
        </p:txBody>
      </p:sp>
      <p:graphicFrame>
        <p:nvGraphicFramePr>
          <p:cNvPr id="9" name="Group 6"/>
          <p:cNvGraphicFramePr>
            <a:graphicFrameLocks noGrp="1"/>
          </p:cNvGraphicFramePr>
          <p:nvPr>
            <p:extLst>
              <p:ext uri="{D42A27DB-BD31-4B8C-83A1-F6EECF244321}">
                <p14:modId xmlns:p14="http://schemas.microsoft.com/office/powerpoint/2010/main" val="3154469481"/>
              </p:ext>
            </p:extLst>
          </p:nvPr>
        </p:nvGraphicFramePr>
        <p:xfrm>
          <a:off x="624418" y="1944688"/>
          <a:ext cx="11135783" cy="4383088"/>
        </p:xfrm>
        <a:graphic>
          <a:graphicData uri="http://schemas.openxmlformats.org/drawingml/2006/table">
            <a:tbl>
              <a:tblPr/>
              <a:tblGrid>
                <a:gridCol w="1065664"/>
                <a:gridCol w="1718280"/>
                <a:gridCol w="1055337"/>
                <a:gridCol w="1728608"/>
                <a:gridCol w="1082187"/>
                <a:gridCol w="1701760"/>
                <a:gridCol w="1051208"/>
                <a:gridCol w="1732739"/>
              </a:tblGrid>
              <a:tr h="42812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smtClean="0">
                          <a:ln>
                            <a:noFill/>
                          </a:ln>
                          <a:solidFill>
                            <a:schemeClr val="tx1"/>
                          </a:solidFill>
                          <a:effectLst/>
                          <a:latin typeface="Tahoma" pitchFamily="34" charset="0"/>
                          <a:ea typeface="华文新魏" pitchFamily="2" charset="-122"/>
                        </a:rPr>
                        <a:t>状态</a:t>
                      </a:r>
                    </a:p>
                  </a:txBody>
                  <a:tcPr marL="121915" marR="121915"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m, c, b</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smtClean="0">
                          <a:ln>
                            <a:noFill/>
                          </a:ln>
                          <a:solidFill>
                            <a:schemeClr val="tx1"/>
                          </a:solidFill>
                          <a:effectLst/>
                          <a:latin typeface="Tahoma" pitchFamily="34" charset="0"/>
                          <a:ea typeface="华文新魏" pitchFamily="2" charset="-122"/>
                        </a:rPr>
                        <a:t>状态</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m, c, b</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华文新魏" pitchFamily="2" charset="-122"/>
                        </a:rPr>
                        <a:t>状态</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m, c, b</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smtClean="0">
                          <a:ln>
                            <a:noFill/>
                          </a:ln>
                          <a:solidFill>
                            <a:schemeClr val="tx1"/>
                          </a:solidFill>
                          <a:effectLst/>
                          <a:latin typeface="Tahoma" pitchFamily="34" charset="0"/>
                          <a:ea typeface="华文新魏" pitchFamily="2" charset="-122"/>
                        </a:rPr>
                        <a:t>状态</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m, c, b</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CC"/>
                    </a:solidFill>
                  </a:tcPr>
                </a:tc>
              </a:tr>
              <a:tr h="49603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rgbClr val="C00000"/>
                          </a:solidFill>
                          <a:effectLst/>
                          <a:latin typeface="Tahoma" pitchFamily="34" charset="0"/>
                          <a:ea typeface="宋体" pitchFamily="2" charset="-122"/>
                        </a:rPr>
                        <a:t>S</a:t>
                      </a:r>
                      <a:r>
                        <a:rPr kumimoji="0" lang="en-US" altLang="zh-CN" sz="1800" b="0" i="0" u="none" strike="noStrike" cap="none" normalizeH="0" baseline="-25000" dirty="0" smtClean="0">
                          <a:ln>
                            <a:noFill/>
                          </a:ln>
                          <a:solidFill>
                            <a:srgbClr val="C00000"/>
                          </a:solidFill>
                          <a:effectLst/>
                          <a:latin typeface="Tahoma" pitchFamily="34" charset="0"/>
                          <a:ea typeface="宋体" pitchFamily="2" charset="-122"/>
                        </a:rPr>
                        <a:t>0</a:t>
                      </a:r>
                    </a:p>
                  </a:txBody>
                  <a:tcPr marL="121915" marR="121915"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3  3  1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S</a:t>
                      </a:r>
                      <a:r>
                        <a:rPr kumimoji="0" lang="en-US" altLang="zh-CN" sz="1800" b="1" i="0" u="none" strike="noStrike" cap="none" normalizeH="0" baseline="-25000" smtClean="0">
                          <a:ln>
                            <a:noFill/>
                          </a:ln>
                          <a:solidFill>
                            <a:schemeClr val="accent1"/>
                          </a:solidFill>
                          <a:effectLst/>
                          <a:latin typeface="Tahoma" pitchFamily="34" charset="0"/>
                          <a:ea typeface="宋体" pitchFamily="2" charset="-122"/>
                        </a:rPr>
                        <a:t>8</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chemeClr val="accent1"/>
                          </a:solidFill>
                          <a:effectLst/>
                          <a:latin typeface="Tahoma" pitchFamily="34" charset="0"/>
                          <a:ea typeface="宋体" pitchFamily="2" charset="-122"/>
                        </a:rPr>
                        <a:t>1  3  1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chemeClr val="hlink"/>
                          </a:solidFill>
                          <a:effectLst/>
                          <a:latin typeface="Tahoma" pitchFamily="34" charset="0"/>
                          <a:ea typeface="宋体" pitchFamily="2" charset="-122"/>
                        </a:rPr>
                        <a:t>S</a:t>
                      </a:r>
                      <a:r>
                        <a:rPr kumimoji="0" lang="en-US" altLang="zh-CN" sz="1800" b="1" i="0" u="none" strike="noStrike" cap="none" normalizeH="0" baseline="-25000" dirty="0" smtClean="0">
                          <a:ln>
                            <a:noFill/>
                          </a:ln>
                          <a:solidFill>
                            <a:schemeClr val="hlink"/>
                          </a:solidFill>
                          <a:effectLst/>
                          <a:latin typeface="Tahoma" pitchFamily="34" charset="0"/>
                          <a:ea typeface="宋体" pitchFamily="2" charset="-122"/>
                        </a:rPr>
                        <a:t>16</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chemeClr val="hlink"/>
                          </a:solidFill>
                          <a:effectLst/>
                          <a:latin typeface="Tahoma" pitchFamily="34" charset="0"/>
                          <a:ea typeface="宋体" pitchFamily="2" charset="-122"/>
                        </a:rPr>
                        <a:t>3  3  0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3333CC"/>
                          </a:solidFill>
                          <a:effectLst/>
                          <a:latin typeface="Tahoma" pitchFamily="34" charset="0"/>
                          <a:ea typeface="宋体" pitchFamily="2" charset="-122"/>
                        </a:rPr>
                        <a:t>24</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1  3  0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03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a:t>
                      </a: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3  2  1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S</a:t>
                      </a:r>
                      <a:r>
                        <a:rPr kumimoji="0" lang="en-US" altLang="zh-CN" sz="1800" b="1" i="0" u="none" strike="noStrike" cap="none" normalizeH="0" baseline="-25000" smtClean="0">
                          <a:ln>
                            <a:noFill/>
                          </a:ln>
                          <a:solidFill>
                            <a:schemeClr val="accent1"/>
                          </a:solidFill>
                          <a:effectLst/>
                          <a:latin typeface="Tahoma" pitchFamily="34" charset="0"/>
                          <a:ea typeface="宋体" pitchFamily="2" charset="-122"/>
                        </a:rPr>
                        <a:t>9</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1  2  1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17</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3  2  0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rgbClr val="3333CC"/>
                          </a:solidFill>
                          <a:effectLst/>
                          <a:latin typeface="Tahoma" pitchFamily="34" charset="0"/>
                          <a:ea typeface="宋体" pitchFamily="2" charset="-122"/>
                        </a:rPr>
                        <a:t>S</a:t>
                      </a:r>
                      <a:r>
                        <a:rPr kumimoji="0" lang="en-US" altLang="zh-CN" sz="1800" b="1" i="0" u="none" strike="noStrike" cap="none" normalizeH="0" baseline="-25000" dirty="0" smtClean="0">
                          <a:ln>
                            <a:noFill/>
                          </a:ln>
                          <a:solidFill>
                            <a:srgbClr val="3333CC"/>
                          </a:solidFill>
                          <a:effectLst/>
                          <a:latin typeface="Tahoma" pitchFamily="34" charset="0"/>
                          <a:ea typeface="宋体" pitchFamily="2" charset="-122"/>
                        </a:rPr>
                        <a:t>25</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1  2  0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945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2</a:t>
                      </a: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3  1  1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1  1  1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18</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3  1  0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dirty="0" smtClean="0">
                          <a:ln>
                            <a:noFill/>
                          </a:ln>
                          <a:solidFill>
                            <a:schemeClr val="tx1"/>
                          </a:solidFill>
                          <a:effectLst/>
                          <a:latin typeface="Tahoma" pitchFamily="34" charset="0"/>
                          <a:ea typeface="宋体" pitchFamily="2" charset="-122"/>
                        </a:rPr>
                        <a:t>26</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1  1  0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03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008000"/>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008000"/>
                          </a:solidFill>
                          <a:effectLst/>
                          <a:latin typeface="Tahoma" pitchFamily="34" charset="0"/>
                          <a:ea typeface="宋体" pitchFamily="2" charset="-122"/>
                        </a:rPr>
                        <a:t>3</a:t>
                      </a:r>
                      <a:endParaRPr kumimoji="0" lang="el-GR" altLang="en-US" sz="1800" b="1" i="0" u="none" strike="noStrike" cap="none" normalizeH="0" baseline="30000" smtClean="0">
                        <a:ln>
                          <a:noFill/>
                        </a:ln>
                        <a:solidFill>
                          <a:srgbClr val="008000"/>
                        </a:solidFill>
                        <a:effectLst/>
                        <a:latin typeface="Tahoma" pitchFamily="34" charset="0"/>
                        <a:ea typeface="宋体" pitchFamily="2" charset="-122"/>
                      </a:endParaRP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rgbClr val="008000"/>
                          </a:solidFill>
                          <a:effectLst/>
                          <a:latin typeface="Tahoma" pitchFamily="34" charset="0"/>
                          <a:ea typeface="宋体" pitchFamily="2" charset="-122"/>
                        </a:rPr>
                        <a:t>3  0  1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3333CC"/>
                          </a:solidFill>
                          <a:effectLst/>
                          <a:latin typeface="Tahoma" pitchFamily="34" charset="0"/>
                          <a:ea typeface="宋体" pitchFamily="2" charset="-122"/>
                        </a:rPr>
                        <a:t>11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1  0  1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19</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3  0  0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S</a:t>
                      </a:r>
                      <a:r>
                        <a:rPr kumimoji="0" lang="en-US" altLang="zh-CN" sz="1800" b="1" i="0" u="none" strike="noStrike" cap="none" normalizeH="0" baseline="-25000" smtClean="0">
                          <a:ln>
                            <a:noFill/>
                          </a:ln>
                          <a:solidFill>
                            <a:schemeClr val="accent1"/>
                          </a:solidFill>
                          <a:effectLst/>
                          <a:latin typeface="Tahoma" pitchFamily="34" charset="0"/>
                          <a:ea typeface="宋体" pitchFamily="2" charset="-122"/>
                        </a:rPr>
                        <a:t>27</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chemeClr val="accent1"/>
                          </a:solidFill>
                          <a:effectLst/>
                          <a:latin typeface="Tahoma" pitchFamily="34" charset="0"/>
                          <a:ea typeface="宋体" pitchFamily="2" charset="-122"/>
                        </a:rPr>
                        <a:t>1  0  0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91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S</a:t>
                      </a:r>
                      <a:r>
                        <a:rPr kumimoji="0" lang="en-US" altLang="zh-CN" sz="1800" b="1" i="0" u="none" strike="noStrike" cap="none" normalizeH="0" baseline="-25000" smtClean="0">
                          <a:ln>
                            <a:noFill/>
                          </a:ln>
                          <a:solidFill>
                            <a:schemeClr val="accent1"/>
                          </a:solidFill>
                          <a:effectLst/>
                          <a:latin typeface="Tahoma" pitchFamily="34" charset="0"/>
                          <a:ea typeface="宋体" pitchFamily="2" charset="-122"/>
                        </a:rPr>
                        <a:t>4</a:t>
                      </a: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2  3  1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12</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0  3  1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3333CC"/>
                          </a:solidFill>
                          <a:effectLst/>
                          <a:latin typeface="Tahoma" pitchFamily="34" charset="0"/>
                          <a:ea typeface="宋体" pitchFamily="2" charset="-122"/>
                        </a:rPr>
                        <a:t>20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2  3  0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008000"/>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008000"/>
                          </a:solidFill>
                          <a:effectLst/>
                          <a:latin typeface="Tahoma" pitchFamily="34" charset="0"/>
                          <a:ea typeface="宋体" pitchFamily="2" charset="-122"/>
                        </a:rPr>
                        <a:t>28 </a:t>
                      </a:r>
                      <a:endParaRPr kumimoji="0" lang="en-US" altLang="zh-CN" sz="1800" b="1" i="0" u="none" strike="noStrike" cap="none" normalizeH="0" baseline="30000" smtClean="0">
                        <a:ln>
                          <a:noFill/>
                        </a:ln>
                        <a:solidFill>
                          <a:srgbClr val="008000"/>
                        </a:solidFill>
                        <a:effectLst/>
                        <a:latin typeface="Tahoma" pitchFamily="34" charset="0"/>
                        <a:ea typeface="宋体" pitchFamily="2" charset="-122"/>
                      </a:endParaRP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rgbClr val="008000"/>
                          </a:solidFill>
                          <a:effectLst/>
                          <a:latin typeface="Tahoma" pitchFamily="34" charset="0"/>
                          <a:ea typeface="宋体" pitchFamily="2" charset="-122"/>
                        </a:rPr>
                        <a:t>0  3  0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274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5</a:t>
                      </a: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2  2  1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13</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0  2  1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21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2  2  0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29</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0  2  0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45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3333CC"/>
                          </a:solidFill>
                          <a:effectLst/>
                          <a:latin typeface="Tahoma" pitchFamily="34" charset="0"/>
                          <a:ea typeface="宋体" pitchFamily="2" charset="-122"/>
                        </a:rPr>
                        <a:t>6</a:t>
                      </a: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2  1  1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14</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0  1  1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S</a:t>
                      </a:r>
                      <a:r>
                        <a:rPr kumimoji="0" lang="en-US" altLang="zh-CN" sz="1800" b="1" i="0" u="none" strike="noStrike" cap="none" normalizeH="0" baseline="-25000" smtClean="0">
                          <a:ln>
                            <a:noFill/>
                          </a:ln>
                          <a:solidFill>
                            <a:schemeClr val="accent1"/>
                          </a:solidFill>
                          <a:effectLst/>
                          <a:latin typeface="Tahoma" pitchFamily="34" charset="0"/>
                          <a:ea typeface="宋体" pitchFamily="2" charset="-122"/>
                        </a:rPr>
                        <a:t>22</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2  1  0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Tahoma" pitchFamily="34" charset="0"/>
                          <a:ea typeface="宋体" pitchFamily="2" charset="-122"/>
                        </a:rPr>
                        <a:t>S</a:t>
                      </a:r>
                      <a:r>
                        <a:rPr kumimoji="0" lang="en-US" altLang="zh-CN" sz="1800" b="0" i="0" u="none" strike="noStrike" cap="none" normalizeH="0" baseline="-25000" smtClean="0">
                          <a:ln>
                            <a:noFill/>
                          </a:ln>
                          <a:solidFill>
                            <a:schemeClr val="tx1"/>
                          </a:solidFill>
                          <a:effectLst/>
                          <a:latin typeface="Tahoma" pitchFamily="34" charset="0"/>
                          <a:ea typeface="宋体" pitchFamily="2" charset="-122"/>
                        </a:rPr>
                        <a:t>30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0  1  0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093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S</a:t>
                      </a:r>
                      <a:r>
                        <a:rPr kumimoji="0" lang="en-US" altLang="zh-CN" sz="1800" b="1" i="0" u="none" strike="noStrike" cap="none" normalizeH="0" baseline="-25000" smtClean="0">
                          <a:ln>
                            <a:noFill/>
                          </a:ln>
                          <a:solidFill>
                            <a:srgbClr val="3333CC"/>
                          </a:solidFill>
                          <a:effectLst/>
                          <a:latin typeface="Tahoma" pitchFamily="34" charset="0"/>
                          <a:ea typeface="宋体" pitchFamily="2" charset="-122"/>
                        </a:rPr>
                        <a:t>7</a:t>
                      </a:r>
                    </a:p>
                  </a:txBody>
                  <a:tcPr marL="121915" marR="121915"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rgbClr val="3333CC"/>
                          </a:solidFill>
                          <a:effectLst/>
                          <a:latin typeface="Tahoma" pitchFamily="34" charset="0"/>
                          <a:ea typeface="宋体" pitchFamily="2" charset="-122"/>
                        </a:rPr>
                        <a:t>2  0  1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smtClean="0">
                          <a:ln>
                            <a:noFill/>
                          </a:ln>
                          <a:solidFill>
                            <a:schemeClr val="hlink"/>
                          </a:solidFill>
                          <a:effectLst/>
                          <a:latin typeface="Tahoma" pitchFamily="34" charset="0"/>
                          <a:ea typeface="宋体" pitchFamily="2" charset="-122"/>
                        </a:rPr>
                        <a:t>S</a:t>
                      </a:r>
                      <a:r>
                        <a:rPr kumimoji="0" lang="en-US" altLang="zh-CN" sz="1800" b="1" i="0" u="none" strike="noStrike" cap="none" normalizeH="0" baseline="-25000" dirty="0" smtClean="0">
                          <a:ln>
                            <a:noFill/>
                          </a:ln>
                          <a:solidFill>
                            <a:schemeClr val="hlink"/>
                          </a:solidFill>
                          <a:effectLst/>
                          <a:latin typeface="Tahoma" pitchFamily="34" charset="0"/>
                          <a:ea typeface="宋体" pitchFamily="2" charset="-122"/>
                        </a:rPr>
                        <a:t>15</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hlink"/>
                          </a:solidFill>
                          <a:effectLst/>
                          <a:latin typeface="Tahoma" pitchFamily="34" charset="0"/>
                          <a:ea typeface="宋体" pitchFamily="2" charset="-122"/>
                        </a:rPr>
                        <a:t>0  0  1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S</a:t>
                      </a:r>
                      <a:r>
                        <a:rPr kumimoji="0" lang="en-US" altLang="zh-CN" sz="1800" b="1" i="0" u="none" strike="noStrike" cap="none" normalizeH="0" baseline="-25000" smtClean="0">
                          <a:ln>
                            <a:noFill/>
                          </a:ln>
                          <a:solidFill>
                            <a:schemeClr val="accent1"/>
                          </a:solidFill>
                          <a:effectLst/>
                          <a:latin typeface="Tahoma" pitchFamily="34" charset="0"/>
                          <a:ea typeface="宋体" pitchFamily="2" charset="-122"/>
                        </a:rPr>
                        <a:t>23</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smtClean="0">
                          <a:ln>
                            <a:noFill/>
                          </a:ln>
                          <a:solidFill>
                            <a:schemeClr val="accent1"/>
                          </a:solidFill>
                          <a:effectLst/>
                          <a:latin typeface="Tahoma" pitchFamily="34" charset="0"/>
                          <a:ea typeface="宋体" pitchFamily="2" charset="-122"/>
                        </a:rPr>
                        <a:t>2  0  0</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rgbClr val="C00000"/>
                          </a:solidFill>
                          <a:effectLst/>
                          <a:latin typeface="Tahoma" pitchFamily="34" charset="0"/>
                          <a:ea typeface="宋体" pitchFamily="2" charset="-122"/>
                        </a:rPr>
                        <a:t>S</a:t>
                      </a:r>
                      <a:r>
                        <a:rPr kumimoji="0" lang="en-US" altLang="zh-CN" sz="1800" b="0" i="0" u="none" strike="noStrike" cap="none" normalizeH="0" baseline="-25000" dirty="0" smtClean="0">
                          <a:ln>
                            <a:noFill/>
                          </a:ln>
                          <a:solidFill>
                            <a:srgbClr val="C00000"/>
                          </a:solidFill>
                          <a:effectLst/>
                          <a:latin typeface="Tahoma" pitchFamily="34" charset="0"/>
                          <a:ea typeface="宋体" pitchFamily="2" charset="-122"/>
                        </a:rPr>
                        <a:t>31</a:t>
                      </a:r>
                    </a:p>
                  </a:txBody>
                  <a:tcPr marL="121915" marR="121915"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Tahoma" pitchFamily="34" charset="0"/>
                          <a:ea typeface="宋体" pitchFamily="2" charset="-122"/>
                        </a:rPr>
                        <a:t>0  0  0</a:t>
                      </a:r>
                    </a:p>
                  </a:txBody>
                  <a:tcPr marL="121915" marR="121915"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1" name="Group 98"/>
          <p:cNvGrpSpPr>
            <a:grpSpLocks/>
          </p:cNvGrpSpPr>
          <p:nvPr/>
        </p:nvGrpSpPr>
        <p:grpSpPr bwMode="auto">
          <a:xfrm>
            <a:off x="2256368" y="6092825"/>
            <a:ext cx="5566833" cy="692150"/>
            <a:chOff x="1066" y="3884"/>
            <a:chExt cx="2630" cy="436"/>
          </a:xfrm>
        </p:grpSpPr>
        <p:sp>
          <p:nvSpPr>
            <p:cNvPr id="12" name="AutoShape 99"/>
            <p:cNvSpPr>
              <a:spLocks/>
            </p:cNvSpPr>
            <p:nvPr/>
          </p:nvSpPr>
          <p:spPr bwMode="auto">
            <a:xfrm>
              <a:off x="1247" y="4055"/>
              <a:ext cx="1131" cy="265"/>
            </a:xfrm>
            <a:prstGeom prst="borderCallout1">
              <a:avLst>
                <a:gd name="adj1" fmla="val 27171"/>
                <a:gd name="adj2" fmla="val 104245"/>
                <a:gd name="adj3" fmla="val -62264"/>
                <a:gd name="adj4" fmla="val 116444"/>
              </a:avLst>
            </a:prstGeom>
            <a:noFill/>
            <a:ln w="28575">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spcBef>
                  <a:spcPct val="20000"/>
                </a:spcBef>
                <a:buClr>
                  <a:schemeClr val="folHlink"/>
                </a:buClr>
                <a:buSzPct val="60000"/>
                <a:buFont typeface="Wingdings" pitchFamily="2" charset="2"/>
                <a:buNone/>
              </a:pPr>
              <a:r>
                <a:rPr lang="zh-CN" altLang="en-US" sz="1600">
                  <a:solidFill>
                    <a:schemeClr val="hlink"/>
                  </a:solidFill>
                  <a:latin typeface="仿宋_GB2312" pitchFamily="49" charset="-122"/>
                  <a:ea typeface="仿宋_GB2312" pitchFamily="49" charset="-122"/>
                </a:rPr>
                <a:t>状态不合法</a:t>
              </a:r>
            </a:p>
          </p:txBody>
        </p:sp>
        <p:sp>
          <p:nvSpPr>
            <p:cNvPr id="13" name="Line 100"/>
            <p:cNvSpPr>
              <a:spLocks noChangeShapeType="1"/>
            </p:cNvSpPr>
            <p:nvPr/>
          </p:nvSpPr>
          <p:spPr bwMode="auto">
            <a:xfrm>
              <a:off x="1066" y="3884"/>
              <a:ext cx="136" cy="18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sp>
          <p:nvSpPr>
            <p:cNvPr id="14" name="Line 101"/>
            <p:cNvSpPr>
              <a:spLocks noChangeShapeType="1"/>
            </p:cNvSpPr>
            <p:nvPr/>
          </p:nvSpPr>
          <p:spPr bwMode="auto">
            <a:xfrm flipV="1">
              <a:off x="2426" y="3929"/>
              <a:ext cx="1270" cy="272"/>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en-US"/>
            </a:p>
          </p:txBody>
        </p:sp>
      </p:grpSp>
      <p:grpSp>
        <p:nvGrpSpPr>
          <p:cNvPr id="15" name="Group 102"/>
          <p:cNvGrpSpPr>
            <a:grpSpLocks/>
          </p:cNvGrpSpPr>
          <p:nvPr/>
        </p:nvGrpSpPr>
        <p:grpSpPr bwMode="auto">
          <a:xfrm>
            <a:off x="3714813" y="1520506"/>
            <a:ext cx="6817784" cy="3113088"/>
            <a:chOff x="1746" y="698"/>
            <a:chExt cx="3221" cy="1961"/>
          </a:xfrm>
          <a:solidFill>
            <a:schemeClr val="tx2">
              <a:lumMod val="20000"/>
              <a:lumOff val="80000"/>
            </a:schemeClr>
          </a:solidFill>
        </p:grpSpPr>
        <p:sp>
          <p:nvSpPr>
            <p:cNvPr id="16" name="AutoShape 103"/>
            <p:cNvSpPr>
              <a:spLocks/>
            </p:cNvSpPr>
            <p:nvPr/>
          </p:nvSpPr>
          <p:spPr bwMode="auto">
            <a:xfrm>
              <a:off x="1746" y="698"/>
              <a:ext cx="2359" cy="265"/>
            </a:xfrm>
            <a:prstGeom prst="borderCallout1">
              <a:avLst>
                <a:gd name="adj1" fmla="val 27171"/>
                <a:gd name="adj2" fmla="val -2037"/>
                <a:gd name="adj3" fmla="val 617356"/>
                <a:gd name="adj4" fmla="val -33574"/>
              </a:avLst>
            </a:prstGeom>
            <a:grp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342900" indent="-342900">
                <a:spcBef>
                  <a:spcPct val="20000"/>
                </a:spcBef>
                <a:buClr>
                  <a:schemeClr val="folHlink"/>
                </a:buClr>
                <a:buSzPct val="60000"/>
                <a:buFont typeface="Wingdings" pitchFamily="2" charset="2"/>
                <a:buNone/>
                <a:defRPr/>
              </a:pPr>
              <a:r>
                <a:rPr lang="zh-CN" altLang="en-US" sz="1600">
                  <a:solidFill>
                    <a:schemeClr val="hlink"/>
                  </a:solidFill>
                  <a:latin typeface="仿宋_GB2312" pitchFamily="49" charset="-122"/>
                  <a:ea typeface="仿宋_GB2312" pitchFamily="49" charset="-122"/>
                </a:rPr>
                <a:t>由合理的状态转换规则无法退出</a:t>
              </a:r>
            </a:p>
          </p:txBody>
        </p:sp>
        <p:sp>
          <p:nvSpPr>
            <p:cNvPr id="17" name="Line 104"/>
            <p:cNvSpPr>
              <a:spLocks noChangeShapeType="1"/>
            </p:cNvSpPr>
            <p:nvPr/>
          </p:nvSpPr>
          <p:spPr bwMode="auto">
            <a:xfrm>
              <a:off x="4150" y="845"/>
              <a:ext cx="817" cy="1814"/>
            </a:xfrm>
            <a:prstGeom prst="line">
              <a:avLst/>
            </a:prstGeom>
            <a:grp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zh-CN" altLang="en-US" sz="1600">
                <a:latin typeface="Arial" charset="0"/>
              </a:endParaRPr>
            </a:p>
          </p:txBody>
        </p:sp>
      </p:grpSp>
    </p:spTree>
    <p:extLst>
      <p:ext uri="{BB962C8B-B14F-4D97-AF65-F5344CB8AC3E}">
        <p14:creationId xmlns:p14="http://schemas.microsoft.com/office/powerpoint/2010/main" val="910343255"/>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98739" y="1611497"/>
            <a:ext cx="8305800" cy="5029200"/>
          </a:xfrm>
          <a:prstGeom prst="rect">
            <a:avLst/>
          </a:prstGeom>
        </p:spPr>
      </p:pic>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150</a:t>
            </a:fld>
            <a:endParaRPr lang="en-US" altLang="zh-CN" sz="1200" b="0">
              <a:solidFill>
                <a:srgbClr val="898989"/>
              </a:solidFill>
              <a:ea typeface="黑体" panose="02010609060101010101" pitchFamily="49" charset="-122"/>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solidFill>
                  <a:srgbClr val="000099"/>
                </a:solidFill>
                <a:latin typeface="黑体" pitchFamily="2" charset="-122"/>
                <a:ea typeface="黑体" pitchFamily="2" charset="-122"/>
                <a:cs typeface="+mj-cs"/>
              </a:rPr>
              <a:t>4.5.3 </a:t>
            </a:r>
            <a:r>
              <a:rPr lang="el-GR" altLang="zh-CN" sz="2800" dirty="0">
                <a:solidFill>
                  <a:srgbClr val="000099"/>
                </a:solidFill>
                <a:latin typeface="黑体" pitchFamily="2" charset="-122"/>
                <a:ea typeface="黑体" pitchFamily="2" charset="-122"/>
                <a:cs typeface="+mj-cs"/>
              </a:rPr>
              <a:t>α-β</a:t>
            </a:r>
            <a:r>
              <a:rPr lang="zh-CN" altLang="en-US" sz="2800" dirty="0">
                <a:solidFill>
                  <a:srgbClr val="000099"/>
                </a:solidFill>
                <a:latin typeface="黑体" pitchFamily="2" charset="-122"/>
                <a:ea typeface="黑体" pitchFamily="2" charset="-122"/>
                <a:cs typeface="+mj-cs"/>
              </a:rPr>
              <a:t>剪枝</a:t>
            </a:r>
            <a:endParaRPr lang="zh-CN" altLang="en-US" dirty="0"/>
          </a:p>
        </p:txBody>
      </p:sp>
      <p:sp>
        <p:nvSpPr>
          <p:cNvPr id="3" name="矩形 2"/>
          <p:cNvSpPr/>
          <p:nvPr/>
        </p:nvSpPr>
        <p:spPr>
          <a:xfrm>
            <a:off x="505568" y="724039"/>
            <a:ext cx="11100102" cy="830997"/>
          </a:xfrm>
          <a:prstGeom prst="rect">
            <a:avLst/>
          </a:prstGeom>
        </p:spPr>
        <p:txBody>
          <a:bodyPr wrap="square">
            <a:spAutoFit/>
          </a:bodyPr>
          <a:lstStyle/>
          <a:p>
            <a:r>
              <a:rPr lang="zh-CN" altLang="en-US" sz="2400" dirty="0">
                <a:solidFill>
                  <a:srgbClr val="0000CC"/>
                </a:solidFill>
                <a:latin typeface="FangSong_GB2312" panose="02010609030101010101" pitchFamily="49" charset="-122"/>
                <a:ea typeface="FangSong_GB2312" panose="02010609030101010101" pitchFamily="49" charset="-122"/>
              </a:rPr>
              <a:t>一个</a:t>
            </a:r>
            <a:r>
              <a:rPr lang="en-US" altLang="zh-CN" sz="2400" dirty="0">
                <a:solidFill>
                  <a:srgbClr val="0000CC"/>
                </a:solidFill>
                <a:latin typeface="FangSong_GB2312" panose="02010609030101010101" pitchFamily="49" charset="-122"/>
                <a:ea typeface="FangSong_GB2312" panose="02010609030101010101" pitchFamily="49" charset="-122"/>
              </a:rPr>
              <a:t>α</a:t>
            </a:r>
            <a:r>
              <a:rPr lang="en-US" altLang="zh-CN" sz="2400" b="1" dirty="0">
                <a:solidFill>
                  <a:srgbClr val="0000CC"/>
                </a:solidFill>
                <a:latin typeface="Times New Roman" panose="02020603050405020304" pitchFamily="18" charset="0"/>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β</a:t>
            </a:r>
            <a:r>
              <a:rPr lang="zh-CN" altLang="en-US" sz="2400" dirty="0">
                <a:solidFill>
                  <a:srgbClr val="0000CC"/>
                </a:solidFill>
                <a:latin typeface="FangSong_GB2312" panose="02010609030101010101" pitchFamily="49" charset="-122"/>
                <a:ea typeface="FangSong_GB2312" panose="02010609030101010101" pitchFamily="49" charset="-122"/>
              </a:rPr>
              <a:t>剪枝的具体例子，如下图所示。其中最下面一层端节点旁边的数字是假设的估值。</a:t>
            </a:r>
            <a:endParaRPr lang="zh-CN" altLang="en-US" dirty="0">
              <a:solidFill>
                <a:srgbClr val="FF0000"/>
              </a:solidFill>
            </a:endParaRPr>
          </a:p>
        </p:txBody>
      </p:sp>
      <p:sp>
        <p:nvSpPr>
          <p:cNvPr id="5" name="矩形 4"/>
          <p:cNvSpPr/>
          <p:nvPr/>
        </p:nvSpPr>
        <p:spPr>
          <a:xfrm>
            <a:off x="4944354" y="4758502"/>
            <a:ext cx="415498" cy="369332"/>
          </a:xfrm>
          <a:prstGeom prst="rect">
            <a:avLst/>
          </a:prstGeom>
        </p:spPr>
        <p:txBody>
          <a:bodyPr wrap="none">
            <a:spAutoFit/>
          </a:bodyPr>
          <a:lstStyle/>
          <a:p>
            <a:r>
              <a:rPr lang="zh-CN" altLang="en-US" dirty="0">
                <a:solidFill>
                  <a:srgbClr val="FF0000"/>
                </a:solidFill>
                <a:latin typeface="Arial" panose="020B0604020202020204" pitchFamily="34" charset="0"/>
              </a:rPr>
              <a:t>✘</a:t>
            </a:r>
            <a:endParaRPr lang="zh-CN" altLang="en-US" dirty="0">
              <a:solidFill>
                <a:srgbClr val="FF0000"/>
              </a:solidFill>
            </a:endParaRPr>
          </a:p>
        </p:txBody>
      </p:sp>
      <p:sp>
        <p:nvSpPr>
          <p:cNvPr id="8" name="矩形 7"/>
          <p:cNvSpPr/>
          <p:nvPr/>
        </p:nvSpPr>
        <p:spPr>
          <a:xfrm>
            <a:off x="6827231" y="3829279"/>
            <a:ext cx="415498" cy="369332"/>
          </a:xfrm>
          <a:prstGeom prst="rect">
            <a:avLst/>
          </a:prstGeom>
        </p:spPr>
        <p:txBody>
          <a:bodyPr wrap="none">
            <a:spAutoFit/>
          </a:bodyPr>
          <a:lstStyle/>
          <a:p>
            <a:r>
              <a:rPr lang="zh-CN" altLang="en-US" dirty="0">
                <a:solidFill>
                  <a:srgbClr val="FF0000"/>
                </a:solidFill>
                <a:latin typeface="Arial" panose="020B0604020202020204" pitchFamily="34" charset="0"/>
              </a:rPr>
              <a:t>✘</a:t>
            </a:r>
            <a:endParaRPr lang="zh-CN" altLang="en-US" dirty="0">
              <a:solidFill>
                <a:srgbClr val="FF0000"/>
              </a:solidFill>
            </a:endParaRPr>
          </a:p>
        </p:txBody>
      </p:sp>
      <p:sp>
        <p:nvSpPr>
          <p:cNvPr id="9" name="矩形 8"/>
          <p:cNvSpPr/>
          <p:nvPr/>
        </p:nvSpPr>
        <p:spPr>
          <a:xfrm>
            <a:off x="9162393" y="3037782"/>
            <a:ext cx="415498" cy="369332"/>
          </a:xfrm>
          <a:prstGeom prst="rect">
            <a:avLst/>
          </a:prstGeom>
        </p:spPr>
        <p:txBody>
          <a:bodyPr wrap="none">
            <a:spAutoFit/>
          </a:bodyPr>
          <a:lstStyle/>
          <a:p>
            <a:r>
              <a:rPr lang="zh-CN" altLang="en-US" dirty="0">
                <a:solidFill>
                  <a:srgbClr val="FF0000"/>
                </a:solidFill>
                <a:latin typeface="Arial" panose="020B0604020202020204" pitchFamily="34" charset="0"/>
              </a:rPr>
              <a:t>✘</a:t>
            </a:r>
            <a:endParaRPr lang="zh-CN" altLang="en-US" dirty="0">
              <a:solidFill>
                <a:srgbClr val="FF0000"/>
              </a:solidFill>
            </a:endParaRPr>
          </a:p>
        </p:txBody>
      </p:sp>
      <p:sp>
        <p:nvSpPr>
          <p:cNvPr id="11" name="矩形 10"/>
          <p:cNvSpPr/>
          <p:nvPr/>
        </p:nvSpPr>
        <p:spPr>
          <a:xfrm>
            <a:off x="9477024" y="3037782"/>
            <a:ext cx="415498" cy="369332"/>
          </a:xfrm>
          <a:prstGeom prst="rect">
            <a:avLst/>
          </a:prstGeom>
        </p:spPr>
        <p:txBody>
          <a:bodyPr wrap="none">
            <a:spAutoFit/>
          </a:bodyPr>
          <a:lstStyle/>
          <a:p>
            <a:r>
              <a:rPr lang="zh-CN" altLang="en-US" dirty="0">
                <a:solidFill>
                  <a:srgbClr val="FF0000"/>
                </a:solidFill>
                <a:latin typeface="Arial" panose="020B0604020202020204" pitchFamily="34" charset="0"/>
              </a:rPr>
              <a:t>✘</a:t>
            </a:r>
            <a:endParaRPr lang="zh-CN" altLang="en-US" dirty="0">
              <a:solidFill>
                <a:srgbClr val="FF0000"/>
              </a:solidFill>
            </a:endParaRPr>
          </a:p>
        </p:txBody>
      </p:sp>
      <p:sp>
        <p:nvSpPr>
          <p:cNvPr id="12" name="矩形 11"/>
          <p:cNvSpPr/>
          <p:nvPr/>
        </p:nvSpPr>
        <p:spPr>
          <a:xfrm>
            <a:off x="9250882" y="4738763"/>
            <a:ext cx="415498" cy="369332"/>
          </a:xfrm>
          <a:prstGeom prst="rect">
            <a:avLst/>
          </a:prstGeom>
        </p:spPr>
        <p:txBody>
          <a:bodyPr wrap="none">
            <a:spAutoFit/>
          </a:bodyPr>
          <a:lstStyle/>
          <a:p>
            <a:r>
              <a:rPr lang="zh-CN" altLang="en-US" dirty="0">
                <a:solidFill>
                  <a:srgbClr val="FF0000"/>
                </a:solidFill>
                <a:latin typeface="Arial" panose="020B0604020202020204" pitchFamily="34" charset="0"/>
              </a:rPr>
              <a:t>✘</a:t>
            </a:r>
            <a:endParaRPr lang="zh-CN" altLang="en-US" dirty="0">
              <a:solidFill>
                <a:srgbClr val="FF0000"/>
              </a:solidFill>
            </a:endParaRPr>
          </a:p>
        </p:txBody>
      </p:sp>
      <p:sp>
        <p:nvSpPr>
          <p:cNvPr id="2" name="弧形 1"/>
          <p:cNvSpPr/>
          <p:nvPr/>
        </p:nvSpPr>
        <p:spPr>
          <a:xfrm rot="9357927">
            <a:off x="5432687" y="2346989"/>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rot="9357927">
            <a:off x="9133306" y="2568328"/>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9357927">
            <a:off x="2894942" y="4336562"/>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rot="9357927">
            <a:off x="6415901" y="4356117"/>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rot="8059124">
            <a:off x="4791223" y="4427507"/>
            <a:ext cx="374466" cy="485515"/>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nvSpPr>
        <p:spPr>
          <a:xfrm rot="9357927">
            <a:off x="9079934" y="4517403"/>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30069059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4077929" y="6177559"/>
            <a:ext cx="4114800" cy="365125"/>
          </a:xfrm>
        </p:spPr>
        <p:txBody>
          <a:bodyPr/>
          <a:lstStyle/>
          <a:p>
            <a:fld id="{D31B31D5-4F28-467C-B72E-8E31914F2AC7}" type="slidenum">
              <a:rPr lang="en-US" altLang="zh-CN" sz="1100"/>
              <a:pPr/>
              <a:t>151</a:t>
            </a:fld>
            <a:endParaRPr lang="en-US" altLang="zh-CN" sz="1100" dirty="0"/>
          </a:p>
        </p:txBody>
      </p:sp>
      <p:sp>
        <p:nvSpPr>
          <p:cNvPr id="14" name="Rectangle 2"/>
          <p:cNvSpPr>
            <a:spLocks noGrp="1"/>
          </p:cNvSpPr>
          <p:nvPr>
            <p:ph type="title"/>
          </p:nvPr>
        </p:nvSpPr>
        <p:spPr>
          <a:xfrm>
            <a:off x="2030361" y="471949"/>
            <a:ext cx="8229600" cy="649288"/>
          </a:xfrm>
        </p:spPr>
        <p:txBody>
          <a:bodyPr>
            <a:noAutofit/>
          </a:bodyPr>
          <a:lstStyle/>
          <a:p>
            <a:pPr algn="ctr"/>
            <a:r>
              <a:rPr lang="zh-CN" altLang="en-US" sz="2800" dirty="0" smtClean="0">
                <a:solidFill>
                  <a:srgbClr val="3333CC"/>
                </a:solidFill>
                <a:effectLst>
                  <a:outerShdw blurRad="38100" dist="38100" dir="2700000" algn="tl">
                    <a:srgbClr val="C0C0C0"/>
                  </a:outerShdw>
                </a:effectLst>
                <a:latin typeface="黑体" panose="02010609060101010101" pitchFamily="49" charset="-122"/>
                <a:ea typeface="黑体" panose="02010609060101010101" pitchFamily="49" charset="-122"/>
              </a:rPr>
              <a:t>第</a:t>
            </a:r>
            <a:r>
              <a:rPr lang="zh-CN" altLang="en-US" sz="2800" dirty="0">
                <a:solidFill>
                  <a:srgbClr val="3333CC"/>
                </a:solidFill>
                <a:effectLst>
                  <a:outerShdw blurRad="38100" dist="38100" dir="2700000" algn="tl">
                    <a:srgbClr val="C0C0C0"/>
                  </a:outerShdw>
                </a:effectLst>
                <a:latin typeface="黑体" panose="02010609060101010101" pitchFamily="49" charset="-122"/>
                <a:ea typeface="黑体" panose="02010609060101010101" pitchFamily="49" charset="-122"/>
              </a:rPr>
              <a:t>四</a:t>
            </a:r>
            <a:r>
              <a:rPr lang="zh-CN" altLang="en-US" sz="2800" dirty="0" smtClean="0">
                <a:solidFill>
                  <a:srgbClr val="3333CC"/>
                </a:solidFill>
                <a:effectLst>
                  <a:outerShdw blurRad="38100" dist="38100" dir="2700000" algn="tl">
                    <a:srgbClr val="C0C0C0"/>
                  </a:outerShdw>
                </a:effectLst>
                <a:latin typeface="黑体" panose="02010609060101010101" pitchFamily="49" charset="-122"/>
                <a:ea typeface="黑体" panose="02010609060101010101" pitchFamily="49" charset="-122"/>
              </a:rPr>
              <a:t>章 </a:t>
            </a:r>
            <a:r>
              <a:rPr lang="zh-CN" altLang="en-US" sz="2800" dirty="0">
                <a:solidFill>
                  <a:srgbClr val="3333CC"/>
                </a:solidFill>
                <a:effectLst>
                  <a:outerShdw blurRad="38100" dist="38100" dir="2700000" algn="tl">
                    <a:srgbClr val="C0C0C0"/>
                  </a:outerShdw>
                </a:effectLst>
                <a:latin typeface="黑体" panose="02010609060101010101" pitchFamily="49" charset="-122"/>
                <a:ea typeface="黑体" panose="02010609060101010101" pitchFamily="49" charset="-122"/>
              </a:rPr>
              <a:t>课下作业</a:t>
            </a:r>
          </a:p>
        </p:txBody>
      </p:sp>
      <p:sp>
        <p:nvSpPr>
          <p:cNvPr id="4" name="矩形 3"/>
          <p:cNvSpPr/>
          <p:nvPr/>
        </p:nvSpPr>
        <p:spPr>
          <a:xfrm>
            <a:off x="658761" y="1121237"/>
            <a:ext cx="10972800" cy="830997"/>
          </a:xfrm>
          <a:prstGeom prst="rect">
            <a:avLst/>
          </a:prstGeom>
        </p:spPr>
        <p:txBody>
          <a:bodyPr wrap="square">
            <a:spAutoFit/>
          </a:bodyPr>
          <a:lstStyle/>
          <a:p>
            <a:pPr marR="94320"/>
            <a:r>
              <a:rPr lang="en-US" altLang="zh-CN" sz="2400" dirty="0" smtClean="0">
                <a:solidFill>
                  <a:srgbClr val="0000CC"/>
                </a:solidFill>
                <a:latin typeface="仿宋_GB2312" panose="02010609030101010101"/>
              </a:rPr>
              <a:t>3.11</a:t>
            </a:r>
          </a:p>
          <a:p>
            <a:pPr marR="94320"/>
            <a:r>
              <a:rPr lang="en-US" altLang="zh-CN" sz="2400" dirty="0" smtClean="0">
                <a:solidFill>
                  <a:srgbClr val="0000CC"/>
                </a:solidFill>
                <a:latin typeface="仿宋_GB2312" panose="02010609030101010101"/>
              </a:rPr>
              <a:t>3.15</a:t>
            </a:r>
            <a:endParaRPr lang="zh-CN" altLang="en-US" sz="2400" dirty="0">
              <a:solidFill>
                <a:srgbClr val="0000CC"/>
              </a:solidFill>
              <a:latin typeface="仿宋_GB2312" panose="02010609030101010101"/>
            </a:endParaRPr>
          </a:p>
        </p:txBody>
      </p:sp>
    </p:spTree>
    <p:extLst>
      <p:ext uri="{BB962C8B-B14F-4D97-AF65-F5344CB8AC3E}">
        <p14:creationId xmlns:p14="http://schemas.microsoft.com/office/powerpoint/2010/main" val="2255577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zh-CN" altLang="en-US" sz="2800" dirty="0" smtClean="0">
                <a:solidFill>
                  <a:srgbClr val="FF3300"/>
                </a:solidFill>
                <a:latin typeface="华文新魏" pitchFamily="2" charset="-122"/>
                <a:ea typeface="华文新魏" pitchFamily="2" charset="-122"/>
              </a:rPr>
              <a:t>修</a:t>
            </a:r>
            <a:r>
              <a:rPr lang="zh-CN" altLang="en-US" sz="2800" dirty="0">
                <a:solidFill>
                  <a:srgbClr val="FF3300"/>
                </a:solidFill>
                <a:latin typeface="华文新魏" pitchFamily="2" charset="-122"/>
                <a:ea typeface="华文新魏" pitchFamily="2" charset="-122"/>
              </a:rPr>
              <a:t>道士和野人问题</a:t>
            </a:r>
            <a:endParaRPr lang="zh-CN" altLang="en-US" sz="2800" dirty="0">
              <a:solidFill>
                <a:srgbClr val="2929A5"/>
              </a:solidFill>
              <a:latin typeface="华文新魏" pitchFamily="2" charset="-122"/>
              <a:ea typeface="华文新魏" pitchFamily="2" charset="-122"/>
            </a:endParaRPr>
          </a:p>
        </p:txBody>
      </p:sp>
      <p:sp>
        <p:nvSpPr>
          <p:cNvPr id="18" name="Rectangle 136"/>
          <p:cNvSpPr>
            <a:spLocks noChangeArrowheads="1"/>
          </p:cNvSpPr>
          <p:nvPr/>
        </p:nvSpPr>
        <p:spPr bwMode="auto">
          <a:xfrm>
            <a:off x="1102784" y="1437392"/>
            <a:ext cx="10657416"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dirty="0" smtClean="0">
                <a:latin typeface="宋体" pitchFamily="2" charset="-122"/>
              </a:rPr>
              <a:t>2</a:t>
            </a:r>
            <a:r>
              <a:rPr lang="zh-CN" altLang="en-US" dirty="0" smtClean="0">
                <a:latin typeface="宋体" pitchFamily="2" charset="-122"/>
              </a:rPr>
              <a:t>、操作</a:t>
            </a:r>
            <a:r>
              <a:rPr lang="zh-CN" altLang="en-US" dirty="0">
                <a:latin typeface="宋体" pitchFamily="2" charset="-122"/>
              </a:rPr>
              <a:t>集</a:t>
            </a:r>
            <a:r>
              <a:rPr lang="en-US" altLang="zh-CN" dirty="0">
                <a:latin typeface="宋体" pitchFamily="2" charset="-122"/>
              </a:rPr>
              <a:t>F</a:t>
            </a:r>
            <a:r>
              <a:rPr lang="zh-CN" altLang="en-US" dirty="0">
                <a:latin typeface="宋体" pitchFamily="2" charset="-122"/>
              </a:rPr>
              <a:t>＝</a:t>
            </a:r>
            <a:r>
              <a:rPr lang="en-US" altLang="zh-CN" dirty="0">
                <a:latin typeface="宋体" pitchFamily="2" charset="-122"/>
              </a:rPr>
              <a:t>{p</a:t>
            </a:r>
            <a:r>
              <a:rPr lang="en-US" altLang="zh-CN" baseline="-25000" dirty="0">
                <a:latin typeface="宋体" pitchFamily="2" charset="-122"/>
              </a:rPr>
              <a:t>01</a:t>
            </a:r>
            <a:r>
              <a:rPr lang="en-US" altLang="zh-CN" dirty="0">
                <a:latin typeface="宋体" pitchFamily="2" charset="-122"/>
              </a:rPr>
              <a:t>, p</a:t>
            </a:r>
            <a:r>
              <a:rPr lang="en-US" altLang="zh-CN" baseline="-25000" dirty="0">
                <a:latin typeface="宋体" pitchFamily="2" charset="-122"/>
              </a:rPr>
              <a:t>10</a:t>
            </a:r>
            <a:r>
              <a:rPr lang="en-US" altLang="zh-CN" dirty="0">
                <a:latin typeface="宋体" pitchFamily="2" charset="-122"/>
              </a:rPr>
              <a:t>,p</a:t>
            </a:r>
            <a:r>
              <a:rPr lang="en-US" altLang="zh-CN" baseline="-25000" dirty="0">
                <a:latin typeface="宋体" pitchFamily="2" charset="-122"/>
              </a:rPr>
              <a:t>11</a:t>
            </a:r>
            <a:r>
              <a:rPr lang="en-US" altLang="zh-CN" dirty="0">
                <a:latin typeface="宋体" pitchFamily="2" charset="-122"/>
              </a:rPr>
              <a:t>,p</a:t>
            </a:r>
            <a:r>
              <a:rPr lang="en-US" altLang="zh-CN" baseline="-25000" dirty="0">
                <a:latin typeface="宋体" pitchFamily="2" charset="-122"/>
              </a:rPr>
              <a:t>02</a:t>
            </a:r>
            <a:r>
              <a:rPr lang="en-US" altLang="zh-CN" dirty="0">
                <a:latin typeface="宋体" pitchFamily="2" charset="-122"/>
              </a:rPr>
              <a:t>,p</a:t>
            </a:r>
            <a:r>
              <a:rPr lang="en-US" altLang="zh-CN" baseline="-25000" dirty="0">
                <a:latin typeface="宋体" pitchFamily="2" charset="-122"/>
              </a:rPr>
              <a:t>20</a:t>
            </a:r>
            <a:r>
              <a:rPr lang="en-US" altLang="zh-CN" dirty="0">
                <a:latin typeface="宋体" pitchFamily="2" charset="-122"/>
              </a:rPr>
              <a:t>,q</a:t>
            </a:r>
            <a:r>
              <a:rPr lang="en-US" altLang="zh-CN" baseline="-25000" dirty="0">
                <a:latin typeface="宋体" pitchFamily="2" charset="-122"/>
              </a:rPr>
              <a:t>01</a:t>
            </a:r>
            <a:r>
              <a:rPr lang="en-US" altLang="zh-CN" dirty="0">
                <a:latin typeface="宋体" pitchFamily="2" charset="-122"/>
              </a:rPr>
              <a:t>,q</a:t>
            </a:r>
            <a:r>
              <a:rPr lang="en-US" altLang="zh-CN" baseline="-25000" dirty="0">
                <a:latin typeface="宋体" pitchFamily="2" charset="-122"/>
              </a:rPr>
              <a:t>10</a:t>
            </a:r>
            <a:r>
              <a:rPr lang="en-US" altLang="zh-CN" dirty="0">
                <a:latin typeface="宋体" pitchFamily="2" charset="-122"/>
              </a:rPr>
              <a:t>,q</a:t>
            </a:r>
            <a:r>
              <a:rPr lang="en-US" altLang="zh-CN" baseline="-25000" dirty="0">
                <a:latin typeface="宋体" pitchFamily="2" charset="-122"/>
              </a:rPr>
              <a:t>11</a:t>
            </a:r>
            <a:r>
              <a:rPr lang="en-US" altLang="zh-CN" dirty="0">
                <a:latin typeface="宋体" pitchFamily="2" charset="-122"/>
              </a:rPr>
              <a:t>, q</a:t>
            </a:r>
            <a:r>
              <a:rPr lang="en-US" altLang="zh-CN" baseline="-25000" dirty="0">
                <a:latin typeface="宋体" pitchFamily="2" charset="-122"/>
              </a:rPr>
              <a:t>02</a:t>
            </a:r>
            <a:r>
              <a:rPr lang="en-US" altLang="zh-CN" dirty="0">
                <a:latin typeface="宋体" pitchFamily="2" charset="-122"/>
              </a:rPr>
              <a:t>,q</a:t>
            </a:r>
            <a:r>
              <a:rPr lang="en-US" altLang="zh-CN" baseline="-25000" dirty="0">
                <a:latin typeface="宋体" pitchFamily="2" charset="-122"/>
              </a:rPr>
              <a:t>20</a:t>
            </a:r>
            <a:r>
              <a:rPr lang="en-US" altLang="zh-CN" dirty="0">
                <a:latin typeface="宋体" pitchFamily="2" charset="-122"/>
              </a:rPr>
              <a:t>}</a:t>
            </a:r>
          </a:p>
        </p:txBody>
      </p:sp>
      <p:graphicFrame>
        <p:nvGraphicFramePr>
          <p:cNvPr id="19" name="Group 7"/>
          <p:cNvGraphicFramePr>
            <a:graphicFrameLocks noGrp="1"/>
          </p:cNvGraphicFramePr>
          <p:nvPr>
            <p:extLst>
              <p:ext uri="{D42A27DB-BD31-4B8C-83A1-F6EECF244321}">
                <p14:modId xmlns:p14="http://schemas.microsoft.com/office/powerpoint/2010/main" val="1509333438"/>
              </p:ext>
            </p:extLst>
          </p:nvPr>
        </p:nvGraphicFramePr>
        <p:xfrm>
          <a:off x="1016000" y="6042731"/>
          <a:ext cx="10668000" cy="447675"/>
        </p:xfrm>
        <a:graphic>
          <a:graphicData uri="http://schemas.openxmlformats.org/drawingml/2006/table">
            <a:tbl>
              <a:tblPr/>
              <a:tblGrid>
                <a:gridCol w="1648884"/>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q</a:t>
                      </a:r>
                      <a:r>
                        <a:rPr kumimoji="0" lang="en-US" sz="2000" b="0" i="0" u="none" strike="noStrike" cap="none" normalizeH="0" baseline="-25000" smtClean="0">
                          <a:ln>
                            <a:noFill/>
                          </a:ln>
                          <a:solidFill>
                            <a:schemeClr val="tx1"/>
                          </a:solidFill>
                          <a:effectLst/>
                          <a:latin typeface="Tahoma" pitchFamily="34" charset="0"/>
                          <a:ea typeface="宋体" pitchFamily="2" charset="-122"/>
                        </a:rPr>
                        <a:t>20</a:t>
                      </a:r>
                      <a:endParaRPr kumimoji="0" lang="en-US" sz="2000" b="0" i="0" u="none" strike="noStrike" cap="none" normalizeH="0" baseline="0" smtClean="0">
                        <a:ln>
                          <a:noFill/>
                        </a:ln>
                        <a:solidFill>
                          <a:schemeClr val="tx1"/>
                        </a:solidFill>
                        <a:effectLst/>
                        <a:latin typeface="Tahoma" pitchFamily="34" charset="0"/>
                        <a:ea typeface="宋体" pitchFamily="2" charset="-122"/>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(m=0,c=2)</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(m=1,c=1)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m=m+2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r>
            </a:tbl>
          </a:graphicData>
        </a:graphic>
      </p:graphicFrame>
      <p:graphicFrame>
        <p:nvGraphicFramePr>
          <p:cNvPr id="20" name="Group 17"/>
          <p:cNvGraphicFramePr>
            <a:graphicFrameLocks noGrp="1"/>
          </p:cNvGraphicFramePr>
          <p:nvPr>
            <p:extLst>
              <p:ext uri="{D42A27DB-BD31-4B8C-83A1-F6EECF244321}">
                <p14:modId xmlns:p14="http://schemas.microsoft.com/office/powerpoint/2010/main" val="1408475803"/>
              </p:ext>
            </p:extLst>
          </p:nvPr>
        </p:nvGraphicFramePr>
        <p:xfrm>
          <a:off x="1016000" y="56617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q</a:t>
                      </a:r>
                      <a:r>
                        <a:rPr kumimoji="0" lang="en-US" sz="2000" b="0" i="0" u="none" strike="noStrike" cap="none" normalizeH="0" baseline="-25000" smtClean="0">
                          <a:ln>
                            <a:noFill/>
                          </a:ln>
                          <a:solidFill>
                            <a:schemeClr val="tx1"/>
                          </a:solidFill>
                          <a:effectLst/>
                          <a:latin typeface="Tahoma" pitchFamily="34" charset="0"/>
                          <a:ea typeface="宋体" pitchFamily="2" charset="-122"/>
                        </a:rPr>
                        <a:t>02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m=0</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3, c</a:t>
                      </a:r>
                      <a:r>
                        <a:rPr kumimoji="0" lang="en-US" sz="2000" b="0" i="0" u="none" strike="noStrike" cap="none" normalizeH="0" baseline="0" smtClean="0">
                          <a:ln>
                            <a:noFill/>
                          </a:ln>
                          <a:solidFill>
                            <a:schemeClr val="tx1"/>
                          </a:solidFill>
                          <a:effectLst/>
                          <a:latin typeface="宋体" pitchFamily="2" charset="-122"/>
                          <a:ea typeface="宋体" pitchFamily="2" charset="-122"/>
                        </a:rPr>
                        <a:t>≤</a:t>
                      </a:r>
                      <a:r>
                        <a:rPr kumimoji="0" lang="en-US" sz="2000" b="0" i="0" u="none" strike="noStrike" cap="none" normalizeH="0" baseline="0" smtClean="0">
                          <a:ln>
                            <a:noFill/>
                          </a:ln>
                          <a:solidFill>
                            <a:schemeClr val="tx1"/>
                          </a:solidFill>
                          <a:effectLst/>
                          <a:latin typeface="Tahoma" pitchFamily="34" charset="0"/>
                          <a:ea typeface="宋体" pitchFamily="2" charset="-122"/>
                        </a:rPr>
                        <a:t>2</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c=c+2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r>
            </a:tbl>
          </a:graphicData>
        </a:graphic>
      </p:graphicFrame>
      <p:graphicFrame>
        <p:nvGraphicFramePr>
          <p:cNvPr id="21" name="Group 27"/>
          <p:cNvGraphicFramePr>
            <a:graphicFrameLocks noGrp="1"/>
          </p:cNvGraphicFramePr>
          <p:nvPr>
            <p:extLst>
              <p:ext uri="{D42A27DB-BD31-4B8C-83A1-F6EECF244321}">
                <p14:modId xmlns:p14="http://schemas.microsoft.com/office/powerpoint/2010/main" val="952781055"/>
              </p:ext>
            </p:extLst>
          </p:nvPr>
        </p:nvGraphicFramePr>
        <p:xfrm>
          <a:off x="1016000" y="52807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q</a:t>
                      </a:r>
                      <a:r>
                        <a:rPr kumimoji="0" lang="en-US" sz="2000" b="0" i="0" u="none" strike="noStrike" cap="none" normalizeH="0" baseline="-25000" smtClean="0">
                          <a:ln>
                            <a:noFill/>
                          </a:ln>
                          <a:solidFill>
                            <a:schemeClr val="tx1"/>
                          </a:solidFill>
                          <a:effectLst/>
                          <a:latin typeface="Tahoma" pitchFamily="34" charset="0"/>
                          <a:ea typeface="宋体" pitchFamily="2" charset="-122"/>
                        </a:rPr>
                        <a:t>11</a:t>
                      </a:r>
                      <a:endParaRPr kumimoji="0" lang="en-US" sz="2000" b="0" i="0" u="none" strike="noStrike" cap="none" normalizeH="0" baseline="0" smtClean="0">
                        <a:ln>
                          <a:noFill/>
                        </a:ln>
                        <a:solidFill>
                          <a:schemeClr val="tx1"/>
                        </a:solidFill>
                        <a:effectLst/>
                        <a:latin typeface="Tahoma" pitchFamily="34" charset="0"/>
                        <a:ea typeface="宋体" pitchFamily="2" charset="-122"/>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m=c, c</a:t>
                      </a:r>
                      <a:r>
                        <a:rPr kumimoji="0" lang="en-US" sz="2000" b="0" i="0" u="none" strike="noStrike" cap="none" normalizeH="0" baseline="0" smtClean="0">
                          <a:ln>
                            <a:noFill/>
                          </a:ln>
                          <a:solidFill>
                            <a:schemeClr val="tx1"/>
                          </a:solidFill>
                          <a:effectLst/>
                          <a:latin typeface="宋体" pitchFamily="2" charset="-122"/>
                          <a:ea typeface="宋体" pitchFamily="2" charset="-122"/>
                        </a:rPr>
                        <a:t>≤</a:t>
                      </a:r>
                      <a:r>
                        <a:rPr kumimoji="0" lang="en-US" sz="2000" b="0" i="0" u="none" strike="noStrike" cap="none" normalizeH="0" baseline="0" smtClean="0">
                          <a:ln>
                            <a:noFill/>
                          </a:ln>
                          <a:solidFill>
                            <a:schemeClr val="tx1"/>
                          </a:solidFill>
                          <a:effectLst/>
                          <a:latin typeface="Tahoma" pitchFamily="34" charset="0"/>
                          <a:ea typeface="宋体" pitchFamily="2" charset="-122"/>
                        </a:rPr>
                        <a:t>2</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m=m+1, c=c+1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r>
            </a:tbl>
          </a:graphicData>
        </a:graphic>
      </p:graphicFrame>
      <p:graphicFrame>
        <p:nvGraphicFramePr>
          <p:cNvPr id="22" name="Group 37"/>
          <p:cNvGraphicFramePr>
            <a:graphicFrameLocks noGrp="1"/>
          </p:cNvGraphicFramePr>
          <p:nvPr>
            <p:extLst>
              <p:ext uri="{D42A27DB-BD31-4B8C-83A1-F6EECF244321}">
                <p14:modId xmlns:p14="http://schemas.microsoft.com/office/powerpoint/2010/main" val="3821849036"/>
              </p:ext>
            </p:extLst>
          </p:nvPr>
        </p:nvGraphicFramePr>
        <p:xfrm>
          <a:off x="1016000" y="48997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q</a:t>
                      </a:r>
                      <a:r>
                        <a:rPr kumimoji="0" lang="en-US" sz="2000" b="0" i="0" u="none" strike="noStrike" cap="none" normalizeH="0" baseline="-25000" smtClean="0">
                          <a:ln>
                            <a:noFill/>
                          </a:ln>
                          <a:solidFill>
                            <a:schemeClr val="tx1"/>
                          </a:solidFill>
                          <a:effectLst/>
                          <a:latin typeface="Tahoma" pitchFamily="34" charset="0"/>
                          <a:ea typeface="宋体" pitchFamily="2" charset="-122"/>
                        </a:rPr>
                        <a:t>10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(m=0,c=1)</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(m=2,c=2)</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m=m+1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r>
            </a:tbl>
          </a:graphicData>
        </a:graphic>
      </p:graphicFrame>
      <p:graphicFrame>
        <p:nvGraphicFramePr>
          <p:cNvPr id="23" name="Group 47"/>
          <p:cNvGraphicFramePr>
            <a:graphicFrameLocks noGrp="1"/>
          </p:cNvGraphicFramePr>
          <p:nvPr>
            <p:extLst>
              <p:ext uri="{D42A27DB-BD31-4B8C-83A1-F6EECF244321}">
                <p14:modId xmlns:p14="http://schemas.microsoft.com/office/powerpoint/2010/main" val="738261334"/>
              </p:ext>
            </p:extLst>
          </p:nvPr>
        </p:nvGraphicFramePr>
        <p:xfrm>
          <a:off x="1016000" y="44425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q</a:t>
                      </a:r>
                      <a:r>
                        <a:rPr kumimoji="0" lang="en-US" sz="2000" b="0" i="0" u="none" strike="noStrike" cap="none" normalizeH="0" baseline="-25000" smtClean="0">
                          <a:ln>
                            <a:noFill/>
                          </a:ln>
                          <a:solidFill>
                            <a:schemeClr val="tx1"/>
                          </a:solidFill>
                          <a:effectLst/>
                          <a:latin typeface="Tahoma" pitchFamily="34" charset="0"/>
                          <a:ea typeface="宋体" pitchFamily="2" charset="-122"/>
                        </a:rPr>
                        <a:t>01</a:t>
                      </a:r>
                      <a:endParaRPr kumimoji="0" lang="en-US" sz="2000" b="0" i="0" u="none" strike="noStrike" cap="none" normalizeH="0" baseline="0" smtClean="0">
                        <a:ln>
                          <a:noFill/>
                        </a:ln>
                        <a:solidFill>
                          <a:schemeClr val="tx1"/>
                        </a:solidFill>
                        <a:effectLst/>
                        <a:latin typeface="Tahoma" pitchFamily="34" charset="0"/>
                        <a:ea typeface="宋体" pitchFamily="2" charset="-122"/>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m=0</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3, c</a:t>
                      </a:r>
                      <a:r>
                        <a:rPr kumimoji="0" lang="en-US" sz="2000" b="0" i="0" u="none" strike="noStrike" cap="none" normalizeH="0" baseline="0" smtClean="0">
                          <a:ln>
                            <a:noFill/>
                          </a:ln>
                          <a:solidFill>
                            <a:schemeClr val="tx1"/>
                          </a:solidFill>
                          <a:effectLst/>
                          <a:latin typeface="宋体" pitchFamily="2" charset="-122"/>
                          <a:ea typeface="宋体" pitchFamily="2" charset="-122"/>
                        </a:rPr>
                        <a:t>≤</a:t>
                      </a:r>
                      <a:r>
                        <a:rPr kumimoji="0" lang="en-US" sz="2000" b="0" i="0" u="none" strike="noStrike" cap="none" normalizeH="0" baseline="0" smtClean="0">
                          <a:ln>
                            <a:noFill/>
                          </a:ln>
                          <a:solidFill>
                            <a:schemeClr val="tx1"/>
                          </a:solidFill>
                          <a:effectLst/>
                          <a:latin typeface="Tahoma" pitchFamily="34" charset="0"/>
                          <a:ea typeface="宋体" pitchFamily="2" charset="-122"/>
                        </a:rPr>
                        <a:t>2</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c=c+1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FC"/>
                    </a:solidFill>
                  </a:tcPr>
                </a:tc>
              </a:tr>
            </a:tbl>
          </a:graphicData>
        </a:graphic>
      </p:graphicFrame>
      <p:graphicFrame>
        <p:nvGraphicFramePr>
          <p:cNvPr id="24" name="Group 57"/>
          <p:cNvGraphicFramePr>
            <a:graphicFrameLocks noGrp="1"/>
          </p:cNvGraphicFramePr>
          <p:nvPr>
            <p:extLst>
              <p:ext uri="{D42A27DB-BD31-4B8C-83A1-F6EECF244321}">
                <p14:modId xmlns:p14="http://schemas.microsoft.com/office/powerpoint/2010/main" val="2381845647"/>
              </p:ext>
            </p:extLst>
          </p:nvPr>
        </p:nvGraphicFramePr>
        <p:xfrm>
          <a:off x="1016000" y="40615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p</a:t>
                      </a:r>
                      <a:r>
                        <a:rPr kumimoji="0" lang="en-US" sz="2000" b="0" i="0" u="none" strike="noStrike" cap="none" normalizeH="0" baseline="-25000" smtClean="0">
                          <a:ln>
                            <a:noFill/>
                          </a:ln>
                          <a:solidFill>
                            <a:schemeClr val="tx1"/>
                          </a:solidFill>
                          <a:effectLst/>
                          <a:latin typeface="Tahoma" pitchFamily="34" charset="0"/>
                          <a:ea typeface="宋体" pitchFamily="2" charset="-122"/>
                        </a:rPr>
                        <a:t>20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(m=3,c=1)</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(m=2,c=2)</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m=m-2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r>
            </a:tbl>
          </a:graphicData>
        </a:graphic>
      </p:graphicFrame>
      <p:graphicFrame>
        <p:nvGraphicFramePr>
          <p:cNvPr id="25" name="Group 67"/>
          <p:cNvGraphicFramePr>
            <a:graphicFrameLocks noGrp="1"/>
          </p:cNvGraphicFramePr>
          <p:nvPr>
            <p:extLst>
              <p:ext uri="{D42A27DB-BD31-4B8C-83A1-F6EECF244321}">
                <p14:modId xmlns:p14="http://schemas.microsoft.com/office/powerpoint/2010/main" val="82545756"/>
              </p:ext>
            </p:extLst>
          </p:nvPr>
        </p:nvGraphicFramePr>
        <p:xfrm>
          <a:off x="1016000" y="36805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p</a:t>
                      </a:r>
                      <a:r>
                        <a:rPr kumimoji="0" lang="en-US" sz="2000" b="0" i="0" u="none" strike="noStrike" cap="none" normalizeH="0" baseline="-25000" smtClean="0">
                          <a:ln>
                            <a:noFill/>
                          </a:ln>
                          <a:solidFill>
                            <a:schemeClr val="tx1"/>
                          </a:solidFill>
                          <a:effectLst/>
                          <a:latin typeface="Tahoma" pitchFamily="34" charset="0"/>
                          <a:ea typeface="宋体" pitchFamily="2" charset="-122"/>
                        </a:rPr>
                        <a:t>02</a:t>
                      </a:r>
                      <a:endParaRPr kumimoji="0" lang="en-US" sz="2000" b="0" i="0" u="none" strike="noStrike" cap="none" normalizeH="0" baseline="0" smtClean="0">
                        <a:ln>
                          <a:noFill/>
                        </a:ln>
                        <a:solidFill>
                          <a:schemeClr val="tx1"/>
                        </a:solidFill>
                        <a:effectLst/>
                        <a:latin typeface="Tahoma" pitchFamily="34" charset="0"/>
                        <a:ea typeface="宋体" pitchFamily="2" charset="-122"/>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m=0</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3, c≥2</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c=c-2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r>
            </a:tbl>
          </a:graphicData>
        </a:graphic>
      </p:graphicFrame>
      <p:graphicFrame>
        <p:nvGraphicFramePr>
          <p:cNvPr id="26" name="Group 77"/>
          <p:cNvGraphicFramePr>
            <a:graphicFrameLocks noGrp="1"/>
          </p:cNvGraphicFramePr>
          <p:nvPr>
            <p:extLst>
              <p:ext uri="{D42A27DB-BD31-4B8C-83A1-F6EECF244321}">
                <p14:modId xmlns:p14="http://schemas.microsoft.com/office/powerpoint/2010/main" val="2662377553"/>
              </p:ext>
            </p:extLst>
          </p:nvPr>
        </p:nvGraphicFramePr>
        <p:xfrm>
          <a:off x="1016000" y="32995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p</a:t>
                      </a:r>
                      <a:r>
                        <a:rPr kumimoji="0" lang="en-US" sz="2000" b="0" i="0" u="none" strike="noStrike" cap="none" normalizeH="0" baseline="-25000" smtClean="0">
                          <a:ln>
                            <a:noFill/>
                          </a:ln>
                          <a:solidFill>
                            <a:schemeClr val="tx1"/>
                          </a:solidFill>
                          <a:effectLst/>
                          <a:latin typeface="Tahoma" pitchFamily="34" charset="0"/>
                          <a:ea typeface="宋体" pitchFamily="2" charset="-122"/>
                        </a:rPr>
                        <a:t>11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m=c, c≥1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m=m-1, c=c-1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r>
            </a:tbl>
          </a:graphicData>
        </a:graphic>
      </p:graphicFrame>
      <p:graphicFrame>
        <p:nvGraphicFramePr>
          <p:cNvPr id="27" name="Group 87"/>
          <p:cNvGraphicFramePr>
            <a:graphicFrameLocks noGrp="1"/>
          </p:cNvGraphicFramePr>
          <p:nvPr>
            <p:extLst>
              <p:ext uri="{D42A27DB-BD31-4B8C-83A1-F6EECF244321}">
                <p14:modId xmlns:p14="http://schemas.microsoft.com/office/powerpoint/2010/main" val="2542379149"/>
              </p:ext>
            </p:extLst>
          </p:nvPr>
        </p:nvGraphicFramePr>
        <p:xfrm>
          <a:off x="1016000" y="29185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p</a:t>
                      </a:r>
                      <a:r>
                        <a:rPr kumimoji="0" lang="en-US" sz="2000" b="0" i="0" u="none" strike="noStrike" cap="none" normalizeH="0" baseline="-25000" smtClean="0">
                          <a:ln>
                            <a:noFill/>
                          </a:ln>
                          <a:solidFill>
                            <a:schemeClr val="tx1"/>
                          </a:solidFill>
                          <a:effectLst/>
                          <a:latin typeface="Tahoma" pitchFamily="34" charset="0"/>
                          <a:ea typeface="宋体" pitchFamily="2" charset="-122"/>
                        </a:rPr>
                        <a:t>10</a:t>
                      </a:r>
                      <a:endParaRPr kumimoji="0" lang="en-US" sz="2000" b="0" i="0" u="none" strike="noStrike" cap="none" normalizeH="0" baseline="0" smtClean="0">
                        <a:ln>
                          <a:noFill/>
                        </a:ln>
                        <a:solidFill>
                          <a:schemeClr val="tx1"/>
                        </a:solidFill>
                        <a:effectLst/>
                        <a:latin typeface="Tahoma" pitchFamily="34" charset="0"/>
                        <a:ea typeface="宋体" pitchFamily="2" charset="-122"/>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(m=3,c=2)</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(m=1,c=1)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m=m-1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r>
            </a:tbl>
          </a:graphicData>
        </a:graphic>
      </p:graphicFrame>
      <p:graphicFrame>
        <p:nvGraphicFramePr>
          <p:cNvPr id="28" name="Group 97"/>
          <p:cNvGraphicFramePr>
            <a:graphicFrameLocks noGrp="1"/>
          </p:cNvGraphicFramePr>
          <p:nvPr>
            <p:extLst>
              <p:ext uri="{D42A27DB-BD31-4B8C-83A1-F6EECF244321}">
                <p14:modId xmlns:p14="http://schemas.microsoft.com/office/powerpoint/2010/main" val="863287977"/>
              </p:ext>
            </p:extLst>
          </p:nvPr>
        </p:nvGraphicFramePr>
        <p:xfrm>
          <a:off x="1016000" y="2537531"/>
          <a:ext cx="10651067" cy="447675"/>
        </p:xfrm>
        <a:graphic>
          <a:graphicData uri="http://schemas.openxmlformats.org/drawingml/2006/table">
            <a:tbl>
              <a:tblPr/>
              <a:tblGrid>
                <a:gridCol w="1631951"/>
                <a:gridCol w="5376333"/>
                <a:gridCol w="3642783"/>
              </a:tblGrid>
              <a:tr h="4476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p</a:t>
                      </a:r>
                      <a:r>
                        <a:rPr kumimoji="0" lang="en-US" sz="2000" b="0" i="0" u="none" strike="noStrike" cap="none" normalizeH="0" baseline="-25000" smtClean="0">
                          <a:ln>
                            <a:noFill/>
                          </a:ln>
                          <a:solidFill>
                            <a:schemeClr val="tx1"/>
                          </a:solidFill>
                          <a:effectLst/>
                          <a:latin typeface="Tahoma" pitchFamily="34" charset="0"/>
                          <a:ea typeface="宋体" pitchFamily="2" charset="-122"/>
                        </a:rPr>
                        <a:t>01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b=1, m=0</a:t>
                      </a:r>
                      <a:r>
                        <a:rPr kumimoji="0" lang="zh-CN" altLang="en-US" sz="2000" b="0" i="0" u="none" strike="noStrike" cap="none" normalizeH="0" baseline="0" smtClean="0">
                          <a:ln>
                            <a:noFill/>
                          </a:ln>
                          <a:solidFill>
                            <a:schemeClr val="tx1"/>
                          </a:solidFill>
                          <a:effectLst/>
                          <a:latin typeface="Tahoma" pitchFamily="34" charset="0"/>
                          <a:ea typeface="宋体" pitchFamily="2" charset="-122"/>
                        </a:rPr>
                        <a:t>或</a:t>
                      </a:r>
                      <a:r>
                        <a:rPr kumimoji="0" lang="en-US" sz="2000" b="0" i="0" u="none" strike="noStrike" cap="none" normalizeH="0" baseline="0" smtClean="0">
                          <a:ln>
                            <a:noFill/>
                          </a:ln>
                          <a:solidFill>
                            <a:schemeClr val="tx1"/>
                          </a:solidFill>
                          <a:effectLst/>
                          <a:latin typeface="Tahoma" pitchFamily="34" charset="0"/>
                          <a:ea typeface="宋体" pitchFamily="2" charset="-122"/>
                        </a:rPr>
                        <a:t>3, c≥1</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smtClean="0">
                          <a:ln>
                            <a:noFill/>
                          </a:ln>
                          <a:solidFill>
                            <a:schemeClr val="tx1"/>
                          </a:solidFill>
                          <a:effectLst/>
                          <a:latin typeface="Tahoma" pitchFamily="34" charset="0"/>
                          <a:ea typeface="宋体" pitchFamily="2" charset="-122"/>
                        </a:rPr>
                        <a:t>b=0,  c=c-1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5FFEC"/>
                    </a:solidFill>
                  </a:tcPr>
                </a:tc>
              </a:tr>
            </a:tbl>
          </a:graphicData>
        </a:graphic>
      </p:graphicFrame>
      <p:graphicFrame>
        <p:nvGraphicFramePr>
          <p:cNvPr id="29" name="Group 107"/>
          <p:cNvGraphicFramePr>
            <a:graphicFrameLocks noGrp="1"/>
          </p:cNvGraphicFramePr>
          <p:nvPr>
            <p:extLst>
              <p:ext uri="{D42A27DB-BD31-4B8C-83A1-F6EECF244321}">
                <p14:modId xmlns:p14="http://schemas.microsoft.com/office/powerpoint/2010/main" val="691041215"/>
              </p:ext>
            </p:extLst>
          </p:nvPr>
        </p:nvGraphicFramePr>
        <p:xfrm>
          <a:off x="1016000" y="2156531"/>
          <a:ext cx="10651067" cy="396875"/>
        </p:xfrm>
        <a:graphic>
          <a:graphicData uri="http://schemas.openxmlformats.org/drawingml/2006/table">
            <a:tbl>
              <a:tblPr/>
              <a:tblGrid>
                <a:gridCol w="1631951"/>
                <a:gridCol w="5376333"/>
                <a:gridCol w="3642783"/>
              </a:tblGrid>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操作符</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smtClean="0">
                          <a:ln>
                            <a:noFill/>
                          </a:ln>
                          <a:solidFill>
                            <a:schemeClr val="tx1"/>
                          </a:solidFill>
                          <a:effectLst/>
                          <a:latin typeface="Tahoma" pitchFamily="34" charset="0"/>
                          <a:ea typeface="宋体" pitchFamily="2" charset="-122"/>
                        </a:rPr>
                        <a:t>条          件</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动        作</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1158657451"/>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zh-CN" altLang="en-US" sz="2800" dirty="0" smtClean="0">
                <a:solidFill>
                  <a:srgbClr val="FF3300"/>
                </a:solidFill>
                <a:latin typeface="华文新魏" pitchFamily="2" charset="-122"/>
                <a:ea typeface="华文新魏" pitchFamily="2" charset="-122"/>
              </a:rPr>
              <a:t>修</a:t>
            </a:r>
            <a:r>
              <a:rPr lang="zh-CN" altLang="en-US" sz="2800" dirty="0">
                <a:solidFill>
                  <a:srgbClr val="FF3300"/>
                </a:solidFill>
                <a:latin typeface="华文新魏" pitchFamily="2" charset="-122"/>
                <a:ea typeface="华文新魏" pitchFamily="2" charset="-122"/>
              </a:rPr>
              <a:t>道士和野人问题</a:t>
            </a:r>
            <a:endParaRPr lang="zh-CN" altLang="en-US" sz="2800" dirty="0">
              <a:solidFill>
                <a:srgbClr val="2929A5"/>
              </a:solidFill>
              <a:latin typeface="华文新魏" pitchFamily="2" charset="-122"/>
              <a:ea typeface="华文新魏" pitchFamily="2" charset="-122"/>
            </a:endParaRPr>
          </a:p>
        </p:txBody>
      </p:sp>
      <p:sp>
        <p:nvSpPr>
          <p:cNvPr id="17" name="Rectangle 3"/>
          <p:cNvSpPr>
            <a:spLocks noGrp="1" noChangeArrowheads="1"/>
          </p:cNvSpPr>
          <p:nvPr/>
        </p:nvSpPr>
        <p:spPr>
          <a:xfrm>
            <a:off x="609600" y="1760937"/>
            <a:ext cx="10972800" cy="4525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b="1" dirty="0">
                <a:latin typeface="宋体" pitchFamily="2" charset="-122"/>
                <a:ea typeface="宋体" pitchFamily="2" charset="-122"/>
              </a:rPr>
              <a:t>3</a:t>
            </a:r>
            <a:r>
              <a:rPr kumimoji="1" lang="zh-CN" altLang="en-US" sz="2400" b="1" dirty="0">
                <a:latin typeface="宋体" pitchFamily="2" charset="-122"/>
                <a:ea typeface="宋体" pitchFamily="2" charset="-122"/>
              </a:rPr>
              <a:t>、状态空间</a:t>
            </a:r>
          </a:p>
          <a:p>
            <a:pPr marL="0" indent="0">
              <a:spcBef>
                <a:spcPct val="50000"/>
              </a:spcBef>
              <a:buNone/>
            </a:pPr>
            <a:r>
              <a:rPr lang="zh-CN" altLang="en-US" sz="2400" dirty="0" smtClean="0"/>
              <a:t>给出状态和操作的描述之后，该问题的状态空间是：</a:t>
            </a:r>
          </a:p>
          <a:p>
            <a:pPr marL="0" indent="0">
              <a:spcBef>
                <a:spcPct val="50000"/>
              </a:spcBef>
              <a:buNone/>
            </a:pPr>
            <a:r>
              <a:rPr lang="en-US" altLang="zh-CN" sz="2400" dirty="0" smtClean="0"/>
              <a:t>{{</a:t>
            </a:r>
            <a:r>
              <a:rPr lang="en-US" altLang="zh-CN" sz="2400" i="1" dirty="0" smtClean="0"/>
              <a:t>S</a:t>
            </a:r>
            <a:r>
              <a:rPr lang="en-US" altLang="zh-CN" sz="2400" baseline="-25000" dirty="0" smtClean="0"/>
              <a:t>0</a:t>
            </a:r>
            <a:r>
              <a:rPr lang="en-US" altLang="zh-CN" sz="2400" dirty="0" smtClean="0"/>
              <a:t>}</a:t>
            </a:r>
            <a:r>
              <a:rPr lang="zh-CN" altLang="en-US" sz="2400" dirty="0" smtClean="0"/>
              <a:t>，</a:t>
            </a:r>
            <a:r>
              <a:rPr lang="en-US" altLang="zh-CN" sz="2400" dirty="0" smtClean="0"/>
              <a:t>{ </a:t>
            </a:r>
            <a:r>
              <a:rPr lang="en-US" altLang="zh-CN" sz="2400" i="1" dirty="0" smtClean="0"/>
              <a:t>P</a:t>
            </a:r>
            <a:r>
              <a:rPr lang="en-US" altLang="zh-CN" sz="2400" dirty="0" smtClean="0"/>
              <a:t> </a:t>
            </a:r>
            <a:r>
              <a:rPr lang="en-US" altLang="zh-CN" sz="2400" baseline="-25000" dirty="0" smtClean="0"/>
              <a:t>01</a:t>
            </a:r>
            <a:r>
              <a:rPr lang="zh-CN" altLang="en-US" sz="2400" dirty="0" smtClean="0"/>
              <a:t>，</a:t>
            </a:r>
            <a:r>
              <a:rPr lang="en-US" altLang="zh-CN" sz="2400" i="1" dirty="0" smtClean="0"/>
              <a:t>P</a:t>
            </a:r>
            <a:r>
              <a:rPr lang="en-US" altLang="zh-CN" sz="2400" dirty="0" smtClean="0"/>
              <a:t> </a:t>
            </a:r>
            <a:r>
              <a:rPr lang="en-US" altLang="zh-CN" sz="2400" baseline="-25000" dirty="0" smtClean="0"/>
              <a:t>10</a:t>
            </a:r>
            <a:r>
              <a:rPr lang="zh-CN" altLang="en-US" sz="2400" dirty="0" smtClean="0"/>
              <a:t>，</a:t>
            </a:r>
            <a:r>
              <a:rPr lang="en-US" altLang="zh-CN" sz="2400" i="1" dirty="0" smtClean="0"/>
              <a:t>P</a:t>
            </a:r>
            <a:r>
              <a:rPr lang="en-US" altLang="zh-CN" sz="2400" dirty="0" smtClean="0"/>
              <a:t> </a:t>
            </a:r>
            <a:r>
              <a:rPr lang="en-US" altLang="zh-CN" sz="2400" baseline="-25000" dirty="0" smtClean="0"/>
              <a:t>11</a:t>
            </a:r>
            <a:r>
              <a:rPr lang="zh-CN" altLang="en-US" sz="2400" dirty="0" smtClean="0"/>
              <a:t>，</a:t>
            </a:r>
            <a:r>
              <a:rPr lang="en-US" altLang="zh-CN" sz="2400" i="1" dirty="0" smtClean="0"/>
              <a:t>P</a:t>
            </a:r>
            <a:r>
              <a:rPr lang="en-US" altLang="zh-CN" sz="2400" dirty="0" smtClean="0"/>
              <a:t> </a:t>
            </a:r>
            <a:r>
              <a:rPr lang="en-US" altLang="zh-CN" sz="2400" baseline="-25000" dirty="0" smtClean="0"/>
              <a:t>02</a:t>
            </a:r>
            <a:r>
              <a:rPr lang="zh-CN" altLang="en-US" sz="2400" dirty="0" smtClean="0"/>
              <a:t>，</a:t>
            </a:r>
            <a:r>
              <a:rPr lang="en-US" altLang="zh-CN" sz="2400" i="1" dirty="0" smtClean="0"/>
              <a:t>P</a:t>
            </a:r>
            <a:r>
              <a:rPr lang="en-US" altLang="zh-CN" sz="2400" dirty="0" smtClean="0"/>
              <a:t> </a:t>
            </a:r>
            <a:r>
              <a:rPr lang="en-US" altLang="zh-CN" sz="2400" baseline="-25000" dirty="0" smtClean="0"/>
              <a:t>20</a:t>
            </a:r>
            <a:r>
              <a:rPr lang="zh-CN" altLang="en-US" sz="2400" dirty="0" smtClean="0"/>
              <a:t>，</a:t>
            </a:r>
            <a:r>
              <a:rPr lang="en-US" altLang="zh-CN" sz="2400" i="1" dirty="0" smtClean="0"/>
              <a:t>Q</a:t>
            </a:r>
            <a:r>
              <a:rPr lang="en-US" altLang="zh-CN" sz="2400" baseline="-25000" dirty="0" smtClean="0"/>
              <a:t>01</a:t>
            </a:r>
            <a:r>
              <a:rPr lang="zh-CN" altLang="en-US" sz="2400" dirty="0" smtClean="0"/>
              <a:t>，</a:t>
            </a:r>
            <a:r>
              <a:rPr lang="en-US" altLang="zh-CN" sz="2400" i="1" dirty="0" smtClean="0"/>
              <a:t>Q</a:t>
            </a:r>
            <a:r>
              <a:rPr lang="en-US" altLang="zh-CN" sz="2400" dirty="0" smtClean="0"/>
              <a:t> </a:t>
            </a:r>
            <a:r>
              <a:rPr lang="en-US" altLang="zh-CN" sz="2400" baseline="-25000" dirty="0" smtClean="0"/>
              <a:t>10</a:t>
            </a:r>
            <a:r>
              <a:rPr lang="zh-CN" altLang="en-US" sz="2400" dirty="0" smtClean="0"/>
              <a:t>，</a:t>
            </a:r>
            <a:r>
              <a:rPr lang="en-US" altLang="zh-CN" sz="2400" i="1" dirty="0" smtClean="0"/>
              <a:t>Q</a:t>
            </a:r>
            <a:r>
              <a:rPr lang="en-US" altLang="zh-CN" sz="2400" dirty="0" smtClean="0"/>
              <a:t> </a:t>
            </a:r>
            <a:r>
              <a:rPr lang="en-US" altLang="zh-CN" sz="2400" baseline="-25000" dirty="0" smtClean="0"/>
              <a:t>11</a:t>
            </a:r>
            <a:r>
              <a:rPr lang="zh-CN" altLang="en-US" sz="2400" dirty="0" smtClean="0"/>
              <a:t>，</a:t>
            </a:r>
            <a:r>
              <a:rPr lang="en-US" altLang="zh-CN" sz="2400" i="1" dirty="0" smtClean="0"/>
              <a:t>Q</a:t>
            </a:r>
            <a:r>
              <a:rPr lang="en-US" altLang="zh-CN" sz="2400" dirty="0" smtClean="0"/>
              <a:t> </a:t>
            </a:r>
            <a:r>
              <a:rPr lang="en-US" altLang="zh-CN" sz="2400" baseline="-25000" dirty="0" smtClean="0"/>
              <a:t>02</a:t>
            </a:r>
            <a:r>
              <a:rPr lang="zh-CN" altLang="en-US" sz="2400" dirty="0" smtClean="0"/>
              <a:t>，</a:t>
            </a:r>
            <a:r>
              <a:rPr lang="en-US" altLang="zh-CN" sz="2400" i="1" dirty="0" smtClean="0"/>
              <a:t>Q</a:t>
            </a:r>
            <a:r>
              <a:rPr lang="en-US" altLang="zh-CN" sz="2400" dirty="0" smtClean="0"/>
              <a:t> </a:t>
            </a:r>
            <a:r>
              <a:rPr lang="en-US" altLang="zh-CN" sz="2400" baseline="-25000" dirty="0" smtClean="0"/>
              <a:t>20</a:t>
            </a:r>
            <a:r>
              <a:rPr lang="en-US" altLang="zh-CN" sz="2400" dirty="0" smtClean="0"/>
              <a:t>}</a:t>
            </a:r>
            <a:r>
              <a:rPr lang="zh-CN" altLang="en-US" sz="2400" dirty="0" smtClean="0"/>
              <a:t>，</a:t>
            </a:r>
            <a:r>
              <a:rPr lang="en-US" altLang="zh-CN" sz="2400" dirty="0" smtClean="0"/>
              <a:t>{</a:t>
            </a:r>
            <a:r>
              <a:rPr lang="en-US" altLang="zh-CN" sz="2400" i="1" dirty="0" smtClean="0"/>
              <a:t>S</a:t>
            </a:r>
            <a:r>
              <a:rPr lang="en-US" altLang="zh-CN" sz="2400" baseline="-25000" dirty="0" smtClean="0"/>
              <a:t>31</a:t>
            </a:r>
            <a:r>
              <a:rPr lang="en-US" altLang="zh-CN" sz="2400" dirty="0" smtClean="0"/>
              <a:t>}}</a:t>
            </a:r>
            <a:r>
              <a:rPr lang="zh-CN" altLang="en-US" sz="2400" dirty="0" smtClean="0"/>
              <a:t>。</a:t>
            </a:r>
          </a:p>
          <a:p>
            <a:pPr marL="0" indent="0">
              <a:spcBef>
                <a:spcPct val="50000"/>
              </a:spcBef>
              <a:buNone/>
            </a:pPr>
            <a:endParaRPr lang="zh-CN" altLang="en-US" sz="2400" dirty="0" smtClean="0"/>
          </a:p>
        </p:txBody>
      </p:sp>
    </p:spTree>
    <p:extLst>
      <p:ext uri="{BB962C8B-B14F-4D97-AF65-F5344CB8AC3E}">
        <p14:creationId xmlns:p14="http://schemas.microsoft.com/office/powerpoint/2010/main" val="192931371"/>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zh-CN" altLang="en-US" sz="2800" dirty="0" smtClean="0">
                <a:solidFill>
                  <a:srgbClr val="FF3300"/>
                </a:solidFill>
                <a:latin typeface="华文新魏" pitchFamily="2" charset="-122"/>
                <a:ea typeface="华文新魏" pitchFamily="2" charset="-122"/>
              </a:rPr>
              <a:t>修</a:t>
            </a:r>
            <a:r>
              <a:rPr lang="zh-CN" altLang="en-US" sz="2800" dirty="0">
                <a:solidFill>
                  <a:srgbClr val="FF3300"/>
                </a:solidFill>
                <a:latin typeface="华文新魏" pitchFamily="2" charset="-122"/>
                <a:ea typeface="华文新魏" pitchFamily="2" charset="-122"/>
              </a:rPr>
              <a:t>道士和野人问题</a:t>
            </a:r>
            <a:endParaRPr lang="zh-CN" altLang="en-US" sz="2800" dirty="0">
              <a:solidFill>
                <a:srgbClr val="2929A5"/>
              </a:solidFill>
              <a:latin typeface="华文新魏" pitchFamily="2" charset="-122"/>
              <a:ea typeface="华文新魏" pitchFamily="2" charset="-122"/>
            </a:endParaRPr>
          </a:p>
        </p:txBody>
      </p:sp>
      <p:grpSp>
        <p:nvGrpSpPr>
          <p:cNvPr id="151" name="Group 6"/>
          <p:cNvGrpSpPr>
            <a:grpSpLocks/>
          </p:cNvGrpSpPr>
          <p:nvPr/>
        </p:nvGrpSpPr>
        <p:grpSpPr bwMode="auto">
          <a:xfrm>
            <a:off x="719667" y="2837281"/>
            <a:ext cx="1153584" cy="576262"/>
            <a:chOff x="0" y="0"/>
            <a:chExt cx="545" cy="363"/>
          </a:xfrm>
        </p:grpSpPr>
        <p:sp>
          <p:nvSpPr>
            <p:cNvPr id="152" name="Rectangle 9"/>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0</a:t>
              </a:r>
            </a:p>
            <a:p>
              <a:pPr algn="ctr" eaLnBrk="1" hangingPunct="1"/>
              <a:r>
                <a:rPr lang="en-US" altLang="zh-CN"/>
                <a:t>(3,3,1)</a:t>
              </a:r>
            </a:p>
          </p:txBody>
        </p:sp>
        <p:sp>
          <p:nvSpPr>
            <p:cNvPr id="153" name="Line 10"/>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4" name="Group 9"/>
          <p:cNvGrpSpPr>
            <a:grpSpLocks/>
          </p:cNvGrpSpPr>
          <p:nvPr/>
        </p:nvGrpSpPr>
        <p:grpSpPr bwMode="auto">
          <a:xfrm>
            <a:off x="1102784" y="2045119"/>
            <a:ext cx="2690283" cy="792163"/>
            <a:chOff x="0" y="0"/>
            <a:chExt cx="1271" cy="499"/>
          </a:xfrm>
        </p:grpSpPr>
        <p:sp>
          <p:nvSpPr>
            <p:cNvPr id="155" name="Line 37"/>
            <p:cNvSpPr>
              <a:spLocks noChangeShapeType="1"/>
            </p:cNvSpPr>
            <p:nvPr/>
          </p:nvSpPr>
          <p:spPr bwMode="auto">
            <a:xfrm flipH="1">
              <a:off x="136" y="182"/>
              <a:ext cx="590"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56" name="Group 11"/>
            <p:cNvGrpSpPr>
              <a:grpSpLocks/>
            </p:cNvGrpSpPr>
            <p:nvPr/>
          </p:nvGrpSpPr>
          <p:grpSpPr bwMode="auto">
            <a:xfrm>
              <a:off x="0" y="0"/>
              <a:ext cx="1271" cy="499"/>
              <a:chOff x="0" y="0"/>
              <a:chExt cx="1271" cy="499"/>
            </a:xfrm>
          </p:grpSpPr>
          <p:grpSp>
            <p:nvGrpSpPr>
              <p:cNvPr id="157" name="Group 12"/>
              <p:cNvGrpSpPr>
                <a:grpSpLocks/>
              </p:cNvGrpSpPr>
              <p:nvPr/>
            </p:nvGrpSpPr>
            <p:grpSpPr bwMode="auto">
              <a:xfrm>
                <a:off x="726" y="0"/>
                <a:ext cx="545" cy="363"/>
                <a:chOff x="0" y="0"/>
                <a:chExt cx="545" cy="363"/>
              </a:xfrm>
            </p:grpSpPr>
            <p:sp>
              <p:nvSpPr>
                <p:cNvPr id="161" name="Rectangle 34"/>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18</a:t>
                  </a:r>
                </a:p>
                <a:p>
                  <a:pPr algn="ctr" eaLnBrk="1" hangingPunct="1"/>
                  <a:r>
                    <a:rPr lang="en-US" altLang="zh-CN"/>
                    <a:t>(3,1,0)</a:t>
                  </a:r>
                </a:p>
              </p:txBody>
            </p:sp>
            <p:sp>
              <p:nvSpPr>
                <p:cNvPr id="162" name="Line 35"/>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8" name="Line 36"/>
              <p:cNvSpPr>
                <a:spLocks noChangeShapeType="1"/>
              </p:cNvSpPr>
              <p:nvPr/>
            </p:nvSpPr>
            <p:spPr bwMode="auto">
              <a:xfrm flipH="1">
                <a:off x="0" y="91"/>
                <a:ext cx="726" cy="40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59" name="Rectangle 52"/>
              <p:cNvSpPr>
                <a:spLocks noChangeArrowheads="1"/>
              </p:cNvSpPr>
              <p:nvPr/>
            </p:nvSpPr>
            <p:spPr bwMode="auto">
              <a:xfrm>
                <a:off x="136" y="13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02</a:t>
                </a:r>
              </a:p>
            </p:txBody>
          </p:sp>
          <p:sp>
            <p:nvSpPr>
              <p:cNvPr id="160" name="Rectangle 53"/>
              <p:cNvSpPr>
                <a:spLocks noChangeArrowheads="1"/>
              </p:cNvSpPr>
              <p:nvPr/>
            </p:nvSpPr>
            <p:spPr bwMode="auto">
              <a:xfrm>
                <a:off x="454" y="272"/>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02</a:t>
                </a:r>
              </a:p>
            </p:txBody>
          </p:sp>
        </p:grpSp>
      </p:grpSp>
      <p:grpSp>
        <p:nvGrpSpPr>
          <p:cNvPr id="163" name="Group 18"/>
          <p:cNvGrpSpPr>
            <a:grpSpLocks/>
          </p:cNvGrpSpPr>
          <p:nvPr/>
        </p:nvGrpSpPr>
        <p:grpSpPr bwMode="auto">
          <a:xfrm>
            <a:off x="1871134" y="2765843"/>
            <a:ext cx="1921933" cy="647700"/>
            <a:chOff x="0" y="0"/>
            <a:chExt cx="908" cy="408"/>
          </a:xfrm>
        </p:grpSpPr>
        <p:sp>
          <p:nvSpPr>
            <p:cNvPr id="164" name="Line 40"/>
            <p:cNvSpPr>
              <a:spLocks noChangeShapeType="1"/>
            </p:cNvSpPr>
            <p:nvPr/>
          </p:nvSpPr>
          <p:spPr bwMode="auto">
            <a:xfrm>
              <a:off x="0" y="181"/>
              <a:ext cx="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65" name="Group 20"/>
            <p:cNvGrpSpPr>
              <a:grpSpLocks/>
            </p:cNvGrpSpPr>
            <p:nvPr/>
          </p:nvGrpSpPr>
          <p:grpSpPr bwMode="auto">
            <a:xfrm>
              <a:off x="0" y="0"/>
              <a:ext cx="908" cy="408"/>
              <a:chOff x="0" y="0"/>
              <a:chExt cx="908" cy="408"/>
            </a:xfrm>
          </p:grpSpPr>
          <p:grpSp>
            <p:nvGrpSpPr>
              <p:cNvPr id="166" name="Group 21"/>
              <p:cNvGrpSpPr>
                <a:grpSpLocks/>
              </p:cNvGrpSpPr>
              <p:nvPr/>
            </p:nvGrpSpPr>
            <p:grpSpPr bwMode="auto">
              <a:xfrm>
                <a:off x="0" y="0"/>
                <a:ext cx="908" cy="408"/>
                <a:chOff x="0" y="0"/>
                <a:chExt cx="908" cy="408"/>
              </a:xfrm>
            </p:grpSpPr>
            <p:grpSp>
              <p:nvGrpSpPr>
                <p:cNvPr id="168" name="Group 22"/>
                <p:cNvGrpSpPr>
                  <a:grpSpLocks/>
                </p:cNvGrpSpPr>
                <p:nvPr/>
              </p:nvGrpSpPr>
              <p:grpSpPr bwMode="auto">
                <a:xfrm>
                  <a:off x="363" y="45"/>
                  <a:ext cx="545" cy="363"/>
                  <a:chOff x="0" y="0"/>
                  <a:chExt cx="545" cy="363"/>
                </a:xfrm>
              </p:grpSpPr>
              <p:sp>
                <p:nvSpPr>
                  <p:cNvPr id="171" name="Rectangle 25"/>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17</a:t>
                    </a:r>
                  </a:p>
                  <a:p>
                    <a:pPr algn="ctr" eaLnBrk="1" hangingPunct="1"/>
                    <a:r>
                      <a:rPr lang="en-US" altLang="zh-CN"/>
                      <a:t>(3,2,0)</a:t>
                    </a:r>
                  </a:p>
                </p:txBody>
              </p:sp>
              <p:sp>
                <p:nvSpPr>
                  <p:cNvPr id="172" name="Line 26"/>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9" name="Line 41"/>
                <p:cNvSpPr>
                  <a:spLocks noChangeShapeType="1"/>
                </p:cNvSpPr>
                <p:nvPr/>
              </p:nvSpPr>
              <p:spPr bwMode="auto">
                <a:xfrm flipH="1">
                  <a:off x="0" y="272"/>
                  <a:ext cx="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0" name="Rectangle 54"/>
                <p:cNvSpPr>
                  <a:spLocks noChangeArrowheads="1"/>
                </p:cNvSpPr>
                <p:nvPr/>
              </p:nvSpPr>
              <p:spPr bwMode="auto">
                <a:xfrm>
                  <a:off x="136"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01</a:t>
                  </a:r>
                </a:p>
              </p:txBody>
            </p:sp>
          </p:grpSp>
          <p:sp>
            <p:nvSpPr>
              <p:cNvPr id="167" name="Rectangle 55"/>
              <p:cNvSpPr>
                <a:spLocks noChangeArrowheads="1"/>
              </p:cNvSpPr>
              <p:nvPr/>
            </p:nvSpPr>
            <p:spPr bwMode="auto">
              <a:xfrm>
                <a:off x="136" y="22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01</a:t>
                </a:r>
              </a:p>
            </p:txBody>
          </p:sp>
        </p:grpSp>
      </p:grpSp>
      <p:grpSp>
        <p:nvGrpSpPr>
          <p:cNvPr id="173" name="Group 28"/>
          <p:cNvGrpSpPr>
            <a:grpSpLocks/>
          </p:cNvGrpSpPr>
          <p:nvPr/>
        </p:nvGrpSpPr>
        <p:grpSpPr bwMode="auto">
          <a:xfrm>
            <a:off x="1102784" y="3413544"/>
            <a:ext cx="2690283" cy="792163"/>
            <a:chOff x="0" y="0"/>
            <a:chExt cx="1271" cy="499"/>
          </a:xfrm>
        </p:grpSpPr>
        <p:grpSp>
          <p:nvGrpSpPr>
            <p:cNvPr id="174" name="Group 29"/>
            <p:cNvGrpSpPr>
              <a:grpSpLocks/>
            </p:cNvGrpSpPr>
            <p:nvPr/>
          </p:nvGrpSpPr>
          <p:grpSpPr bwMode="auto">
            <a:xfrm>
              <a:off x="726" y="136"/>
              <a:ext cx="545" cy="363"/>
              <a:chOff x="0" y="0"/>
              <a:chExt cx="545" cy="363"/>
            </a:xfrm>
          </p:grpSpPr>
          <p:sp>
            <p:nvSpPr>
              <p:cNvPr id="179" name="Rectangle 31"/>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21</a:t>
                </a:r>
              </a:p>
              <a:p>
                <a:pPr algn="ctr" eaLnBrk="1" hangingPunct="1"/>
                <a:r>
                  <a:rPr lang="en-US" altLang="zh-CN"/>
                  <a:t>(2,2,0)</a:t>
                </a:r>
              </a:p>
            </p:txBody>
          </p:sp>
          <p:sp>
            <p:nvSpPr>
              <p:cNvPr id="180" name="Line 32"/>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75" name="Line 38"/>
            <p:cNvSpPr>
              <a:spLocks noChangeShapeType="1"/>
            </p:cNvSpPr>
            <p:nvPr/>
          </p:nvSpPr>
          <p:spPr bwMode="auto">
            <a:xfrm>
              <a:off x="136" y="0"/>
              <a:ext cx="590" cy="27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76" name="Line 39"/>
            <p:cNvSpPr>
              <a:spLocks noChangeShapeType="1"/>
            </p:cNvSpPr>
            <p:nvPr/>
          </p:nvSpPr>
          <p:spPr bwMode="auto">
            <a:xfrm>
              <a:off x="0" y="0"/>
              <a:ext cx="726"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7" name="Rectangle 56"/>
            <p:cNvSpPr>
              <a:spLocks noChangeArrowheads="1"/>
            </p:cNvSpPr>
            <p:nvPr/>
          </p:nvSpPr>
          <p:spPr bwMode="auto">
            <a:xfrm>
              <a:off x="499" y="0"/>
              <a:ext cx="1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11</a:t>
              </a:r>
            </a:p>
          </p:txBody>
        </p:sp>
        <p:sp>
          <p:nvSpPr>
            <p:cNvPr id="178" name="Rectangle 57"/>
            <p:cNvSpPr>
              <a:spLocks noChangeArrowheads="1"/>
            </p:cNvSpPr>
            <p:nvPr/>
          </p:nvSpPr>
          <p:spPr bwMode="auto">
            <a:xfrm>
              <a:off x="363" y="227"/>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11</a:t>
              </a:r>
            </a:p>
          </p:txBody>
        </p:sp>
      </p:grpSp>
      <p:grpSp>
        <p:nvGrpSpPr>
          <p:cNvPr id="181" name="Group 36"/>
          <p:cNvGrpSpPr>
            <a:grpSpLocks/>
          </p:cNvGrpSpPr>
          <p:nvPr/>
        </p:nvGrpSpPr>
        <p:grpSpPr bwMode="auto">
          <a:xfrm>
            <a:off x="3790951" y="2189581"/>
            <a:ext cx="1826683" cy="1223962"/>
            <a:chOff x="0" y="0"/>
            <a:chExt cx="863" cy="771"/>
          </a:xfrm>
        </p:grpSpPr>
        <p:grpSp>
          <p:nvGrpSpPr>
            <p:cNvPr id="182" name="Group 37"/>
            <p:cNvGrpSpPr>
              <a:grpSpLocks/>
            </p:cNvGrpSpPr>
            <p:nvPr/>
          </p:nvGrpSpPr>
          <p:grpSpPr bwMode="auto">
            <a:xfrm>
              <a:off x="318" y="408"/>
              <a:ext cx="545" cy="363"/>
              <a:chOff x="0" y="0"/>
              <a:chExt cx="545" cy="363"/>
            </a:xfrm>
          </p:grpSpPr>
          <p:sp>
            <p:nvSpPr>
              <p:cNvPr id="187" name="Rectangle 13"/>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a:t>
                </a:r>
              </a:p>
              <a:p>
                <a:pPr algn="ctr" eaLnBrk="1" hangingPunct="1"/>
                <a:r>
                  <a:rPr lang="en-US" altLang="zh-CN"/>
                  <a:t>(3,2,1)</a:t>
                </a:r>
              </a:p>
            </p:txBody>
          </p:sp>
          <p:sp>
            <p:nvSpPr>
              <p:cNvPr id="188" name="Line 14"/>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83" name="Line 48"/>
            <p:cNvSpPr>
              <a:spLocks noChangeShapeType="1"/>
            </p:cNvSpPr>
            <p:nvPr/>
          </p:nvSpPr>
          <p:spPr bwMode="auto">
            <a:xfrm>
              <a:off x="0" y="0"/>
              <a:ext cx="681"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 name="Line 50"/>
            <p:cNvSpPr>
              <a:spLocks noChangeShapeType="1"/>
            </p:cNvSpPr>
            <p:nvPr/>
          </p:nvSpPr>
          <p:spPr bwMode="auto">
            <a:xfrm flipH="1" flipV="1">
              <a:off x="0" y="91"/>
              <a:ext cx="545"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5" name="Rectangle 58"/>
            <p:cNvSpPr>
              <a:spLocks noChangeArrowheads="1"/>
            </p:cNvSpPr>
            <p:nvPr/>
          </p:nvSpPr>
          <p:spPr bwMode="auto">
            <a:xfrm>
              <a:off x="273"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01</a:t>
              </a:r>
            </a:p>
          </p:txBody>
        </p:sp>
        <p:sp>
          <p:nvSpPr>
            <p:cNvPr id="186" name="Rectangle 59"/>
            <p:cNvSpPr>
              <a:spLocks noChangeArrowheads="1"/>
            </p:cNvSpPr>
            <p:nvPr/>
          </p:nvSpPr>
          <p:spPr bwMode="auto">
            <a:xfrm>
              <a:off x="136" y="227"/>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01</a:t>
              </a:r>
            </a:p>
          </p:txBody>
        </p:sp>
      </p:grpSp>
      <p:grpSp>
        <p:nvGrpSpPr>
          <p:cNvPr id="189" name="Group 44"/>
          <p:cNvGrpSpPr>
            <a:grpSpLocks/>
          </p:cNvGrpSpPr>
          <p:nvPr/>
        </p:nvGrpSpPr>
        <p:grpSpPr bwMode="auto">
          <a:xfrm>
            <a:off x="3790951" y="3342106"/>
            <a:ext cx="1536700" cy="647700"/>
            <a:chOff x="0" y="0"/>
            <a:chExt cx="726" cy="408"/>
          </a:xfrm>
        </p:grpSpPr>
        <p:grpSp>
          <p:nvGrpSpPr>
            <p:cNvPr id="190" name="Group 45"/>
            <p:cNvGrpSpPr>
              <a:grpSpLocks/>
            </p:cNvGrpSpPr>
            <p:nvPr/>
          </p:nvGrpSpPr>
          <p:grpSpPr bwMode="auto">
            <a:xfrm>
              <a:off x="0" y="0"/>
              <a:ext cx="726" cy="408"/>
              <a:chOff x="0" y="0"/>
              <a:chExt cx="726" cy="408"/>
            </a:xfrm>
          </p:grpSpPr>
          <p:sp>
            <p:nvSpPr>
              <p:cNvPr id="192" name="Line 49"/>
              <p:cNvSpPr>
                <a:spLocks noChangeShapeType="1"/>
              </p:cNvSpPr>
              <p:nvPr/>
            </p:nvSpPr>
            <p:spPr bwMode="auto">
              <a:xfrm flipV="1">
                <a:off x="0" y="45"/>
                <a:ext cx="726"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3" name="Line 51"/>
              <p:cNvSpPr>
                <a:spLocks noChangeShapeType="1"/>
              </p:cNvSpPr>
              <p:nvPr/>
            </p:nvSpPr>
            <p:spPr bwMode="auto">
              <a:xfrm flipH="1">
                <a:off x="0" y="45"/>
                <a:ext cx="59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 name="Rectangle 60"/>
              <p:cNvSpPr>
                <a:spLocks noChangeArrowheads="1"/>
              </p:cNvSpPr>
              <p:nvPr/>
            </p:nvSpPr>
            <p:spPr bwMode="auto">
              <a:xfrm>
                <a:off x="91"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10</a:t>
                </a:r>
              </a:p>
            </p:txBody>
          </p:sp>
        </p:grpSp>
        <p:sp>
          <p:nvSpPr>
            <p:cNvPr id="191" name="Rectangle 61"/>
            <p:cNvSpPr>
              <a:spLocks noChangeArrowheads="1"/>
            </p:cNvSpPr>
            <p:nvPr/>
          </p:nvSpPr>
          <p:spPr bwMode="auto">
            <a:xfrm>
              <a:off x="409" y="181"/>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10</a:t>
              </a:r>
            </a:p>
          </p:txBody>
        </p:sp>
      </p:grpSp>
      <p:grpSp>
        <p:nvGrpSpPr>
          <p:cNvPr id="195" name="Group 50"/>
          <p:cNvGrpSpPr>
            <a:grpSpLocks/>
          </p:cNvGrpSpPr>
          <p:nvPr/>
        </p:nvGrpSpPr>
        <p:grpSpPr bwMode="auto">
          <a:xfrm>
            <a:off x="5615517" y="2692819"/>
            <a:ext cx="1826683" cy="722313"/>
            <a:chOff x="0" y="0"/>
            <a:chExt cx="863" cy="455"/>
          </a:xfrm>
        </p:grpSpPr>
        <p:grpSp>
          <p:nvGrpSpPr>
            <p:cNvPr id="196" name="Group 51"/>
            <p:cNvGrpSpPr>
              <a:grpSpLocks/>
            </p:cNvGrpSpPr>
            <p:nvPr/>
          </p:nvGrpSpPr>
          <p:grpSpPr bwMode="auto">
            <a:xfrm>
              <a:off x="318" y="91"/>
              <a:ext cx="545" cy="363"/>
              <a:chOff x="0" y="0"/>
              <a:chExt cx="545" cy="363"/>
            </a:xfrm>
          </p:grpSpPr>
          <p:sp>
            <p:nvSpPr>
              <p:cNvPr id="201" name="Rectangle 19"/>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19</a:t>
                </a:r>
              </a:p>
              <a:p>
                <a:pPr algn="ctr" eaLnBrk="1" hangingPunct="1"/>
                <a:r>
                  <a:rPr lang="en-US" altLang="zh-CN"/>
                  <a:t>(3,0,0)</a:t>
                </a:r>
              </a:p>
            </p:txBody>
          </p:sp>
          <p:sp>
            <p:nvSpPr>
              <p:cNvPr id="202" name="Line 20"/>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7" name="Line 42"/>
            <p:cNvSpPr>
              <a:spLocks noChangeShapeType="1"/>
            </p:cNvSpPr>
            <p:nvPr/>
          </p:nvSpPr>
          <p:spPr bwMode="auto">
            <a:xfrm>
              <a:off x="0" y="227"/>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8" name="Line 43"/>
            <p:cNvSpPr>
              <a:spLocks noChangeShapeType="1"/>
            </p:cNvSpPr>
            <p:nvPr/>
          </p:nvSpPr>
          <p:spPr bwMode="auto">
            <a:xfrm flipH="1">
              <a:off x="0" y="318"/>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9" name="Rectangle 62"/>
            <p:cNvSpPr>
              <a:spLocks noChangeArrowheads="1"/>
            </p:cNvSpPr>
            <p:nvPr/>
          </p:nvSpPr>
          <p:spPr bwMode="auto">
            <a:xfrm>
              <a:off x="45" y="273"/>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02</a:t>
              </a:r>
            </a:p>
          </p:txBody>
        </p:sp>
        <p:sp>
          <p:nvSpPr>
            <p:cNvPr id="200" name="Rectangle 63"/>
            <p:cNvSpPr>
              <a:spLocks noChangeArrowheads="1"/>
            </p:cNvSpPr>
            <p:nvPr/>
          </p:nvSpPr>
          <p:spPr bwMode="auto">
            <a:xfrm>
              <a:off x="45"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02</a:t>
              </a:r>
            </a:p>
          </p:txBody>
        </p:sp>
      </p:grpSp>
      <p:grpSp>
        <p:nvGrpSpPr>
          <p:cNvPr id="203" name="Group 58"/>
          <p:cNvGrpSpPr>
            <a:grpSpLocks/>
          </p:cNvGrpSpPr>
          <p:nvPr/>
        </p:nvGrpSpPr>
        <p:grpSpPr bwMode="auto">
          <a:xfrm>
            <a:off x="7440084" y="2692819"/>
            <a:ext cx="1826683" cy="722313"/>
            <a:chOff x="0" y="0"/>
            <a:chExt cx="863" cy="455"/>
          </a:xfrm>
        </p:grpSpPr>
        <p:grpSp>
          <p:nvGrpSpPr>
            <p:cNvPr id="204" name="Group 59"/>
            <p:cNvGrpSpPr>
              <a:grpSpLocks/>
            </p:cNvGrpSpPr>
            <p:nvPr/>
          </p:nvGrpSpPr>
          <p:grpSpPr bwMode="auto">
            <a:xfrm>
              <a:off x="318" y="91"/>
              <a:ext cx="545" cy="363"/>
              <a:chOff x="0" y="0"/>
              <a:chExt cx="545" cy="363"/>
            </a:xfrm>
          </p:grpSpPr>
          <p:sp>
            <p:nvSpPr>
              <p:cNvPr id="209" name="Rectangle 22"/>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2</a:t>
                </a:r>
              </a:p>
              <a:p>
                <a:pPr algn="ctr" eaLnBrk="1" hangingPunct="1"/>
                <a:r>
                  <a:rPr lang="en-US" altLang="zh-CN"/>
                  <a:t>(3,1,1)</a:t>
                </a:r>
              </a:p>
            </p:txBody>
          </p:sp>
          <p:sp>
            <p:nvSpPr>
              <p:cNvPr id="210" name="Line 23"/>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5" name="Line 44"/>
            <p:cNvSpPr>
              <a:spLocks noChangeShapeType="1"/>
            </p:cNvSpPr>
            <p:nvPr/>
          </p:nvSpPr>
          <p:spPr bwMode="auto">
            <a:xfrm>
              <a:off x="0" y="227"/>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6" name="Line 45"/>
            <p:cNvSpPr>
              <a:spLocks noChangeShapeType="1"/>
            </p:cNvSpPr>
            <p:nvPr/>
          </p:nvSpPr>
          <p:spPr bwMode="auto">
            <a:xfrm flipH="1">
              <a:off x="0" y="318"/>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7" name="Rectangle 65"/>
            <p:cNvSpPr>
              <a:spLocks noChangeArrowheads="1"/>
            </p:cNvSpPr>
            <p:nvPr/>
          </p:nvSpPr>
          <p:spPr bwMode="auto">
            <a:xfrm>
              <a:off x="45"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01</a:t>
              </a:r>
            </a:p>
          </p:txBody>
        </p:sp>
        <p:sp>
          <p:nvSpPr>
            <p:cNvPr id="208" name="Rectangle 66"/>
            <p:cNvSpPr>
              <a:spLocks noChangeArrowheads="1"/>
            </p:cNvSpPr>
            <p:nvPr/>
          </p:nvSpPr>
          <p:spPr bwMode="auto">
            <a:xfrm>
              <a:off x="45" y="273"/>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01</a:t>
              </a:r>
            </a:p>
          </p:txBody>
        </p:sp>
      </p:grpSp>
      <p:grpSp>
        <p:nvGrpSpPr>
          <p:cNvPr id="211" name="Group 66"/>
          <p:cNvGrpSpPr>
            <a:grpSpLocks/>
          </p:cNvGrpSpPr>
          <p:nvPr/>
        </p:nvGrpSpPr>
        <p:grpSpPr bwMode="auto">
          <a:xfrm>
            <a:off x="9264651" y="2692819"/>
            <a:ext cx="1824567" cy="722313"/>
            <a:chOff x="0" y="0"/>
            <a:chExt cx="862" cy="455"/>
          </a:xfrm>
        </p:grpSpPr>
        <p:grpSp>
          <p:nvGrpSpPr>
            <p:cNvPr id="212" name="Group 67"/>
            <p:cNvGrpSpPr>
              <a:grpSpLocks/>
            </p:cNvGrpSpPr>
            <p:nvPr/>
          </p:nvGrpSpPr>
          <p:grpSpPr bwMode="auto">
            <a:xfrm>
              <a:off x="317" y="91"/>
              <a:ext cx="545" cy="363"/>
              <a:chOff x="0" y="0"/>
              <a:chExt cx="545" cy="363"/>
            </a:xfrm>
          </p:grpSpPr>
          <p:sp>
            <p:nvSpPr>
              <p:cNvPr id="217" name="Rectangle 16"/>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26</a:t>
                </a:r>
              </a:p>
              <a:p>
                <a:pPr algn="ctr" eaLnBrk="1" hangingPunct="1"/>
                <a:r>
                  <a:rPr lang="en-US" altLang="zh-CN"/>
                  <a:t>(1,1,0)</a:t>
                </a:r>
              </a:p>
            </p:txBody>
          </p:sp>
          <p:sp>
            <p:nvSpPr>
              <p:cNvPr id="218" name="Line 17"/>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3" name="Line 46"/>
            <p:cNvSpPr>
              <a:spLocks noChangeShapeType="1"/>
            </p:cNvSpPr>
            <p:nvPr/>
          </p:nvSpPr>
          <p:spPr bwMode="auto">
            <a:xfrm>
              <a:off x="0" y="227"/>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 name="Line 47"/>
            <p:cNvSpPr>
              <a:spLocks noChangeShapeType="1"/>
            </p:cNvSpPr>
            <p:nvPr/>
          </p:nvSpPr>
          <p:spPr bwMode="auto">
            <a:xfrm flipH="1">
              <a:off x="0" y="318"/>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 name="Rectangle 67"/>
            <p:cNvSpPr>
              <a:spLocks noChangeArrowheads="1"/>
            </p:cNvSpPr>
            <p:nvPr/>
          </p:nvSpPr>
          <p:spPr bwMode="auto">
            <a:xfrm>
              <a:off x="91" y="273"/>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20</a:t>
              </a:r>
            </a:p>
          </p:txBody>
        </p:sp>
        <p:sp>
          <p:nvSpPr>
            <p:cNvPr id="216" name="Rectangle 68"/>
            <p:cNvSpPr>
              <a:spLocks noChangeArrowheads="1"/>
            </p:cNvSpPr>
            <p:nvPr/>
          </p:nvSpPr>
          <p:spPr bwMode="auto">
            <a:xfrm>
              <a:off x="45"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20</a:t>
              </a:r>
            </a:p>
          </p:txBody>
        </p:sp>
      </p:grpSp>
      <p:grpSp>
        <p:nvGrpSpPr>
          <p:cNvPr id="219" name="Group 74"/>
          <p:cNvGrpSpPr>
            <a:grpSpLocks/>
          </p:cNvGrpSpPr>
          <p:nvPr/>
        </p:nvGrpSpPr>
        <p:grpSpPr bwMode="auto">
          <a:xfrm>
            <a:off x="719668" y="4637506"/>
            <a:ext cx="1919817" cy="1223962"/>
            <a:chOff x="0" y="0"/>
            <a:chExt cx="907" cy="771"/>
          </a:xfrm>
        </p:grpSpPr>
        <p:grpSp>
          <p:nvGrpSpPr>
            <p:cNvPr id="220" name="Group 75"/>
            <p:cNvGrpSpPr>
              <a:grpSpLocks/>
            </p:cNvGrpSpPr>
            <p:nvPr/>
          </p:nvGrpSpPr>
          <p:grpSpPr bwMode="auto">
            <a:xfrm>
              <a:off x="0" y="408"/>
              <a:ext cx="545" cy="363"/>
              <a:chOff x="0" y="0"/>
              <a:chExt cx="545" cy="363"/>
            </a:xfrm>
          </p:grpSpPr>
          <p:sp>
            <p:nvSpPr>
              <p:cNvPr id="225" name="Rectangle 70"/>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dirty="0" smtClean="0"/>
                  <a:t>S</a:t>
                </a:r>
                <a:r>
                  <a:rPr lang="en-US" altLang="zh-CN" baseline="-25000" dirty="0" smtClean="0"/>
                  <a:t>31</a:t>
                </a:r>
                <a:endParaRPr lang="en-US" altLang="zh-CN" baseline="-25000" dirty="0"/>
              </a:p>
              <a:p>
                <a:pPr algn="ctr" eaLnBrk="1" hangingPunct="1"/>
                <a:r>
                  <a:rPr lang="en-US" altLang="zh-CN" dirty="0"/>
                  <a:t>(0,0,0)</a:t>
                </a:r>
              </a:p>
            </p:txBody>
          </p:sp>
          <p:sp>
            <p:nvSpPr>
              <p:cNvPr id="226" name="Line 71"/>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 name="Line 93"/>
            <p:cNvSpPr>
              <a:spLocks noChangeShapeType="1"/>
            </p:cNvSpPr>
            <p:nvPr/>
          </p:nvSpPr>
          <p:spPr bwMode="auto">
            <a:xfrm flipH="1">
              <a:off x="181" y="0"/>
              <a:ext cx="726" cy="40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22" name="Line 94"/>
            <p:cNvSpPr>
              <a:spLocks noChangeShapeType="1"/>
            </p:cNvSpPr>
            <p:nvPr/>
          </p:nvSpPr>
          <p:spPr bwMode="auto">
            <a:xfrm flipH="1">
              <a:off x="317" y="91"/>
              <a:ext cx="590"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3" name="Rectangle 109"/>
            <p:cNvSpPr>
              <a:spLocks noChangeArrowheads="1"/>
            </p:cNvSpPr>
            <p:nvPr/>
          </p:nvSpPr>
          <p:spPr bwMode="auto">
            <a:xfrm>
              <a:off x="317" y="45"/>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11</a:t>
              </a:r>
            </a:p>
          </p:txBody>
        </p:sp>
        <p:sp>
          <p:nvSpPr>
            <p:cNvPr id="224" name="Rectangle 110"/>
            <p:cNvSpPr>
              <a:spLocks noChangeArrowheads="1"/>
            </p:cNvSpPr>
            <p:nvPr/>
          </p:nvSpPr>
          <p:spPr bwMode="auto">
            <a:xfrm>
              <a:off x="635" y="181"/>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11</a:t>
              </a:r>
            </a:p>
          </p:txBody>
        </p:sp>
      </p:grpSp>
      <p:grpSp>
        <p:nvGrpSpPr>
          <p:cNvPr id="227" name="Group 82"/>
          <p:cNvGrpSpPr>
            <a:grpSpLocks/>
          </p:cNvGrpSpPr>
          <p:nvPr/>
        </p:nvGrpSpPr>
        <p:grpSpPr bwMode="auto">
          <a:xfrm>
            <a:off x="1871134" y="5213768"/>
            <a:ext cx="1921933" cy="647700"/>
            <a:chOff x="0" y="0"/>
            <a:chExt cx="908" cy="408"/>
          </a:xfrm>
        </p:grpSpPr>
        <p:grpSp>
          <p:nvGrpSpPr>
            <p:cNvPr id="228" name="Group 83"/>
            <p:cNvGrpSpPr>
              <a:grpSpLocks/>
            </p:cNvGrpSpPr>
            <p:nvPr/>
          </p:nvGrpSpPr>
          <p:grpSpPr bwMode="auto">
            <a:xfrm>
              <a:off x="0" y="0"/>
              <a:ext cx="908" cy="408"/>
              <a:chOff x="0" y="0"/>
              <a:chExt cx="908" cy="408"/>
            </a:xfrm>
          </p:grpSpPr>
          <p:grpSp>
            <p:nvGrpSpPr>
              <p:cNvPr id="230" name="Group 84"/>
              <p:cNvGrpSpPr>
                <a:grpSpLocks/>
              </p:cNvGrpSpPr>
              <p:nvPr/>
            </p:nvGrpSpPr>
            <p:grpSpPr bwMode="auto">
              <a:xfrm>
                <a:off x="363" y="45"/>
                <a:ext cx="545" cy="363"/>
                <a:chOff x="0" y="0"/>
                <a:chExt cx="545" cy="363"/>
              </a:xfrm>
            </p:grpSpPr>
            <p:sp>
              <p:nvSpPr>
                <p:cNvPr id="234" name="Rectangle 85"/>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14</a:t>
                  </a:r>
                </a:p>
                <a:p>
                  <a:pPr algn="ctr" eaLnBrk="1" hangingPunct="1"/>
                  <a:r>
                    <a:rPr lang="en-US" altLang="zh-CN"/>
                    <a:t>(0,1,1)</a:t>
                  </a:r>
                </a:p>
              </p:txBody>
            </p:sp>
            <p:sp>
              <p:nvSpPr>
                <p:cNvPr id="235" name="Line 86"/>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1" name="Line 97"/>
              <p:cNvSpPr>
                <a:spLocks noChangeShapeType="1"/>
              </p:cNvSpPr>
              <p:nvPr/>
            </p:nvSpPr>
            <p:spPr bwMode="auto">
              <a:xfrm>
                <a:off x="0" y="181"/>
                <a:ext cx="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2" name="Line 98"/>
              <p:cNvSpPr>
                <a:spLocks noChangeShapeType="1"/>
              </p:cNvSpPr>
              <p:nvPr/>
            </p:nvSpPr>
            <p:spPr bwMode="auto">
              <a:xfrm flipH="1">
                <a:off x="0" y="272"/>
                <a:ext cx="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3" name="Rectangle 111"/>
              <p:cNvSpPr>
                <a:spLocks noChangeArrowheads="1"/>
              </p:cNvSpPr>
              <p:nvPr/>
            </p:nvSpPr>
            <p:spPr bwMode="auto">
              <a:xfrm>
                <a:off x="136"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01</a:t>
                </a:r>
              </a:p>
            </p:txBody>
          </p:sp>
        </p:grpSp>
        <p:sp>
          <p:nvSpPr>
            <p:cNvPr id="229" name="Rectangle 112"/>
            <p:cNvSpPr>
              <a:spLocks noChangeArrowheads="1"/>
            </p:cNvSpPr>
            <p:nvPr/>
          </p:nvSpPr>
          <p:spPr bwMode="auto">
            <a:xfrm>
              <a:off x="136" y="22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01</a:t>
              </a:r>
            </a:p>
          </p:txBody>
        </p:sp>
      </p:grpSp>
      <p:grpSp>
        <p:nvGrpSpPr>
          <p:cNvPr id="236" name="Group 91"/>
          <p:cNvGrpSpPr>
            <a:grpSpLocks/>
          </p:cNvGrpSpPr>
          <p:nvPr/>
        </p:nvGrpSpPr>
        <p:grpSpPr bwMode="auto">
          <a:xfrm>
            <a:off x="1102785" y="5861468"/>
            <a:ext cx="1536700" cy="649288"/>
            <a:chOff x="0" y="0"/>
            <a:chExt cx="726" cy="409"/>
          </a:xfrm>
        </p:grpSpPr>
        <p:sp>
          <p:nvSpPr>
            <p:cNvPr id="237" name="Rectangle 113"/>
            <p:cNvSpPr>
              <a:spLocks noChangeArrowheads="1"/>
            </p:cNvSpPr>
            <p:nvPr/>
          </p:nvSpPr>
          <p:spPr bwMode="auto">
            <a:xfrm>
              <a:off x="499" y="0"/>
              <a:ext cx="137"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02</a:t>
              </a:r>
            </a:p>
          </p:txBody>
        </p:sp>
        <p:grpSp>
          <p:nvGrpSpPr>
            <p:cNvPr id="238" name="Group 93"/>
            <p:cNvGrpSpPr>
              <a:grpSpLocks/>
            </p:cNvGrpSpPr>
            <p:nvPr/>
          </p:nvGrpSpPr>
          <p:grpSpPr bwMode="auto">
            <a:xfrm>
              <a:off x="0" y="0"/>
              <a:ext cx="726" cy="409"/>
              <a:chOff x="0" y="0"/>
              <a:chExt cx="726" cy="409"/>
            </a:xfrm>
          </p:grpSpPr>
          <p:sp>
            <p:nvSpPr>
              <p:cNvPr id="239" name="Line 95"/>
              <p:cNvSpPr>
                <a:spLocks noChangeShapeType="1"/>
              </p:cNvSpPr>
              <p:nvPr/>
            </p:nvSpPr>
            <p:spPr bwMode="auto">
              <a:xfrm>
                <a:off x="136" y="0"/>
                <a:ext cx="590" cy="27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40" name="Line 96"/>
              <p:cNvSpPr>
                <a:spLocks noChangeShapeType="1"/>
              </p:cNvSpPr>
              <p:nvPr/>
            </p:nvSpPr>
            <p:spPr bwMode="auto">
              <a:xfrm>
                <a:off x="0" y="0"/>
                <a:ext cx="726"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1" name="Rectangle 114"/>
              <p:cNvSpPr>
                <a:spLocks noChangeArrowheads="1"/>
              </p:cNvSpPr>
              <p:nvPr/>
            </p:nvSpPr>
            <p:spPr bwMode="auto">
              <a:xfrm>
                <a:off x="363" y="227"/>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02</a:t>
                </a:r>
              </a:p>
            </p:txBody>
          </p:sp>
        </p:grpSp>
      </p:grpSp>
      <p:grpSp>
        <p:nvGrpSpPr>
          <p:cNvPr id="242" name="Group 97"/>
          <p:cNvGrpSpPr>
            <a:grpSpLocks/>
          </p:cNvGrpSpPr>
          <p:nvPr/>
        </p:nvGrpSpPr>
        <p:grpSpPr bwMode="auto">
          <a:xfrm>
            <a:off x="2639485" y="4493043"/>
            <a:ext cx="2592916" cy="793750"/>
            <a:chOff x="0" y="0"/>
            <a:chExt cx="1225" cy="500"/>
          </a:xfrm>
        </p:grpSpPr>
        <p:grpSp>
          <p:nvGrpSpPr>
            <p:cNvPr id="243" name="Group 98"/>
            <p:cNvGrpSpPr>
              <a:grpSpLocks/>
            </p:cNvGrpSpPr>
            <p:nvPr/>
          </p:nvGrpSpPr>
          <p:grpSpPr bwMode="auto">
            <a:xfrm>
              <a:off x="0" y="0"/>
              <a:ext cx="545" cy="363"/>
              <a:chOff x="0" y="0"/>
              <a:chExt cx="545" cy="363"/>
            </a:xfrm>
          </p:grpSpPr>
          <p:sp>
            <p:nvSpPr>
              <p:cNvPr id="248" name="Rectangle 91"/>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10</a:t>
                </a:r>
              </a:p>
              <a:p>
                <a:pPr algn="ctr" eaLnBrk="1" hangingPunct="1"/>
                <a:r>
                  <a:rPr lang="en-US" altLang="zh-CN"/>
                  <a:t>(1,1,1)</a:t>
                </a:r>
              </a:p>
            </p:txBody>
          </p:sp>
          <p:sp>
            <p:nvSpPr>
              <p:cNvPr id="249" name="Line 92"/>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4" name="Line 105"/>
            <p:cNvSpPr>
              <a:spLocks noChangeShapeType="1"/>
            </p:cNvSpPr>
            <p:nvPr/>
          </p:nvSpPr>
          <p:spPr bwMode="auto">
            <a:xfrm>
              <a:off x="544" y="91"/>
              <a:ext cx="681" cy="40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 name="Line 107"/>
            <p:cNvSpPr>
              <a:spLocks noChangeShapeType="1"/>
            </p:cNvSpPr>
            <p:nvPr/>
          </p:nvSpPr>
          <p:spPr bwMode="auto">
            <a:xfrm flipH="1" flipV="1">
              <a:off x="544" y="182"/>
              <a:ext cx="545" cy="3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6" name="Rectangle 115"/>
            <p:cNvSpPr>
              <a:spLocks noChangeArrowheads="1"/>
            </p:cNvSpPr>
            <p:nvPr/>
          </p:nvSpPr>
          <p:spPr bwMode="auto">
            <a:xfrm>
              <a:off x="817" y="91"/>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10</a:t>
              </a:r>
            </a:p>
          </p:txBody>
        </p:sp>
        <p:sp>
          <p:nvSpPr>
            <p:cNvPr id="247" name="Rectangle 116"/>
            <p:cNvSpPr>
              <a:spLocks noChangeArrowheads="1"/>
            </p:cNvSpPr>
            <p:nvPr/>
          </p:nvSpPr>
          <p:spPr bwMode="auto">
            <a:xfrm>
              <a:off x="680" y="318"/>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10</a:t>
              </a:r>
            </a:p>
          </p:txBody>
        </p:sp>
      </p:grpSp>
      <p:grpSp>
        <p:nvGrpSpPr>
          <p:cNvPr id="250" name="Group 105"/>
          <p:cNvGrpSpPr>
            <a:grpSpLocks/>
          </p:cNvGrpSpPr>
          <p:nvPr/>
        </p:nvGrpSpPr>
        <p:grpSpPr bwMode="auto">
          <a:xfrm>
            <a:off x="2639485" y="5790031"/>
            <a:ext cx="2688167" cy="863600"/>
            <a:chOff x="0" y="0"/>
            <a:chExt cx="1270" cy="544"/>
          </a:xfrm>
        </p:grpSpPr>
        <p:grpSp>
          <p:nvGrpSpPr>
            <p:cNvPr id="251" name="Group 106"/>
            <p:cNvGrpSpPr>
              <a:grpSpLocks/>
            </p:cNvGrpSpPr>
            <p:nvPr/>
          </p:nvGrpSpPr>
          <p:grpSpPr bwMode="auto">
            <a:xfrm>
              <a:off x="0" y="181"/>
              <a:ext cx="545" cy="363"/>
              <a:chOff x="0" y="0"/>
              <a:chExt cx="545" cy="363"/>
            </a:xfrm>
          </p:grpSpPr>
          <p:sp>
            <p:nvSpPr>
              <p:cNvPr id="256" name="Rectangle 88"/>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13</a:t>
                </a:r>
              </a:p>
              <a:p>
                <a:pPr algn="ctr" eaLnBrk="1" hangingPunct="1"/>
                <a:r>
                  <a:rPr lang="en-US" altLang="zh-CN"/>
                  <a:t>(0,2,1)</a:t>
                </a:r>
              </a:p>
            </p:txBody>
          </p:sp>
          <p:sp>
            <p:nvSpPr>
              <p:cNvPr id="257" name="Line 89"/>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2" name="Line 106"/>
            <p:cNvSpPr>
              <a:spLocks noChangeShapeType="1"/>
            </p:cNvSpPr>
            <p:nvPr/>
          </p:nvSpPr>
          <p:spPr bwMode="auto">
            <a:xfrm flipV="1">
              <a:off x="544" y="45"/>
              <a:ext cx="726"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3" name="Line 108"/>
            <p:cNvSpPr>
              <a:spLocks noChangeShapeType="1"/>
            </p:cNvSpPr>
            <p:nvPr/>
          </p:nvSpPr>
          <p:spPr bwMode="auto">
            <a:xfrm flipH="1">
              <a:off x="544" y="45"/>
              <a:ext cx="590" cy="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4" name="Rectangle 117"/>
            <p:cNvSpPr>
              <a:spLocks noChangeArrowheads="1"/>
            </p:cNvSpPr>
            <p:nvPr/>
          </p:nvSpPr>
          <p:spPr bwMode="auto">
            <a:xfrm>
              <a:off x="635"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01</a:t>
              </a:r>
            </a:p>
          </p:txBody>
        </p:sp>
        <p:sp>
          <p:nvSpPr>
            <p:cNvPr id="255" name="Rectangle 118"/>
            <p:cNvSpPr>
              <a:spLocks noChangeArrowheads="1"/>
            </p:cNvSpPr>
            <p:nvPr/>
          </p:nvSpPr>
          <p:spPr bwMode="auto">
            <a:xfrm>
              <a:off x="953" y="181"/>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01</a:t>
              </a:r>
            </a:p>
          </p:txBody>
        </p:sp>
      </p:grpSp>
      <p:grpSp>
        <p:nvGrpSpPr>
          <p:cNvPr id="258" name="Group 113"/>
          <p:cNvGrpSpPr>
            <a:grpSpLocks/>
          </p:cNvGrpSpPr>
          <p:nvPr/>
        </p:nvGrpSpPr>
        <p:grpSpPr bwMode="auto">
          <a:xfrm>
            <a:off x="4464051" y="5140744"/>
            <a:ext cx="1824567" cy="722313"/>
            <a:chOff x="0" y="0"/>
            <a:chExt cx="862" cy="455"/>
          </a:xfrm>
        </p:grpSpPr>
        <p:grpSp>
          <p:nvGrpSpPr>
            <p:cNvPr id="259" name="Group 114"/>
            <p:cNvGrpSpPr>
              <a:grpSpLocks/>
            </p:cNvGrpSpPr>
            <p:nvPr/>
          </p:nvGrpSpPr>
          <p:grpSpPr bwMode="auto">
            <a:xfrm>
              <a:off x="0" y="91"/>
              <a:ext cx="545" cy="363"/>
              <a:chOff x="0" y="0"/>
              <a:chExt cx="545" cy="363"/>
            </a:xfrm>
          </p:grpSpPr>
          <p:sp>
            <p:nvSpPr>
              <p:cNvPr id="264" name="Rectangle 73"/>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30</a:t>
                </a:r>
              </a:p>
              <a:p>
                <a:pPr algn="ctr" eaLnBrk="1" hangingPunct="1"/>
                <a:r>
                  <a:rPr lang="en-US" altLang="zh-CN"/>
                  <a:t>(0,1,0)</a:t>
                </a:r>
              </a:p>
            </p:txBody>
          </p:sp>
          <p:sp>
            <p:nvSpPr>
              <p:cNvPr id="265" name="Line 74"/>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0" name="Line 99"/>
            <p:cNvSpPr>
              <a:spLocks noChangeShapeType="1"/>
            </p:cNvSpPr>
            <p:nvPr/>
          </p:nvSpPr>
          <p:spPr bwMode="auto">
            <a:xfrm>
              <a:off x="544" y="227"/>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1" name="Line 100"/>
            <p:cNvSpPr>
              <a:spLocks noChangeShapeType="1"/>
            </p:cNvSpPr>
            <p:nvPr/>
          </p:nvSpPr>
          <p:spPr bwMode="auto">
            <a:xfrm flipH="1">
              <a:off x="544" y="318"/>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2" name="Rectangle 119"/>
            <p:cNvSpPr>
              <a:spLocks noChangeArrowheads="1"/>
            </p:cNvSpPr>
            <p:nvPr/>
          </p:nvSpPr>
          <p:spPr bwMode="auto">
            <a:xfrm>
              <a:off x="589" y="273"/>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02</a:t>
              </a:r>
            </a:p>
          </p:txBody>
        </p:sp>
        <p:sp>
          <p:nvSpPr>
            <p:cNvPr id="263" name="Rectangle 120"/>
            <p:cNvSpPr>
              <a:spLocks noChangeArrowheads="1"/>
            </p:cNvSpPr>
            <p:nvPr/>
          </p:nvSpPr>
          <p:spPr bwMode="auto">
            <a:xfrm>
              <a:off x="589"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02</a:t>
              </a:r>
            </a:p>
          </p:txBody>
        </p:sp>
      </p:grpSp>
      <p:grpSp>
        <p:nvGrpSpPr>
          <p:cNvPr id="266" name="Group 121"/>
          <p:cNvGrpSpPr>
            <a:grpSpLocks/>
          </p:cNvGrpSpPr>
          <p:nvPr/>
        </p:nvGrpSpPr>
        <p:grpSpPr bwMode="auto">
          <a:xfrm>
            <a:off x="6288618" y="5140744"/>
            <a:ext cx="1824567" cy="722313"/>
            <a:chOff x="0" y="0"/>
            <a:chExt cx="862" cy="455"/>
          </a:xfrm>
        </p:grpSpPr>
        <p:grpSp>
          <p:nvGrpSpPr>
            <p:cNvPr id="267" name="Group 122"/>
            <p:cNvGrpSpPr>
              <a:grpSpLocks/>
            </p:cNvGrpSpPr>
            <p:nvPr/>
          </p:nvGrpSpPr>
          <p:grpSpPr bwMode="auto">
            <a:xfrm>
              <a:off x="0" y="91"/>
              <a:ext cx="545" cy="363"/>
              <a:chOff x="0" y="0"/>
              <a:chExt cx="545" cy="363"/>
            </a:xfrm>
          </p:grpSpPr>
          <p:sp>
            <p:nvSpPr>
              <p:cNvPr id="272" name="Rectangle 79"/>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12</a:t>
                </a:r>
              </a:p>
              <a:p>
                <a:pPr algn="ctr" eaLnBrk="1" hangingPunct="1"/>
                <a:r>
                  <a:rPr lang="en-US" altLang="zh-CN"/>
                  <a:t>(0,3,1)</a:t>
                </a:r>
              </a:p>
            </p:txBody>
          </p:sp>
          <p:sp>
            <p:nvSpPr>
              <p:cNvPr id="273" name="Line 80"/>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8" name="Line 101"/>
            <p:cNvSpPr>
              <a:spLocks noChangeShapeType="1"/>
            </p:cNvSpPr>
            <p:nvPr/>
          </p:nvSpPr>
          <p:spPr bwMode="auto">
            <a:xfrm>
              <a:off x="544" y="227"/>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9" name="Line 102"/>
            <p:cNvSpPr>
              <a:spLocks noChangeShapeType="1"/>
            </p:cNvSpPr>
            <p:nvPr/>
          </p:nvSpPr>
          <p:spPr bwMode="auto">
            <a:xfrm flipH="1">
              <a:off x="544" y="318"/>
              <a:ext cx="3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0" name="Rectangle 121"/>
            <p:cNvSpPr>
              <a:spLocks noChangeArrowheads="1"/>
            </p:cNvSpPr>
            <p:nvPr/>
          </p:nvSpPr>
          <p:spPr bwMode="auto">
            <a:xfrm>
              <a:off x="589"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01</a:t>
              </a:r>
            </a:p>
          </p:txBody>
        </p:sp>
        <p:sp>
          <p:nvSpPr>
            <p:cNvPr id="271" name="Rectangle 122"/>
            <p:cNvSpPr>
              <a:spLocks noChangeArrowheads="1"/>
            </p:cNvSpPr>
            <p:nvPr/>
          </p:nvSpPr>
          <p:spPr bwMode="auto">
            <a:xfrm>
              <a:off x="589" y="273"/>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01</a:t>
              </a:r>
            </a:p>
          </p:txBody>
        </p:sp>
      </p:grpSp>
      <p:grpSp>
        <p:nvGrpSpPr>
          <p:cNvPr id="274" name="Group 129"/>
          <p:cNvGrpSpPr>
            <a:grpSpLocks/>
          </p:cNvGrpSpPr>
          <p:nvPr/>
        </p:nvGrpSpPr>
        <p:grpSpPr bwMode="auto">
          <a:xfrm>
            <a:off x="8113185" y="5140744"/>
            <a:ext cx="1822449" cy="722313"/>
            <a:chOff x="0" y="0"/>
            <a:chExt cx="861" cy="455"/>
          </a:xfrm>
        </p:grpSpPr>
        <p:grpSp>
          <p:nvGrpSpPr>
            <p:cNvPr id="275" name="Group 130"/>
            <p:cNvGrpSpPr>
              <a:grpSpLocks/>
            </p:cNvGrpSpPr>
            <p:nvPr/>
          </p:nvGrpSpPr>
          <p:grpSpPr bwMode="auto">
            <a:xfrm>
              <a:off x="0" y="91"/>
              <a:ext cx="545" cy="363"/>
              <a:chOff x="0" y="0"/>
              <a:chExt cx="545" cy="363"/>
            </a:xfrm>
          </p:grpSpPr>
          <p:sp>
            <p:nvSpPr>
              <p:cNvPr id="280" name="Rectangle 82"/>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29</a:t>
                </a:r>
              </a:p>
              <a:p>
                <a:pPr algn="ctr" eaLnBrk="1" hangingPunct="1"/>
                <a:r>
                  <a:rPr lang="en-US" altLang="zh-CN"/>
                  <a:t>(0,2,0)</a:t>
                </a:r>
              </a:p>
            </p:txBody>
          </p:sp>
          <p:sp>
            <p:nvSpPr>
              <p:cNvPr id="281" name="Line 83"/>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 name="Line 103"/>
            <p:cNvSpPr>
              <a:spLocks noChangeShapeType="1"/>
            </p:cNvSpPr>
            <p:nvPr/>
          </p:nvSpPr>
          <p:spPr bwMode="auto">
            <a:xfrm>
              <a:off x="544" y="227"/>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7" name="Line 104"/>
            <p:cNvSpPr>
              <a:spLocks noChangeShapeType="1"/>
            </p:cNvSpPr>
            <p:nvPr/>
          </p:nvSpPr>
          <p:spPr bwMode="auto">
            <a:xfrm flipH="1">
              <a:off x="544" y="318"/>
              <a:ext cx="31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 name="Rectangle 123"/>
            <p:cNvSpPr>
              <a:spLocks noChangeArrowheads="1"/>
            </p:cNvSpPr>
            <p:nvPr/>
          </p:nvSpPr>
          <p:spPr bwMode="auto">
            <a:xfrm>
              <a:off x="635" y="273"/>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20</a:t>
              </a:r>
            </a:p>
          </p:txBody>
        </p:sp>
        <p:sp>
          <p:nvSpPr>
            <p:cNvPr id="279" name="Rectangle 124"/>
            <p:cNvSpPr>
              <a:spLocks noChangeArrowheads="1"/>
            </p:cNvSpPr>
            <p:nvPr/>
          </p:nvSpPr>
          <p:spPr bwMode="auto">
            <a:xfrm>
              <a:off x="589" y="0"/>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20</a:t>
              </a:r>
            </a:p>
          </p:txBody>
        </p:sp>
      </p:grpSp>
      <p:grpSp>
        <p:nvGrpSpPr>
          <p:cNvPr id="282" name="Group 137"/>
          <p:cNvGrpSpPr>
            <a:grpSpLocks/>
          </p:cNvGrpSpPr>
          <p:nvPr/>
        </p:nvGrpSpPr>
        <p:grpSpPr bwMode="auto">
          <a:xfrm>
            <a:off x="9840385" y="3415132"/>
            <a:ext cx="1441449" cy="2446337"/>
            <a:chOff x="0" y="183"/>
            <a:chExt cx="681" cy="1541"/>
          </a:xfrm>
        </p:grpSpPr>
        <p:grpSp>
          <p:nvGrpSpPr>
            <p:cNvPr id="283" name="Group 138"/>
            <p:cNvGrpSpPr>
              <a:grpSpLocks/>
            </p:cNvGrpSpPr>
            <p:nvPr/>
          </p:nvGrpSpPr>
          <p:grpSpPr bwMode="auto">
            <a:xfrm>
              <a:off x="45" y="1361"/>
              <a:ext cx="545" cy="363"/>
              <a:chOff x="0" y="0"/>
              <a:chExt cx="545" cy="363"/>
            </a:xfrm>
          </p:grpSpPr>
          <p:sp>
            <p:nvSpPr>
              <p:cNvPr id="288" name="Rectangle 76"/>
              <p:cNvSpPr>
                <a:spLocks noChangeArrowheads="1"/>
              </p:cNvSpPr>
              <p:nvPr/>
            </p:nvSpPr>
            <p:spPr bwMode="auto">
              <a:xfrm>
                <a:off x="0" y="0"/>
                <a:ext cx="545" cy="363"/>
              </a:xfrm>
              <a:prstGeom prst="rect">
                <a:avLst/>
              </a:prstGeom>
              <a:solidFill>
                <a:srgbClr val="B5FFEC"/>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S</a:t>
                </a:r>
                <a:r>
                  <a:rPr lang="en-US" altLang="zh-CN" baseline="-25000"/>
                  <a:t>5</a:t>
                </a:r>
              </a:p>
              <a:p>
                <a:pPr algn="ctr" eaLnBrk="1" hangingPunct="1"/>
                <a:r>
                  <a:rPr lang="en-US" altLang="zh-CN"/>
                  <a:t>(2,2,1)</a:t>
                </a:r>
              </a:p>
            </p:txBody>
          </p:sp>
          <p:sp>
            <p:nvSpPr>
              <p:cNvPr id="289" name="Line 77"/>
              <p:cNvSpPr>
                <a:spLocks noChangeShapeType="1"/>
              </p:cNvSpPr>
              <p:nvPr/>
            </p:nvSpPr>
            <p:spPr bwMode="auto">
              <a:xfrm>
                <a:off x="46" y="182"/>
                <a:ext cx="4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84" name="Line 125"/>
            <p:cNvSpPr>
              <a:spLocks noChangeShapeType="1"/>
            </p:cNvSpPr>
            <p:nvPr/>
          </p:nvSpPr>
          <p:spPr bwMode="auto">
            <a:xfrm>
              <a:off x="227" y="183"/>
              <a:ext cx="0" cy="11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5" name="Line 126"/>
            <p:cNvSpPr>
              <a:spLocks noChangeShapeType="1"/>
            </p:cNvSpPr>
            <p:nvPr/>
          </p:nvSpPr>
          <p:spPr bwMode="auto">
            <a:xfrm flipV="1">
              <a:off x="408" y="183"/>
              <a:ext cx="0" cy="117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 name="Rectangle 127"/>
            <p:cNvSpPr>
              <a:spLocks noChangeArrowheads="1"/>
            </p:cNvSpPr>
            <p:nvPr/>
          </p:nvSpPr>
          <p:spPr bwMode="auto">
            <a:xfrm>
              <a:off x="0" y="544"/>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q</a:t>
              </a:r>
              <a:r>
                <a:rPr lang="en-US" altLang="zh-CN" baseline="-25000"/>
                <a:t>11</a:t>
              </a:r>
            </a:p>
          </p:txBody>
        </p:sp>
        <p:sp>
          <p:nvSpPr>
            <p:cNvPr id="287" name="Rectangle 128"/>
            <p:cNvSpPr>
              <a:spLocks noChangeArrowheads="1"/>
            </p:cNvSpPr>
            <p:nvPr/>
          </p:nvSpPr>
          <p:spPr bwMode="auto">
            <a:xfrm>
              <a:off x="499" y="544"/>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en-US" altLang="zh-CN"/>
                <a:t>p</a:t>
              </a:r>
              <a:r>
                <a:rPr lang="en-US" altLang="zh-CN" baseline="-25000"/>
                <a:t>11</a:t>
              </a:r>
            </a:p>
          </p:txBody>
        </p:sp>
      </p:grpSp>
      <p:sp>
        <p:nvSpPr>
          <p:cNvPr id="290" name="Text Box 145"/>
          <p:cNvSpPr txBox="1">
            <a:spLocks noChangeArrowheads="1"/>
          </p:cNvSpPr>
          <p:nvPr/>
        </p:nvSpPr>
        <p:spPr bwMode="auto">
          <a:xfrm>
            <a:off x="719667" y="1679994"/>
            <a:ext cx="10752666"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buClr>
                <a:schemeClr val="folHlink"/>
              </a:buClr>
              <a:buSzPct val="60000"/>
              <a:buFont typeface="Wingdings" pitchFamily="2" charset="2"/>
              <a:buNone/>
            </a:pPr>
            <a:r>
              <a:rPr lang="en-US" altLang="zh-CN" dirty="0" smtClean="0">
                <a:latin typeface="宋体" pitchFamily="2" charset="-122"/>
              </a:rPr>
              <a:t>4</a:t>
            </a:r>
            <a:r>
              <a:rPr lang="zh-CN" altLang="en-US" dirty="0" smtClean="0">
                <a:latin typeface="宋体" pitchFamily="2" charset="-122"/>
              </a:rPr>
              <a:t>、状态空间</a:t>
            </a:r>
            <a:r>
              <a:rPr lang="zh-CN" altLang="en-US" dirty="0">
                <a:latin typeface="宋体" pitchFamily="2" charset="-122"/>
              </a:rPr>
              <a:t>图：</a:t>
            </a:r>
          </a:p>
        </p:txBody>
      </p:sp>
      <p:sp>
        <p:nvSpPr>
          <p:cNvPr id="291" name="Rectangle 146"/>
          <p:cNvSpPr>
            <a:spLocks noChangeArrowheads="1"/>
          </p:cNvSpPr>
          <p:nvPr/>
        </p:nvSpPr>
        <p:spPr bwMode="auto">
          <a:xfrm>
            <a:off x="5232400" y="1684756"/>
            <a:ext cx="623993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spcBef>
                <a:spcPct val="20000"/>
              </a:spcBef>
              <a:buClr>
                <a:schemeClr val="folHlink"/>
              </a:buClr>
              <a:buSzPct val="60000"/>
              <a:buFont typeface="Wingdings" pitchFamily="2" charset="2"/>
              <a:buNone/>
            </a:pPr>
            <a:r>
              <a:rPr lang="zh-CN" altLang="en-US" sz="2000" dirty="0">
                <a:latin typeface="宋体" pitchFamily="2" charset="-122"/>
              </a:rPr>
              <a:t>四条</a:t>
            </a:r>
            <a:r>
              <a:rPr lang="en-US" altLang="zh-CN" sz="2000" i="1" dirty="0">
                <a:latin typeface="宋体" pitchFamily="2" charset="-122"/>
              </a:rPr>
              <a:t>S</a:t>
            </a:r>
            <a:r>
              <a:rPr lang="en-US" altLang="zh-CN" sz="2000" baseline="-25000" dirty="0">
                <a:latin typeface="宋体" pitchFamily="2" charset="-122"/>
              </a:rPr>
              <a:t>0</a:t>
            </a:r>
            <a:r>
              <a:rPr lang="zh-CN" altLang="en-US" sz="2000" dirty="0">
                <a:latin typeface="宋体" pitchFamily="2" charset="-122"/>
              </a:rPr>
              <a:t>到</a:t>
            </a:r>
            <a:r>
              <a:rPr lang="en-US" altLang="zh-CN" sz="2000" i="1" dirty="0">
                <a:latin typeface="宋体" pitchFamily="2" charset="-122"/>
              </a:rPr>
              <a:t>S</a:t>
            </a:r>
            <a:r>
              <a:rPr lang="en-US" altLang="zh-CN" sz="2000" baseline="-25000" dirty="0">
                <a:latin typeface="宋体" pitchFamily="2" charset="-122"/>
              </a:rPr>
              <a:t>31</a:t>
            </a:r>
            <a:r>
              <a:rPr lang="zh-CN" altLang="en-US" sz="2000" dirty="0">
                <a:latin typeface="宋体" pitchFamily="2" charset="-122"/>
              </a:rPr>
              <a:t>长度相等的最短路径，对应的操作序列就是该问题的四个最优解</a:t>
            </a:r>
          </a:p>
        </p:txBody>
      </p:sp>
    </p:spTree>
    <p:extLst>
      <p:ext uri="{BB962C8B-B14F-4D97-AF65-F5344CB8AC3E}">
        <p14:creationId xmlns:p14="http://schemas.microsoft.com/office/powerpoint/2010/main" val="1118332431"/>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4" name="矩形 3"/>
          <p:cNvSpPr/>
          <p:nvPr/>
        </p:nvSpPr>
        <p:spPr>
          <a:xfrm>
            <a:off x="521108" y="1262481"/>
            <a:ext cx="11130117" cy="830997"/>
          </a:xfrm>
          <a:prstGeom prst="rect">
            <a:avLst/>
          </a:prstGeom>
        </p:spPr>
        <p:txBody>
          <a:bodyPr wrap="square">
            <a:spAutoFit/>
          </a:bodyPr>
          <a:lstStyle/>
          <a:p>
            <a:r>
              <a:rPr lang="zh-CN" altLang="en-US" sz="2400" dirty="0">
                <a:solidFill>
                  <a:srgbClr val="A4001F"/>
                </a:solidFill>
                <a:latin typeface="FangSong_GB2312" panose="02010609030101010101" pitchFamily="49" charset="-122"/>
                <a:ea typeface="FangSong_GB2312" panose="02010609030101010101" pitchFamily="49" charset="-122"/>
              </a:rPr>
              <a:t>例：</a:t>
            </a:r>
            <a:r>
              <a:rPr lang="en-US" altLang="zh-CN" sz="2400" b="1" dirty="0">
                <a:solidFill>
                  <a:srgbClr val="A4001F"/>
                </a:solidFill>
                <a:latin typeface="Times New Roman" panose="02020603050405020304" pitchFamily="18" charset="0"/>
                <a:ea typeface="FangSong_GB2312" panose="02010609030101010101" pitchFamily="49" charset="-122"/>
              </a:rPr>
              <a:t> </a:t>
            </a:r>
            <a:r>
              <a:rPr lang="zh-CN" altLang="en-US" sz="2400" dirty="0">
                <a:solidFill>
                  <a:srgbClr val="A4001F"/>
                </a:solidFill>
                <a:latin typeface="FangSong_GB2312" panose="02010609030101010101" pitchFamily="49" charset="-122"/>
                <a:ea typeface="FangSong_GB2312" panose="02010609030101010101" pitchFamily="49" charset="-122"/>
              </a:rPr>
              <a:t>猴子摘香蕉问题。</a:t>
            </a:r>
            <a:r>
              <a:rPr lang="zh-CN" altLang="en-US" sz="2400" dirty="0">
                <a:solidFill>
                  <a:srgbClr val="0000CC"/>
                </a:solidFill>
                <a:latin typeface="FangSong_GB2312" panose="02010609030101010101" pitchFamily="49" charset="-122"/>
                <a:ea typeface="FangSong_GB2312" panose="02010609030101010101" pitchFamily="49" charset="-122"/>
              </a:rPr>
              <a:t>在讨论知识表示时，我们曾提到过这一问题，现在用状态空间法来解决这一问题。</a:t>
            </a:r>
            <a:endParaRPr lang="zh-CN" altLang="en-US" sz="2400" dirty="0"/>
          </a:p>
        </p:txBody>
      </p:sp>
      <p:grpSp>
        <p:nvGrpSpPr>
          <p:cNvPr id="7" name="Group 11"/>
          <p:cNvGrpSpPr>
            <a:grpSpLocks/>
          </p:cNvGrpSpPr>
          <p:nvPr/>
        </p:nvGrpSpPr>
        <p:grpSpPr bwMode="auto">
          <a:xfrm>
            <a:off x="995250" y="2731944"/>
            <a:ext cx="4963043" cy="2573810"/>
            <a:chOff x="340" y="935"/>
            <a:chExt cx="5035" cy="2677"/>
          </a:xfrm>
        </p:grpSpPr>
        <p:grpSp>
          <p:nvGrpSpPr>
            <p:cNvPr id="8" name="Group 12"/>
            <p:cNvGrpSpPr>
              <a:grpSpLocks/>
            </p:cNvGrpSpPr>
            <p:nvPr/>
          </p:nvGrpSpPr>
          <p:grpSpPr bwMode="auto">
            <a:xfrm>
              <a:off x="340" y="935"/>
              <a:ext cx="5035" cy="2677"/>
              <a:chOff x="340" y="935"/>
              <a:chExt cx="5035" cy="2677"/>
            </a:xfrm>
          </p:grpSpPr>
          <p:sp>
            <p:nvSpPr>
              <p:cNvPr id="23" name="Rectangle 13"/>
              <p:cNvSpPr>
                <a:spLocks noChangeArrowheads="1"/>
              </p:cNvSpPr>
              <p:nvPr/>
            </p:nvSpPr>
            <p:spPr bwMode="auto">
              <a:xfrm>
                <a:off x="1519" y="1570"/>
                <a:ext cx="2586" cy="8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4"/>
              <p:cNvSpPr>
                <a:spLocks noChangeShapeType="1"/>
              </p:cNvSpPr>
              <p:nvPr/>
            </p:nvSpPr>
            <p:spPr bwMode="auto">
              <a:xfrm flipV="1">
                <a:off x="4105" y="935"/>
                <a:ext cx="1270"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5"/>
              <p:cNvSpPr>
                <a:spLocks noChangeShapeType="1"/>
              </p:cNvSpPr>
              <p:nvPr/>
            </p:nvSpPr>
            <p:spPr bwMode="auto">
              <a:xfrm>
                <a:off x="340" y="935"/>
                <a:ext cx="1179" cy="6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6"/>
              <p:cNvSpPr>
                <a:spLocks noChangeShapeType="1"/>
              </p:cNvSpPr>
              <p:nvPr/>
            </p:nvSpPr>
            <p:spPr bwMode="auto">
              <a:xfrm flipV="1">
                <a:off x="340" y="2432"/>
                <a:ext cx="1179" cy="1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7"/>
              <p:cNvSpPr>
                <a:spLocks noChangeShapeType="1"/>
              </p:cNvSpPr>
              <p:nvPr/>
            </p:nvSpPr>
            <p:spPr bwMode="auto">
              <a:xfrm>
                <a:off x="4105" y="2432"/>
                <a:ext cx="1270" cy="11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 name="Rectangle 18"/>
            <p:cNvSpPr>
              <a:spLocks noChangeArrowheads="1"/>
            </p:cNvSpPr>
            <p:nvPr/>
          </p:nvSpPr>
          <p:spPr bwMode="auto">
            <a:xfrm>
              <a:off x="3560" y="2614"/>
              <a:ext cx="499" cy="499"/>
            </a:xfrm>
            <a:prstGeom prst="rect">
              <a:avLst/>
            </a:prstGeom>
            <a:solidFill>
              <a:srgbClr val="FF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FF"/>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nvGrpSpPr>
            <p:cNvPr id="11" name="Group 19"/>
            <p:cNvGrpSpPr>
              <a:grpSpLocks/>
            </p:cNvGrpSpPr>
            <p:nvPr/>
          </p:nvGrpSpPr>
          <p:grpSpPr bwMode="auto">
            <a:xfrm>
              <a:off x="2508" y="1389"/>
              <a:ext cx="400" cy="1225"/>
              <a:chOff x="2508" y="1389"/>
              <a:chExt cx="400" cy="1225"/>
            </a:xfrm>
          </p:grpSpPr>
          <p:grpSp>
            <p:nvGrpSpPr>
              <p:cNvPr id="18" name="Group 20"/>
              <p:cNvGrpSpPr>
                <a:grpSpLocks/>
              </p:cNvGrpSpPr>
              <p:nvPr/>
            </p:nvGrpSpPr>
            <p:grpSpPr bwMode="auto">
              <a:xfrm>
                <a:off x="2671" y="1389"/>
                <a:ext cx="182" cy="1225"/>
                <a:chOff x="2671" y="1389"/>
                <a:chExt cx="182" cy="1225"/>
              </a:xfrm>
            </p:grpSpPr>
            <p:sp>
              <p:nvSpPr>
                <p:cNvPr id="20" name="Oval 21"/>
                <p:cNvSpPr>
                  <a:spLocks noChangeArrowheads="1"/>
                </p:cNvSpPr>
                <p:nvPr/>
              </p:nvSpPr>
              <p:spPr bwMode="auto">
                <a:xfrm>
                  <a:off x="2744" y="1389"/>
                  <a:ext cx="91"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22"/>
                <p:cNvSpPr>
                  <a:spLocks noChangeShapeType="1"/>
                </p:cNvSpPr>
                <p:nvPr/>
              </p:nvSpPr>
              <p:spPr bwMode="auto">
                <a:xfrm>
                  <a:off x="2789" y="1480"/>
                  <a:ext cx="0" cy="113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23"/>
                <p:cNvSpPr txBox="1">
                  <a:spLocks noChangeArrowheads="1"/>
                </p:cNvSpPr>
                <p:nvPr/>
              </p:nvSpPr>
              <p:spPr bwMode="auto">
                <a:xfrm rot="10800000">
                  <a:off x="2671" y="1467"/>
                  <a:ext cx="182"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spcBef>
                      <a:spcPct val="50000"/>
                    </a:spcBef>
                  </a:pPr>
                  <a:r>
                    <a:rPr lang="en-US" altLang="zh-CN" sz="2400">
                      <a:latin typeface="Arial" panose="020B0604020202020204" pitchFamily="34" charset="0"/>
                    </a:rPr>
                    <a:t>?</a:t>
                  </a:r>
                </a:p>
              </p:txBody>
            </p:sp>
          </p:grpSp>
          <p:pic>
            <p:nvPicPr>
              <p:cNvPr id="19" name="Picture 24" descr="j0199183_1"/>
              <p:cNvPicPr>
                <a:picLocks noChangeAspect="1" noChangeArrowheads="1"/>
              </p:cNvPicPr>
              <p:nvPr/>
            </p:nvPicPr>
            <p:blipFill>
              <a:blip r:embed="rId2" cstate="print">
                <a:extLst>
                  <a:ext uri="{28A0092B-C50C-407E-A947-70E740481C1C}">
                    <a14:useLocalDpi xmlns:a14="http://schemas.microsoft.com/office/drawing/2010/main" val="0"/>
                  </a:ext>
                </a:extLst>
              </a:blip>
              <a:srcRect r="18733"/>
              <a:stretch>
                <a:fillRect/>
              </a:stretch>
            </p:blipFill>
            <p:spPr bwMode="auto">
              <a:xfrm rot="2085323">
                <a:off x="2508" y="1525"/>
                <a:ext cx="400" cy="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25"/>
            <p:cNvGrpSpPr>
              <a:grpSpLocks/>
            </p:cNvGrpSpPr>
            <p:nvPr/>
          </p:nvGrpSpPr>
          <p:grpSpPr bwMode="auto">
            <a:xfrm>
              <a:off x="1519" y="2478"/>
              <a:ext cx="544" cy="734"/>
              <a:chOff x="1202" y="2614"/>
              <a:chExt cx="742" cy="824"/>
            </a:xfrm>
          </p:grpSpPr>
          <p:pic>
            <p:nvPicPr>
              <p:cNvPr id="16" name="Picture 26" descr="an02556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 y="2614"/>
                <a:ext cx="742" cy="8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7"/>
              <p:cNvSpPr>
                <a:spLocks noChangeArrowheads="1"/>
              </p:cNvSpPr>
              <p:nvPr/>
            </p:nvSpPr>
            <p:spPr bwMode="auto">
              <a:xfrm>
                <a:off x="1610" y="2614"/>
                <a:ext cx="317" cy="1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 name="Text Box 28"/>
            <p:cNvSpPr txBox="1">
              <a:spLocks noChangeArrowheads="1"/>
            </p:cNvSpPr>
            <p:nvPr/>
          </p:nvSpPr>
          <p:spPr bwMode="auto">
            <a:xfrm>
              <a:off x="2653" y="2659"/>
              <a:ext cx="318"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i="1">
                  <a:latin typeface="Times New Roman" panose="02020603050405020304" pitchFamily="18" charset="0"/>
                </a:rPr>
                <a:t>C</a:t>
              </a:r>
            </a:p>
          </p:txBody>
        </p:sp>
        <p:sp>
          <p:nvSpPr>
            <p:cNvPr id="14" name="Text Box 29"/>
            <p:cNvSpPr txBox="1">
              <a:spLocks noChangeArrowheads="1"/>
            </p:cNvSpPr>
            <p:nvPr/>
          </p:nvSpPr>
          <p:spPr bwMode="auto">
            <a:xfrm>
              <a:off x="1382" y="3249"/>
              <a:ext cx="31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i="1">
                  <a:latin typeface="Times New Roman" panose="02020603050405020304" pitchFamily="18" charset="0"/>
                </a:rPr>
                <a:t>A</a:t>
              </a:r>
            </a:p>
          </p:txBody>
        </p:sp>
        <p:sp>
          <p:nvSpPr>
            <p:cNvPr id="15" name="Text Box 30"/>
            <p:cNvSpPr txBox="1">
              <a:spLocks noChangeArrowheads="1"/>
            </p:cNvSpPr>
            <p:nvPr/>
          </p:nvSpPr>
          <p:spPr bwMode="auto">
            <a:xfrm>
              <a:off x="3742" y="3203"/>
              <a:ext cx="318"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1" i="1">
                  <a:latin typeface="Times New Roman" panose="02020603050405020304" pitchFamily="18" charset="0"/>
                </a:rPr>
                <a:t>B</a:t>
              </a:r>
            </a:p>
          </p:txBody>
        </p:sp>
      </p:grpSp>
      <p:grpSp>
        <p:nvGrpSpPr>
          <p:cNvPr id="28" name="Group 98"/>
          <p:cNvGrpSpPr>
            <a:grpSpLocks/>
          </p:cNvGrpSpPr>
          <p:nvPr/>
        </p:nvGrpSpPr>
        <p:grpSpPr bwMode="auto">
          <a:xfrm>
            <a:off x="6846827" y="2555674"/>
            <a:ext cx="4263758" cy="2845475"/>
            <a:chOff x="765" y="1504"/>
            <a:chExt cx="4338" cy="2384"/>
          </a:xfrm>
        </p:grpSpPr>
        <p:grpSp>
          <p:nvGrpSpPr>
            <p:cNvPr id="29" name="Group 99"/>
            <p:cNvGrpSpPr>
              <a:grpSpLocks/>
            </p:cNvGrpSpPr>
            <p:nvPr/>
          </p:nvGrpSpPr>
          <p:grpSpPr bwMode="auto">
            <a:xfrm>
              <a:off x="765" y="1504"/>
              <a:ext cx="4338" cy="2384"/>
              <a:chOff x="813" y="1006"/>
              <a:chExt cx="4338" cy="2384"/>
            </a:xfrm>
          </p:grpSpPr>
          <p:pic>
            <p:nvPicPr>
              <p:cNvPr id="32" name="Picture 100" descr="图框（1）"/>
              <p:cNvPicPr>
                <a:picLocks noChangeAspect="1" noChangeArrowheads="1"/>
              </p:cNvPicPr>
              <p:nvPr/>
            </p:nvPicPr>
            <p:blipFill rotWithShape="1">
              <a:blip r:embed="rId4">
                <a:extLst>
                  <a:ext uri="{28A0092B-C50C-407E-A947-70E740481C1C}">
                    <a14:useLocalDpi xmlns:a14="http://schemas.microsoft.com/office/drawing/2010/main" val="0"/>
                  </a:ext>
                </a:extLst>
              </a:blip>
              <a:srcRect l="3067" t="2508" r="2796" b="4448"/>
              <a:stretch/>
            </p:blipFill>
            <p:spPr bwMode="auto">
              <a:xfrm>
                <a:off x="813" y="1006"/>
                <a:ext cx="4338" cy="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101"/>
              <p:cNvSpPr>
                <a:spLocks noChangeShapeType="1"/>
              </p:cNvSpPr>
              <p:nvPr/>
            </p:nvSpPr>
            <p:spPr bwMode="auto">
              <a:xfrm>
                <a:off x="2976" y="1230"/>
                <a:ext cx="0" cy="52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endParaRPr lang="en-US"/>
              </a:p>
            </p:txBody>
          </p:sp>
          <p:sp>
            <p:nvSpPr>
              <p:cNvPr id="34" name="Text Box 102"/>
              <p:cNvSpPr txBox="1">
                <a:spLocks noChangeArrowheads="1"/>
              </p:cNvSpPr>
              <p:nvPr/>
            </p:nvSpPr>
            <p:spPr bwMode="auto">
              <a:xfrm>
                <a:off x="2880" y="1086"/>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eaLnBrk="1" hangingPunct="1">
                  <a:spcBef>
                    <a:spcPct val="50000"/>
                  </a:spcBef>
                  <a:buFontTx/>
                  <a:buChar char="•"/>
                </a:pPr>
                <a:r>
                  <a:rPr lang="en-US" altLang="zh-CN" b="0">
                    <a:solidFill>
                      <a:srgbClr val="339966"/>
                    </a:solidFill>
                  </a:rPr>
                  <a:t> </a:t>
                </a:r>
                <a:endParaRPr lang="en-US" altLang="zh-CN" b="0">
                  <a:solidFill>
                    <a:srgbClr val="FFFFFF"/>
                  </a:solidFill>
                </a:endParaRPr>
              </a:p>
            </p:txBody>
          </p:sp>
          <p:pic>
            <p:nvPicPr>
              <p:cNvPr id="35" name="Picture 103" descr="香蕉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1872"/>
                <a:ext cx="972"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AutoShape 104"/>
            <p:cNvSpPr>
              <a:spLocks noChangeArrowheads="1"/>
            </p:cNvSpPr>
            <p:nvPr/>
          </p:nvSpPr>
          <p:spPr bwMode="auto">
            <a:xfrm>
              <a:off x="2976" y="1920"/>
              <a:ext cx="1186" cy="450"/>
            </a:xfrm>
            <a:prstGeom prst="wedgeEllipseCallout">
              <a:avLst>
                <a:gd name="adj1" fmla="val -55398"/>
                <a:gd name="adj2" fmla="val 74537"/>
              </a:avLst>
            </a:prstGeom>
            <a:solidFill>
              <a:srgbClr val="0099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gn="ctr" eaLnBrk="1" hangingPunct="1"/>
              <a:endParaRPr lang="zh-CN" altLang="zh-CN" b="0">
                <a:solidFill>
                  <a:srgbClr val="FFFFFF"/>
                </a:solidFill>
              </a:endParaRPr>
            </a:p>
          </p:txBody>
        </p:sp>
        <p:sp>
          <p:nvSpPr>
            <p:cNvPr id="31" name="Text Box 105"/>
            <p:cNvSpPr txBox="1">
              <a:spLocks noChangeArrowheads="1"/>
            </p:cNvSpPr>
            <p:nvPr/>
          </p:nvSpPr>
          <p:spPr bwMode="auto">
            <a:xfrm>
              <a:off x="3110" y="2016"/>
              <a:ext cx="945"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eaLnBrk="1" hangingPunct="1"/>
              <a:r>
                <a:rPr lang="en-US" altLang="zh-CN" sz="1800" dirty="0" err="1">
                  <a:solidFill>
                    <a:srgbClr val="FFFF99"/>
                  </a:solidFill>
                </a:rPr>
                <a:t>Ha!Ha</a:t>
              </a:r>
              <a:r>
                <a:rPr lang="en-US" altLang="zh-CN" sz="1800" dirty="0">
                  <a:solidFill>
                    <a:srgbClr val="FFFF99"/>
                  </a:solidFill>
                </a:rPr>
                <a:t>!</a:t>
              </a:r>
              <a:endParaRPr lang="en-US" altLang="zh-CN" sz="1800" b="0" dirty="0">
                <a:solidFill>
                  <a:srgbClr val="FFFF99"/>
                </a:solidFill>
              </a:endParaRPr>
            </a:p>
          </p:txBody>
        </p:sp>
      </p:grpSp>
    </p:spTree>
    <p:extLst>
      <p:ext uri="{BB962C8B-B14F-4D97-AF65-F5344CB8AC3E}">
        <p14:creationId xmlns:p14="http://schemas.microsoft.com/office/powerpoint/2010/main" val="1755812865"/>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788258" y="2522172"/>
            <a:ext cx="11049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ctr" eaLnBrk="1" hangingPunct="1">
              <a:spcBef>
                <a:spcPct val="50000"/>
              </a:spcBef>
            </a:pPr>
            <a:r>
              <a:rPr lang="zh-CN" altLang="en-US" sz="6000" dirty="0">
                <a:effectLst>
                  <a:outerShdw blurRad="38100" dist="38100" dir="2700000" algn="tl">
                    <a:srgbClr val="C0C0C0"/>
                  </a:outerShdw>
                </a:effectLst>
                <a:latin typeface="+mn-lt"/>
                <a:ea typeface="楷体_GB2312" pitchFamily="49" charset="-122"/>
              </a:rPr>
              <a:t>第 </a:t>
            </a:r>
            <a:r>
              <a:rPr lang="en-US" altLang="zh-CN" sz="6000" dirty="0">
                <a:effectLst>
                  <a:outerShdw blurRad="38100" dist="38100" dir="2700000" algn="tl">
                    <a:srgbClr val="C0C0C0"/>
                  </a:outerShdw>
                </a:effectLst>
                <a:latin typeface="+mn-lt"/>
                <a:ea typeface="楷体_GB2312" pitchFamily="49" charset="-122"/>
              </a:rPr>
              <a:t>4 </a:t>
            </a:r>
            <a:r>
              <a:rPr lang="zh-CN" altLang="en-US" sz="6000" dirty="0">
                <a:effectLst>
                  <a:outerShdw blurRad="38100" dist="38100" dir="2700000" algn="tl">
                    <a:srgbClr val="C0C0C0"/>
                  </a:outerShdw>
                </a:effectLst>
                <a:latin typeface="+mn-lt"/>
                <a:ea typeface="楷体_GB2312" pitchFamily="49" charset="-122"/>
              </a:rPr>
              <a:t>章 搜 索 策 略</a:t>
            </a:r>
          </a:p>
        </p:txBody>
      </p:sp>
    </p:spTree>
    <p:extLst>
      <p:ext uri="{BB962C8B-B14F-4D97-AF65-F5344CB8AC3E}">
        <p14:creationId xmlns:p14="http://schemas.microsoft.com/office/powerpoint/2010/main" val="4077861089"/>
      </p:ext>
    </p:extLst>
  </p:cSld>
  <p:clrMapOvr>
    <a:masterClrMapping/>
  </p:clrMapOvr>
  <mc:AlternateContent xmlns:mc="http://schemas.openxmlformats.org/markup-compatibility/2006" xmlns:p14="http://schemas.microsoft.com/office/powerpoint/2010/main">
    <mc:Choice Requires="p14">
      <p:transition spd="slow" p14:dur="2000" advTm="101"/>
    </mc:Choice>
    <mc:Fallback xmlns="">
      <p:transition spd="slow" advTm="10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28" name="矩形 27"/>
          <p:cNvSpPr/>
          <p:nvPr/>
        </p:nvSpPr>
        <p:spPr>
          <a:xfrm>
            <a:off x="452282" y="1315541"/>
            <a:ext cx="10432027" cy="2677656"/>
          </a:xfrm>
          <a:prstGeom prst="rect">
            <a:avLst/>
          </a:prstGeom>
        </p:spPr>
        <p:txBody>
          <a:bodyPr wrap="square">
            <a:spAutoFit/>
          </a:bodyPr>
          <a:lstStyle/>
          <a:p>
            <a:pPr marR="88750"/>
            <a:r>
              <a:rPr lang="zh-CN" altLang="en-US" sz="2400" dirty="0">
                <a:solidFill>
                  <a:srgbClr val="A4001F"/>
                </a:solidFill>
                <a:latin typeface="FangSong_GB2312" panose="02010609030101010101" pitchFamily="49" charset="-122"/>
                <a:ea typeface="FangSong_GB2312" panose="02010609030101010101" pitchFamily="49" charset="-122"/>
              </a:rPr>
              <a:t>解：</a:t>
            </a:r>
            <a:r>
              <a:rPr lang="zh-CN" altLang="en-US" sz="2400" dirty="0">
                <a:solidFill>
                  <a:srgbClr val="0000CC"/>
                </a:solidFill>
                <a:latin typeface="FangSong_GB2312" panose="02010609030101010101" pitchFamily="49" charset="-122"/>
                <a:ea typeface="FangSong_GB2312" panose="02010609030101010101" pitchFamily="49" charset="-122"/>
              </a:rPr>
              <a:t>问题的状态可用</a:t>
            </a:r>
            <a:r>
              <a:rPr lang="en-US" altLang="zh-CN" sz="2400" b="1" dirty="0">
                <a:solidFill>
                  <a:srgbClr val="0000CC"/>
                </a:solidFill>
                <a:latin typeface="Times New Roman" panose="02020603050405020304" pitchFamily="18" charset="0"/>
                <a:ea typeface="FangSong_GB2312" panose="02010609030101010101" pitchFamily="49" charset="-122"/>
              </a:rPr>
              <a:t>4</a:t>
            </a:r>
            <a:r>
              <a:rPr lang="zh-CN" altLang="en-US" sz="2400" dirty="0">
                <a:solidFill>
                  <a:srgbClr val="0000CC"/>
                </a:solidFill>
                <a:latin typeface="FangSong_GB2312" panose="02010609030101010101" pitchFamily="49" charset="-122"/>
                <a:ea typeface="FangSong_GB2312" panose="02010609030101010101" pitchFamily="49" charset="-122"/>
              </a:rPr>
              <a:t>元组</a:t>
            </a:r>
          </a:p>
          <a:p>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m, b, ON, H</a:t>
            </a:r>
            <a:r>
              <a:rPr lang="zh-CN" altLang="en-US" sz="2400" dirty="0">
                <a:solidFill>
                  <a:srgbClr val="0000CC"/>
                </a:solidFill>
                <a:latin typeface="FangSong_GB2312" panose="02010609030101010101" pitchFamily="49" charset="-122"/>
                <a:ea typeface="FangSong_GB2312" panose="02010609030101010101" pitchFamily="49" charset="-122"/>
              </a:rPr>
              <a:t>）</a:t>
            </a:r>
          </a:p>
          <a:p>
            <a:r>
              <a:rPr lang="zh-CN" altLang="en-US" sz="2400" dirty="0">
                <a:solidFill>
                  <a:srgbClr val="0000CC"/>
                </a:solidFill>
                <a:latin typeface="FangSong_GB2312" panose="02010609030101010101" pitchFamily="49" charset="-122"/>
                <a:ea typeface="FangSong_GB2312" panose="02010609030101010101" pitchFamily="49" charset="-122"/>
              </a:rPr>
              <a:t>  表示。其中：</a:t>
            </a:r>
          </a:p>
          <a:p>
            <a:pPr marR="88870"/>
            <a:r>
              <a:rPr lang="en-US" altLang="zh-CN" sz="2400" b="1" dirty="0">
                <a:solidFill>
                  <a:srgbClr val="630031"/>
                </a:solidFill>
                <a:latin typeface="Times New Roman" panose="02020603050405020304" pitchFamily="18" charset="0"/>
                <a:ea typeface="FangSong_GB2312" panose="02010609030101010101" pitchFamily="49" charset="-122"/>
              </a:rPr>
              <a:t>	m</a:t>
            </a:r>
            <a:r>
              <a:rPr lang="pl-PL" altLang="zh-CN" sz="2400" b="1" dirty="0">
                <a:solidFill>
                  <a:srgbClr val="630031"/>
                </a:solidFill>
                <a:latin typeface="Times New Roman" panose="02020603050405020304" pitchFamily="18" charset="0"/>
                <a:ea typeface="FangSong_GB2312" panose="02010609030101010101" pitchFamily="49" charset="-122"/>
              </a:rPr>
              <a:t> </a:t>
            </a:r>
            <a:r>
              <a:rPr lang="zh-CN" altLang="pl-PL" sz="2400" dirty="0">
                <a:solidFill>
                  <a:srgbClr val="0000CC"/>
                </a:solidFill>
                <a:latin typeface="FangSong_GB2312" panose="02010609030101010101" pitchFamily="49" charset="-122"/>
                <a:ea typeface="FangSong_GB2312" panose="02010609030101010101" pitchFamily="49" charset="-122"/>
              </a:rPr>
              <a:t>表示猴子的位置；</a:t>
            </a:r>
          </a:p>
          <a:p>
            <a:pPr marR="89770"/>
            <a:r>
              <a:rPr lang="en-US" altLang="zh-CN" sz="2400" b="1" dirty="0">
                <a:solidFill>
                  <a:srgbClr val="630031"/>
                </a:solidFill>
                <a:latin typeface="Times New Roman" panose="02020603050405020304" pitchFamily="18" charset="0"/>
                <a:ea typeface="FangSong_GB2312" panose="02010609030101010101" pitchFamily="49" charset="-122"/>
              </a:rPr>
              <a:t>	b </a:t>
            </a:r>
            <a:r>
              <a:rPr lang="zh-CN" altLang="en-US" sz="2400" dirty="0">
                <a:solidFill>
                  <a:srgbClr val="0000CC"/>
                </a:solidFill>
                <a:latin typeface="FangSong_GB2312" panose="02010609030101010101" pitchFamily="49" charset="-122"/>
                <a:ea typeface="FangSong_GB2312" panose="02010609030101010101" pitchFamily="49" charset="-122"/>
              </a:rPr>
              <a:t>表示箱子的位置；</a:t>
            </a:r>
          </a:p>
          <a:p>
            <a:pPr marR="77700"/>
            <a:r>
              <a:rPr lang="en-US" altLang="zh-CN" sz="2400" b="1" dirty="0">
                <a:solidFill>
                  <a:srgbClr val="630031"/>
                </a:solidFill>
                <a:latin typeface="Times New Roman" panose="02020603050405020304" pitchFamily="18" charset="0"/>
                <a:ea typeface="FangSong_GB2312" panose="02010609030101010101" pitchFamily="49" charset="-122"/>
              </a:rPr>
              <a:t>	ON </a:t>
            </a:r>
            <a:r>
              <a:rPr lang="zh-CN" altLang="en-US" sz="2400" dirty="0">
                <a:solidFill>
                  <a:srgbClr val="0000CC"/>
                </a:solidFill>
                <a:latin typeface="FangSong_GB2312" panose="02010609030101010101" pitchFamily="49" charset="-122"/>
                <a:ea typeface="FangSong_GB2312" panose="02010609030101010101" pitchFamily="49" charset="-122"/>
              </a:rPr>
              <a:t>表示猴子是否在箱子上，当猴子在箱子上时，</a:t>
            </a:r>
            <a:r>
              <a:rPr lang="en-US" altLang="zh-CN" sz="2400" b="1" dirty="0">
                <a:solidFill>
                  <a:srgbClr val="0000CC"/>
                </a:solidFill>
                <a:latin typeface="Times New Roman" panose="02020603050405020304" pitchFamily="18" charset="0"/>
                <a:ea typeface="FangSong_GB2312" panose="02010609030101010101" pitchFamily="49" charset="-122"/>
              </a:rPr>
              <a:t>y</a:t>
            </a:r>
            <a:r>
              <a:rPr lang="zh-CN" altLang="en-US" sz="2400" dirty="0">
                <a:solidFill>
                  <a:srgbClr val="0000CC"/>
                </a:solidFill>
                <a:latin typeface="FangSong_GB2312" panose="02010609030101010101" pitchFamily="49" charset="-122"/>
                <a:ea typeface="FangSong_GB2312" panose="02010609030101010101" pitchFamily="49" charset="-122"/>
              </a:rPr>
              <a:t>取</a:t>
            </a:r>
            <a:r>
              <a:rPr lang="en-US" altLang="zh-CN" sz="2400" b="1" dirty="0">
                <a:solidFill>
                  <a:srgbClr val="0000CC"/>
                </a:solidFill>
                <a:latin typeface="Times New Roman" panose="02020603050405020304" pitchFamily="18" charset="0"/>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，否则</a:t>
            </a:r>
            <a:r>
              <a:rPr lang="en-US" altLang="zh-CN" sz="2400" b="1" dirty="0">
                <a:solidFill>
                  <a:srgbClr val="0000CC"/>
                </a:solidFill>
                <a:latin typeface="Times New Roman" panose="02020603050405020304" pitchFamily="18" charset="0"/>
                <a:ea typeface="FangSong_GB2312" panose="02010609030101010101" pitchFamily="49" charset="-122"/>
              </a:rPr>
              <a:t>y</a:t>
            </a:r>
            <a:r>
              <a:rPr lang="zh-CN" altLang="en-US" sz="2400" dirty="0">
                <a:solidFill>
                  <a:srgbClr val="0000CC"/>
                </a:solidFill>
                <a:latin typeface="FangSong_GB2312" panose="02010609030101010101" pitchFamily="49" charset="-122"/>
                <a:ea typeface="FangSong_GB2312" panose="02010609030101010101" pitchFamily="49" charset="-122"/>
              </a:rPr>
              <a:t>取</a:t>
            </a:r>
            <a:r>
              <a:rPr lang="en-US" altLang="zh-CN" sz="2400" b="1" dirty="0">
                <a:solidFill>
                  <a:srgbClr val="0000CC"/>
                </a:solidFill>
                <a:latin typeface="Times New Roman" panose="02020603050405020304" pitchFamily="18" charset="0"/>
                <a:ea typeface="FangSong_GB2312" panose="02010609030101010101" pitchFamily="49" charset="-122"/>
              </a:rPr>
              <a:t>0</a:t>
            </a:r>
            <a:r>
              <a:rPr lang="zh-CN" altLang="en-US" sz="2400" dirty="0">
                <a:solidFill>
                  <a:srgbClr val="0000CC"/>
                </a:solidFill>
                <a:latin typeface="FangSong_GB2312" panose="02010609030101010101" pitchFamily="49" charset="-122"/>
                <a:ea typeface="FangSong_GB2312" panose="02010609030101010101" pitchFamily="49" charset="-122"/>
              </a:rPr>
              <a:t>；</a:t>
            </a:r>
          </a:p>
          <a:p>
            <a:pPr marR="77920"/>
            <a:r>
              <a:rPr lang="en-US" altLang="zh-CN" sz="2400" b="1" dirty="0">
                <a:solidFill>
                  <a:srgbClr val="630031"/>
                </a:solidFill>
                <a:latin typeface="Times New Roman" panose="02020603050405020304" pitchFamily="18" charset="0"/>
                <a:ea typeface="FangSong_GB2312" panose="02010609030101010101" pitchFamily="49" charset="-122"/>
              </a:rPr>
              <a:t>	H </a:t>
            </a:r>
            <a:r>
              <a:rPr lang="zh-CN" altLang="en-US" sz="2400" dirty="0">
                <a:solidFill>
                  <a:srgbClr val="0000CC"/>
                </a:solidFill>
                <a:latin typeface="FangSong_GB2312" panose="02010609030101010101" pitchFamily="49" charset="-122"/>
                <a:ea typeface="FangSong_GB2312" panose="02010609030101010101" pitchFamily="49" charset="-122"/>
              </a:rPr>
              <a:t>表示猴子是否拿到香蕉，当拿到香蕉时</a:t>
            </a:r>
            <a:r>
              <a:rPr lang="en-US" altLang="zh-CN" sz="2400" b="1" dirty="0">
                <a:solidFill>
                  <a:srgbClr val="0000CC"/>
                </a:solidFill>
                <a:latin typeface="Times New Roman" panose="02020603050405020304" pitchFamily="18" charset="0"/>
                <a:ea typeface="FangSong_GB2312" panose="02010609030101010101" pitchFamily="49" charset="-122"/>
              </a:rPr>
              <a:t>z</a:t>
            </a:r>
            <a:r>
              <a:rPr lang="zh-CN" altLang="en-US" sz="2400" dirty="0">
                <a:solidFill>
                  <a:srgbClr val="0000CC"/>
                </a:solidFill>
                <a:latin typeface="FangSong_GB2312" panose="02010609030101010101" pitchFamily="49" charset="-122"/>
                <a:ea typeface="FangSong_GB2312" panose="02010609030101010101" pitchFamily="49" charset="-122"/>
              </a:rPr>
              <a:t>取</a:t>
            </a:r>
            <a:r>
              <a:rPr lang="en-US" altLang="zh-CN" sz="2400" b="1" dirty="0">
                <a:solidFill>
                  <a:srgbClr val="0000CC"/>
                </a:solidFill>
                <a:latin typeface="Times New Roman" panose="02020603050405020304" pitchFamily="18" charset="0"/>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，否则</a:t>
            </a:r>
            <a:r>
              <a:rPr lang="en-US" altLang="zh-CN" sz="2400" b="1" dirty="0">
                <a:solidFill>
                  <a:srgbClr val="0000CC"/>
                </a:solidFill>
                <a:latin typeface="Times New Roman" panose="02020603050405020304" pitchFamily="18" charset="0"/>
                <a:ea typeface="FangSong_GB2312" panose="02010609030101010101" pitchFamily="49" charset="-122"/>
              </a:rPr>
              <a:t>z</a:t>
            </a:r>
            <a:r>
              <a:rPr lang="zh-CN" altLang="en-US" sz="2400" dirty="0">
                <a:solidFill>
                  <a:srgbClr val="0000CC"/>
                </a:solidFill>
                <a:latin typeface="FangSong_GB2312" panose="02010609030101010101" pitchFamily="49" charset="-122"/>
                <a:ea typeface="FangSong_GB2312" panose="02010609030101010101" pitchFamily="49" charset="-122"/>
              </a:rPr>
              <a:t>取</a:t>
            </a:r>
            <a:r>
              <a:rPr lang="en-US" altLang="zh-CN" sz="2400" b="1" dirty="0">
                <a:solidFill>
                  <a:srgbClr val="0000CC"/>
                </a:solidFill>
                <a:latin typeface="Times New Roman" panose="02020603050405020304" pitchFamily="18" charset="0"/>
                <a:ea typeface="FangSong_GB2312" panose="02010609030101010101" pitchFamily="49" charset="-122"/>
              </a:rPr>
              <a:t>0</a:t>
            </a:r>
            <a:r>
              <a:rPr lang="zh-CN" altLang="en-US" sz="2400" dirty="0">
                <a:solidFill>
                  <a:srgbClr val="0000CC"/>
                </a:solidFill>
                <a:latin typeface="FangSong_GB2312" panose="02010609030101010101" pitchFamily="49" charset="-122"/>
                <a:ea typeface="FangSong_GB2312" panose="02010609030101010101" pitchFamily="49" charset="-122"/>
              </a:rPr>
              <a:t>。</a:t>
            </a:r>
            <a:endParaRPr lang="zh-CN" altLang="en-US" sz="2400" dirty="0"/>
          </a:p>
        </p:txBody>
      </p:sp>
      <p:sp>
        <p:nvSpPr>
          <p:cNvPr id="3" name="矩形 2"/>
          <p:cNvSpPr/>
          <p:nvPr/>
        </p:nvSpPr>
        <p:spPr>
          <a:xfrm>
            <a:off x="452282" y="3993197"/>
            <a:ext cx="6096000" cy="2308324"/>
          </a:xfrm>
          <a:prstGeom prst="rect">
            <a:avLst/>
          </a:prstGeom>
        </p:spPr>
        <p:txBody>
          <a:bodyPr>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可能的状态</a:t>
            </a:r>
          </a:p>
          <a:p>
            <a:pPr marR="91900"/>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0 </a:t>
            </a:r>
            <a:r>
              <a:rPr lang="en-US" altLang="zh-CN" sz="2400" b="1" dirty="0">
                <a:solidFill>
                  <a:srgbClr val="0000CC"/>
                </a:solidFill>
                <a:latin typeface="Times New Roman" panose="02020603050405020304" pitchFamily="18" charset="0"/>
                <a:ea typeface="FangSong_GB2312" panose="02010609030101010101" pitchFamily="49" charset="-122"/>
              </a:rPr>
              <a:t>: (a, b, 0, 0) </a:t>
            </a:r>
            <a:r>
              <a:rPr lang="zh-CN" altLang="en-US" sz="2400" dirty="0">
                <a:solidFill>
                  <a:srgbClr val="0000CC"/>
                </a:solidFill>
                <a:latin typeface="FangSong_GB2312" panose="02010609030101010101" pitchFamily="49" charset="-122"/>
                <a:ea typeface="FangSong_GB2312" panose="02010609030101010101" pitchFamily="49" charset="-122"/>
              </a:rPr>
              <a:t>初始状态</a:t>
            </a:r>
          </a:p>
          <a:p>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1 </a:t>
            </a:r>
            <a:r>
              <a:rPr lang="en-US" altLang="zh-CN" sz="2400" b="1" dirty="0">
                <a:solidFill>
                  <a:srgbClr val="0000CC"/>
                </a:solidFill>
                <a:latin typeface="Times New Roman" panose="02020603050405020304" pitchFamily="18" charset="0"/>
                <a:ea typeface="FangSong_GB2312" panose="02010609030101010101" pitchFamily="49" charset="-122"/>
              </a:rPr>
              <a:t>: (b, b, 0, 0)</a:t>
            </a:r>
            <a:endParaRPr lang="en-US" altLang="zh-CN" sz="2400" dirty="0">
              <a:solidFill>
                <a:srgbClr val="0000CC"/>
              </a:solidFill>
              <a:latin typeface="Times New Roman" panose="02020603050405020304" pitchFamily="18" charset="0"/>
              <a:ea typeface="FangSong_GB2312" panose="02010609030101010101" pitchFamily="49" charset="-122"/>
            </a:endParaRPr>
          </a:p>
          <a:p>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2 </a:t>
            </a:r>
            <a:r>
              <a:rPr lang="en-US" altLang="zh-CN" sz="2400" b="1" dirty="0">
                <a:solidFill>
                  <a:srgbClr val="0000CC"/>
                </a:solidFill>
                <a:latin typeface="Times New Roman" panose="02020603050405020304" pitchFamily="18" charset="0"/>
                <a:ea typeface="FangSong_GB2312" panose="02010609030101010101" pitchFamily="49" charset="-122"/>
              </a:rPr>
              <a:t>: (c, c, 0, 0)</a:t>
            </a:r>
            <a:endParaRPr lang="en-US" altLang="zh-CN" sz="2400" dirty="0">
              <a:solidFill>
                <a:srgbClr val="0000CC"/>
              </a:solidFill>
              <a:latin typeface="Times New Roman" panose="02020603050405020304" pitchFamily="18" charset="0"/>
              <a:ea typeface="FangSong_GB2312" panose="02010609030101010101" pitchFamily="49" charset="-122"/>
            </a:endParaRPr>
          </a:p>
          <a:p>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3 </a:t>
            </a:r>
            <a:r>
              <a:rPr lang="en-US" altLang="zh-CN" sz="2400" b="1" dirty="0">
                <a:solidFill>
                  <a:srgbClr val="0000CC"/>
                </a:solidFill>
                <a:latin typeface="Times New Roman" panose="02020603050405020304" pitchFamily="18" charset="0"/>
                <a:ea typeface="FangSong_GB2312" panose="02010609030101010101" pitchFamily="49" charset="-122"/>
              </a:rPr>
              <a:t>: (c, c, 1, 0)</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92570"/>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4 </a:t>
            </a:r>
            <a:r>
              <a:rPr lang="en-US" altLang="zh-CN" sz="2400" b="1" dirty="0">
                <a:solidFill>
                  <a:srgbClr val="0000CC"/>
                </a:solidFill>
                <a:latin typeface="Times New Roman" panose="02020603050405020304" pitchFamily="18" charset="0"/>
                <a:ea typeface="FangSong_GB2312" panose="02010609030101010101" pitchFamily="49" charset="-122"/>
              </a:rPr>
              <a:t>: (c, c, 1, 1) </a:t>
            </a:r>
            <a:r>
              <a:rPr lang="zh-CN" altLang="en-US" sz="2400" dirty="0">
                <a:solidFill>
                  <a:srgbClr val="0000CC"/>
                </a:solidFill>
                <a:latin typeface="FangSong_GB2312" panose="02010609030101010101" pitchFamily="49" charset="-122"/>
                <a:ea typeface="FangSong_GB2312" panose="02010609030101010101" pitchFamily="49" charset="-122"/>
              </a:rPr>
              <a:t>目标状态</a:t>
            </a:r>
          </a:p>
        </p:txBody>
      </p:sp>
    </p:spTree>
    <p:extLst>
      <p:ext uri="{BB962C8B-B14F-4D97-AF65-F5344CB8AC3E}">
        <p14:creationId xmlns:p14="http://schemas.microsoft.com/office/powerpoint/2010/main" val="746583556"/>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矩形 6"/>
          <p:cNvSpPr/>
          <p:nvPr/>
        </p:nvSpPr>
        <p:spPr>
          <a:xfrm>
            <a:off x="835740" y="1675123"/>
            <a:ext cx="10402530" cy="3785652"/>
          </a:xfrm>
          <a:prstGeom prst="rect">
            <a:avLst/>
          </a:prstGeom>
        </p:spPr>
        <p:txBody>
          <a:bodyPr wrap="squar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允许的操作为</a:t>
            </a:r>
          </a:p>
          <a:p>
            <a:pPr marR="83970"/>
            <a:r>
              <a:rPr lang="en-US" altLang="zh-CN" sz="2400" b="1" dirty="0">
                <a:solidFill>
                  <a:srgbClr val="0000CC"/>
                </a:solidFill>
                <a:latin typeface="Times New Roman" panose="02020603050405020304" pitchFamily="18" charset="0"/>
                <a:ea typeface="FangSong_GB2312" panose="02010609030101010101" pitchFamily="49" charset="-122"/>
              </a:rPr>
              <a:t>    </a:t>
            </a:r>
            <a:r>
              <a:rPr lang="pl-PL" altLang="zh-CN" sz="2400" b="1" dirty="0">
                <a:solidFill>
                  <a:srgbClr val="0000CC"/>
                </a:solidFill>
                <a:latin typeface="Times New Roman" panose="02020603050405020304" pitchFamily="18" charset="0"/>
                <a:ea typeface="FangSong_GB2312" panose="02010609030101010101" pitchFamily="49" charset="-122"/>
              </a:rPr>
              <a:t>Goto(u)</a:t>
            </a:r>
            <a:r>
              <a:rPr lang="zh-CN" altLang="pl-PL" sz="2400" dirty="0">
                <a:solidFill>
                  <a:srgbClr val="0000CC"/>
                </a:solidFill>
                <a:latin typeface="FangSong_GB2312" panose="02010609030101010101" pitchFamily="49" charset="-122"/>
                <a:ea typeface="FangSong_GB2312" panose="02010609030101010101" pitchFamily="49" charset="-122"/>
              </a:rPr>
              <a:t>：猴子走到位置</a:t>
            </a:r>
            <a:r>
              <a:rPr lang="pl-PL" altLang="zh-CN" sz="2400" b="1" dirty="0">
                <a:solidFill>
                  <a:srgbClr val="0000CC"/>
                </a:solidFill>
                <a:latin typeface="Times New Roman" panose="02020603050405020304" pitchFamily="18" charset="0"/>
                <a:ea typeface="FangSong_GB2312" panose="02010609030101010101" pitchFamily="49" charset="-122"/>
              </a:rPr>
              <a:t>u</a:t>
            </a:r>
            <a:r>
              <a:rPr lang="zh-CN" altLang="pl-PL" sz="2400" dirty="0">
                <a:solidFill>
                  <a:srgbClr val="0000CC"/>
                </a:solidFill>
                <a:latin typeface="FangSong_GB2312" panose="02010609030101010101" pitchFamily="49" charset="-122"/>
                <a:ea typeface="FangSong_GB2312" panose="02010609030101010101" pitchFamily="49" charset="-122"/>
              </a:rPr>
              <a:t>，即</a:t>
            </a:r>
          </a:p>
          <a:p>
            <a:pPr marR="92270"/>
            <a:r>
              <a:rPr lang="en-US" altLang="zh-CN" sz="2400" b="1" dirty="0">
                <a:solidFill>
                  <a:srgbClr val="0000CC"/>
                </a:solidFill>
                <a:latin typeface="Times New Roman" panose="02020603050405020304" pitchFamily="18" charset="0"/>
                <a:ea typeface="FangSong_GB2312" panose="02010609030101010101" pitchFamily="49" charset="-122"/>
              </a:rPr>
              <a:t>	</a:t>
            </a:r>
            <a:r>
              <a:rPr lang="pl-PL" altLang="zh-CN" sz="2400" b="1" dirty="0">
                <a:solidFill>
                  <a:srgbClr val="0000CC"/>
                </a:solidFill>
                <a:latin typeface="Times New Roman" panose="02020603050405020304" pitchFamily="18" charset="0"/>
                <a:ea typeface="FangSong_GB2312" panose="02010609030101010101" pitchFamily="49" charset="-122"/>
              </a:rPr>
              <a:t>(w, x, 0, 0)</a:t>
            </a:r>
            <a:r>
              <a:rPr lang="pl-PL" altLang="zh-CN" sz="2400" dirty="0">
                <a:solidFill>
                  <a:srgbClr val="0000CC"/>
                </a:solidFill>
                <a:latin typeface="FangSong_GB2312" panose="02010609030101010101" pitchFamily="49" charset="-122"/>
                <a:ea typeface="FangSong_GB2312" panose="02010609030101010101" pitchFamily="49" charset="-122"/>
              </a:rPr>
              <a:t>→</a:t>
            </a:r>
            <a:r>
              <a:rPr lang="pl-PL" altLang="zh-CN" sz="2400" b="1" dirty="0">
                <a:solidFill>
                  <a:srgbClr val="0000CC"/>
                </a:solidFill>
                <a:latin typeface="Times New Roman" panose="02020603050405020304" pitchFamily="18" charset="0"/>
                <a:ea typeface="FangSong_GB2312" panose="02010609030101010101" pitchFamily="49" charset="-122"/>
              </a:rPr>
              <a:t>(u, x, 0, 0)</a:t>
            </a:r>
            <a:endParaRPr lang="pl-PL" altLang="zh-CN" sz="2400" dirty="0">
              <a:solidFill>
                <a:srgbClr val="0000CC"/>
              </a:solidFill>
              <a:latin typeface="Times New Roman" panose="02020603050405020304" pitchFamily="18" charset="0"/>
              <a:ea typeface="FangSong_GB2312" panose="02010609030101010101" pitchFamily="49" charset="-122"/>
            </a:endParaRPr>
          </a:p>
          <a:p>
            <a:pPr marR="59750"/>
            <a:r>
              <a:rPr lang="en-US" altLang="zh-CN" sz="2400" b="1" dirty="0">
                <a:solidFill>
                  <a:srgbClr val="0000CC"/>
                </a:solidFill>
                <a:latin typeface="Times New Roman" panose="02020603050405020304" pitchFamily="18" charset="0"/>
                <a:ea typeface="FangSong_GB2312" panose="02010609030101010101" pitchFamily="49" charset="-122"/>
              </a:rPr>
              <a:t>    </a:t>
            </a:r>
            <a:r>
              <a:rPr lang="en-US" altLang="zh-CN" sz="2400" b="1" dirty="0" err="1">
                <a:solidFill>
                  <a:srgbClr val="0000CC"/>
                </a:solidFill>
                <a:latin typeface="Times New Roman" panose="02020603050405020304" pitchFamily="18" charset="0"/>
                <a:ea typeface="FangSong_GB2312" panose="02010609030101010101" pitchFamily="49" charset="-122"/>
              </a:rPr>
              <a:t>Pushbox</a:t>
            </a:r>
            <a:r>
              <a:rPr lang="en-US" altLang="zh-CN" sz="2400" b="1" dirty="0">
                <a:solidFill>
                  <a:srgbClr val="0000CC"/>
                </a:solidFill>
                <a:latin typeface="Times New Roman" panose="02020603050405020304" pitchFamily="18" charset="0"/>
                <a:ea typeface="FangSong_GB2312" panose="02010609030101010101" pitchFamily="49" charset="-122"/>
              </a:rPr>
              <a:t>(v): </a:t>
            </a:r>
            <a:r>
              <a:rPr lang="zh-CN" altLang="en-US" sz="2400" dirty="0">
                <a:solidFill>
                  <a:srgbClr val="0000CC"/>
                </a:solidFill>
                <a:latin typeface="FangSong_GB2312" panose="02010609030101010101" pitchFamily="49" charset="-122"/>
                <a:ea typeface="FangSong_GB2312" panose="02010609030101010101" pitchFamily="49" charset="-122"/>
              </a:rPr>
              <a:t>猴子推着箱子到水平位置</a:t>
            </a:r>
            <a:r>
              <a:rPr lang="en-US" altLang="zh-CN" sz="2400" b="1" dirty="0">
                <a:solidFill>
                  <a:srgbClr val="0000CC"/>
                </a:solidFill>
                <a:latin typeface="Times New Roman" panose="02020603050405020304" pitchFamily="18" charset="0"/>
                <a:ea typeface="FangSong_GB2312" panose="02010609030101010101" pitchFamily="49" charset="-122"/>
              </a:rPr>
              <a:t>v</a:t>
            </a:r>
            <a:r>
              <a:rPr lang="zh-CN" altLang="en-US" sz="2400" dirty="0">
                <a:solidFill>
                  <a:srgbClr val="0000CC"/>
                </a:solidFill>
                <a:latin typeface="FangSong_GB2312" panose="02010609030101010101" pitchFamily="49" charset="-122"/>
                <a:ea typeface="FangSong_GB2312" panose="02010609030101010101" pitchFamily="49" charset="-122"/>
              </a:rPr>
              <a:t>，即</a:t>
            </a:r>
          </a:p>
          <a:p>
            <a:pPr marR="93400"/>
            <a:r>
              <a:rPr lang="en-US" altLang="zh-CN" sz="2400" b="1" dirty="0">
                <a:solidFill>
                  <a:srgbClr val="0000CC"/>
                </a:solidFill>
                <a:latin typeface="Times New Roman" panose="02020603050405020304" pitchFamily="18" charset="0"/>
                <a:ea typeface="FangSong_GB2312" panose="02010609030101010101" pitchFamily="49" charset="-122"/>
              </a:rPr>
              <a:t>	(x, x, 0, 0)</a:t>
            </a:r>
            <a:r>
              <a:rPr lang="en-US" altLang="zh-CN"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(v, v, 0, 0)</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84320"/>
            <a:r>
              <a:rPr lang="en-US" altLang="zh-CN" sz="2400" b="1" dirty="0">
                <a:solidFill>
                  <a:srgbClr val="0000CC"/>
                </a:solidFill>
                <a:latin typeface="Times New Roman" panose="02020603050405020304" pitchFamily="18" charset="0"/>
                <a:ea typeface="FangSong_GB2312" panose="02010609030101010101" pitchFamily="49" charset="-122"/>
              </a:rPr>
              <a:t>    </a:t>
            </a:r>
            <a:r>
              <a:rPr lang="en-US" altLang="zh-CN" sz="2400" b="1" dirty="0" err="1">
                <a:solidFill>
                  <a:srgbClr val="0000CC"/>
                </a:solidFill>
                <a:latin typeface="Times New Roman" panose="02020603050405020304" pitchFamily="18" charset="0"/>
                <a:ea typeface="FangSong_GB2312" panose="02010609030101010101" pitchFamily="49" charset="-122"/>
              </a:rPr>
              <a:t>Climbbox</a:t>
            </a:r>
            <a:r>
              <a:rPr lang="en-US" altLang="zh-CN" sz="2400" b="1" dirty="0">
                <a:solidFill>
                  <a:srgbClr val="0000CC"/>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猴子爬上箱子，即</a:t>
            </a:r>
          </a:p>
          <a:p>
            <a:pPr marR="93400"/>
            <a:r>
              <a:rPr lang="en-US" altLang="zh-CN" sz="2400" b="1" dirty="0">
                <a:solidFill>
                  <a:srgbClr val="0000CC"/>
                </a:solidFill>
                <a:latin typeface="Times New Roman" panose="02020603050405020304" pitchFamily="18" charset="0"/>
                <a:ea typeface="FangSong_GB2312" panose="02010609030101010101" pitchFamily="49" charset="-122"/>
              </a:rPr>
              <a:t>	(x, x, 0, 0)</a:t>
            </a:r>
            <a:r>
              <a:rPr lang="en-US" altLang="zh-CN"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(x, x, 1, 0)</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88850"/>
            <a:r>
              <a:rPr lang="en-US" altLang="zh-CN" sz="2400" b="1" dirty="0">
                <a:solidFill>
                  <a:srgbClr val="0000CC"/>
                </a:solidFill>
                <a:latin typeface="Times New Roman" panose="02020603050405020304" pitchFamily="18" charset="0"/>
                <a:ea typeface="FangSong_GB2312" panose="02010609030101010101" pitchFamily="49" charset="-122"/>
              </a:rPr>
              <a:t>    Grasp</a:t>
            </a:r>
            <a:r>
              <a:rPr lang="zh-CN" altLang="en-US" sz="2400" dirty="0">
                <a:solidFill>
                  <a:srgbClr val="0000CC"/>
                </a:solidFill>
                <a:latin typeface="FangSong_GB2312" panose="02010609030101010101" pitchFamily="49" charset="-122"/>
                <a:ea typeface="FangSong_GB2312" panose="02010609030101010101" pitchFamily="49" charset="-122"/>
              </a:rPr>
              <a:t>；猴子拿到香蕉，即</a:t>
            </a:r>
          </a:p>
          <a:p>
            <a:pPr marR="93300"/>
            <a:r>
              <a:rPr lang="en-US" altLang="zh-CN" sz="2400" b="1" dirty="0">
                <a:solidFill>
                  <a:srgbClr val="0000CC"/>
                </a:solidFill>
                <a:latin typeface="Times New Roman" panose="02020603050405020304" pitchFamily="18" charset="0"/>
                <a:ea typeface="FangSong_GB2312" panose="02010609030101010101" pitchFamily="49" charset="-122"/>
              </a:rPr>
              <a:t>	(c, c, 1, 0 )</a:t>
            </a:r>
            <a:r>
              <a:rPr lang="en-US" altLang="zh-CN" sz="2400" dirty="0">
                <a:solidFill>
                  <a:srgbClr val="0000CC"/>
                </a:solidFill>
                <a:latin typeface="FangSong_GB2312" panose="02010609030101010101" pitchFamily="49" charset="-122"/>
                <a:ea typeface="FangSong_GB2312" panose="02010609030101010101" pitchFamily="49" charset="-122"/>
              </a:rPr>
              <a:t>→</a:t>
            </a:r>
            <a:r>
              <a:rPr lang="en-US" altLang="zh-CN" sz="2400" b="1" dirty="0">
                <a:solidFill>
                  <a:srgbClr val="0000CC"/>
                </a:solidFill>
                <a:latin typeface="Times New Roman" panose="02020603050405020304" pitchFamily="18" charset="0"/>
                <a:ea typeface="FangSong_GB2312" panose="02010609030101010101" pitchFamily="49" charset="-122"/>
              </a:rPr>
              <a:t>(c, c, 1, 1)</a:t>
            </a:r>
            <a:endParaRPr lang="en-US" altLang="zh-CN" sz="2400" dirty="0">
              <a:solidFill>
                <a:srgbClr val="0000CC"/>
              </a:solidFill>
              <a:latin typeface="Times New Roman" panose="02020603050405020304" pitchFamily="18" charset="0"/>
              <a:ea typeface="FangSong_GB2312" panose="02010609030101010101" pitchFamily="49" charset="-122"/>
            </a:endParaRPr>
          </a:p>
          <a:p>
            <a:endParaRPr lang="en-US" altLang="zh-CN" sz="2400" dirty="0">
              <a:solidFill>
                <a:srgbClr val="CC0000"/>
              </a:solidFill>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2852118996"/>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2" name="矩形 1"/>
          <p:cNvSpPr/>
          <p:nvPr/>
        </p:nvSpPr>
        <p:spPr>
          <a:xfrm>
            <a:off x="599850" y="1164907"/>
            <a:ext cx="4185761" cy="461665"/>
          </a:xfrm>
          <a:prstGeom prst="rect">
            <a:avLst/>
          </a:prstGeom>
        </p:spPr>
        <p:txBody>
          <a:bodyPr wrap="non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猴子摘香蕉问题的状态空间图</a:t>
            </a:r>
            <a:endParaRPr lang="zh-CN" altLang="en-US" sz="2400" dirty="0"/>
          </a:p>
        </p:txBody>
      </p:sp>
      <p:pic>
        <p:nvPicPr>
          <p:cNvPr id="3" name="图片 2"/>
          <p:cNvPicPr>
            <a:picLocks noChangeAspect="1"/>
          </p:cNvPicPr>
          <p:nvPr/>
        </p:nvPicPr>
        <p:blipFill>
          <a:blip r:embed="rId2"/>
          <a:stretch>
            <a:fillRect/>
          </a:stretch>
        </p:blipFill>
        <p:spPr>
          <a:xfrm>
            <a:off x="687238" y="1670422"/>
            <a:ext cx="5514320" cy="5059459"/>
          </a:xfrm>
          <a:prstGeom prst="rect">
            <a:avLst/>
          </a:prstGeom>
        </p:spPr>
      </p:pic>
      <p:sp>
        <p:nvSpPr>
          <p:cNvPr id="5" name="矩形 4"/>
          <p:cNvSpPr/>
          <p:nvPr/>
        </p:nvSpPr>
        <p:spPr>
          <a:xfrm>
            <a:off x="6312309" y="2968183"/>
            <a:ext cx="5958348" cy="1569660"/>
          </a:xfrm>
          <a:prstGeom prst="rect">
            <a:avLst/>
          </a:prstGeom>
        </p:spPr>
        <p:txBody>
          <a:bodyPr wrap="square">
            <a:spAutoFit/>
          </a:bodyPr>
          <a:lstStyle/>
          <a:p>
            <a:pPr marR="31070"/>
            <a:r>
              <a:rPr lang="zh-CN" altLang="en-US" sz="2400" dirty="0">
                <a:solidFill>
                  <a:srgbClr val="0000CC"/>
                </a:solidFill>
                <a:latin typeface="FangSong_GB2312" panose="02010609030101010101" pitchFamily="49" charset="-122"/>
                <a:ea typeface="FangSong_GB2312" panose="02010609030101010101" pitchFamily="49" charset="-122"/>
              </a:rPr>
              <a:t>  可见，由初始状态</a:t>
            </a:r>
            <a:r>
              <a:rPr lang="en-US" altLang="zh-CN" sz="2400" b="1" dirty="0">
                <a:solidFill>
                  <a:srgbClr val="0000CC"/>
                </a:solidFill>
                <a:latin typeface="Times New Roman" panose="02020603050405020304" pitchFamily="18" charset="0"/>
                <a:ea typeface="FangSong_GB2312" panose="02010609030101010101" pitchFamily="49" charset="-122"/>
              </a:rPr>
              <a:t>(a, b, 0, 0)</a:t>
            </a:r>
            <a:r>
              <a:rPr lang="zh-CN" altLang="en-US" sz="2400" dirty="0">
                <a:solidFill>
                  <a:srgbClr val="0000CC"/>
                </a:solidFill>
                <a:latin typeface="FangSong_GB2312" panose="02010609030101010101" pitchFamily="49" charset="-122"/>
                <a:ea typeface="FangSong_GB2312" panose="02010609030101010101" pitchFamily="49" charset="-122"/>
              </a:rPr>
              <a:t>到目标状态</a:t>
            </a:r>
            <a:r>
              <a:rPr lang="en-US" altLang="zh-CN" sz="2400" b="1" dirty="0">
                <a:solidFill>
                  <a:srgbClr val="0000CC"/>
                </a:solidFill>
                <a:latin typeface="Times New Roman" panose="02020603050405020304" pitchFamily="18" charset="0"/>
                <a:ea typeface="FangSong_GB2312" panose="02010609030101010101" pitchFamily="49" charset="-122"/>
              </a:rPr>
              <a:t>(c, c, 1, 1)</a:t>
            </a:r>
            <a:r>
              <a:rPr lang="zh-CN" altLang="en-US" sz="2400" dirty="0">
                <a:solidFill>
                  <a:srgbClr val="0000CC"/>
                </a:solidFill>
                <a:latin typeface="FangSong_GB2312" panose="02010609030101010101" pitchFamily="49" charset="-122"/>
                <a:ea typeface="FangSong_GB2312" panose="02010609030101010101" pitchFamily="49" charset="-122"/>
              </a:rPr>
              <a:t>的操作序列为：</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31070"/>
            <a:endParaRPr lang="zh-CN" altLang="en-US" sz="2400" dirty="0">
              <a:solidFill>
                <a:srgbClr val="0000CC"/>
              </a:solidFill>
              <a:latin typeface="FangSong_GB2312" panose="02010609030101010101" pitchFamily="49" charset="-122"/>
              <a:ea typeface="FangSong_GB2312" panose="02010609030101010101" pitchFamily="49" charset="-122"/>
            </a:endParaRPr>
          </a:p>
          <a:p>
            <a:pPr marR="62650" algn="ctr"/>
            <a:r>
              <a:rPr lang="en-US" altLang="zh-CN" sz="2400" b="1" dirty="0">
                <a:solidFill>
                  <a:srgbClr val="0000CC"/>
                </a:solidFill>
                <a:latin typeface="Times New Roman" panose="02020603050405020304" pitchFamily="18" charset="0"/>
                <a:ea typeface="FangSong_GB2312" panose="02010609030101010101" pitchFamily="49" charset="-122"/>
              </a:rPr>
              <a:t>{</a:t>
            </a:r>
            <a:r>
              <a:rPr lang="en-US" altLang="zh-CN" sz="2400" b="1" dirty="0" err="1">
                <a:solidFill>
                  <a:srgbClr val="0000CC"/>
                </a:solidFill>
                <a:latin typeface="Times New Roman" panose="02020603050405020304" pitchFamily="18" charset="0"/>
                <a:ea typeface="FangSong_GB2312" panose="02010609030101010101" pitchFamily="49" charset="-122"/>
              </a:rPr>
              <a:t>Goto</a:t>
            </a:r>
            <a:r>
              <a:rPr lang="en-US" altLang="zh-CN" sz="2400" b="1" dirty="0">
                <a:solidFill>
                  <a:srgbClr val="0000CC"/>
                </a:solidFill>
                <a:latin typeface="Times New Roman" panose="02020603050405020304" pitchFamily="18" charset="0"/>
                <a:ea typeface="FangSong_GB2312" panose="02010609030101010101" pitchFamily="49" charset="-122"/>
              </a:rPr>
              <a:t>(b), </a:t>
            </a:r>
            <a:r>
              <a:rPr lang="en-US" altLang="zh-CN" sz="2400" b="1" dirty="0" err="1">
                <a:solidFill>
                  <a:srgbClr val="0000CC"/>
                </a:solidFill>
                <a:latin typeface="Times New Roman" panose="02020603050405020304" pitchFamily="18" charset="0"/>
                <a:ea typeface="FangSong_GB2312" panose="02010609030101010101" pitchFamily="49" charset="-122"/>
              </a:rPr>
              <a:t>Pushbox</a:t>
            </a:r>
            <a:r>
              <a:rPr lang="en-US" altLang="zh-CN" sz="2400" b="1" dirty="0">
                <a:solidFill>
                  <a:srgbClr val="0000CC"/>
                </a:solidFill>
                <a:latin typeface="Times New Roman" panose="02020603050405020304" pitchFamily="18" charset="0"/>
                <a:ea typeface="FangSong_GB2312" panose="02010609030101010101" pitchFamily="49" charset="-122"/>
              </a:rPr>
              <a:t>(c), </a:t>
            </a:r>
            <a:r>
              <a:rPr lang="en-US" altLang="zh-CN" sz="2400" b="1" dirty="0" err="1">
                <a:solidFill>
                  <a:srgbClr val="0000CC"/>
                </a:solidFill>
                <a:latin typeface="Times New Roman" panose="02020603050405020304" pitchFamily="18" charset="0"/>
                <a:ea typeface="FangSong_GB2312" panose="02010609030101010101" pitchFamily="49" charset="-122"/>
              </a:rPr>
              <a:t>Climbbox</a:t>
            </a:r>
            <a:r>
              <a:rPr lang="en-US" altLang="zh-CN" sz="2400" b="1" dirty="0">
                <a:solidFill>
                  <a:srgbClr val="0000CC"/>
                </a:solidFill>
                <a:latin typeface="Times New Roman" panose="02020603050405020304" pitchFamily="18" charset="0"/>
                <a:ea typeface="FangSong_GB2312" panose="02010609030101010101" pitchFamily="49" charset="-122"/>
              </a:rPr>
              <a:t>, Grasp}</a:t>
            </a:r>
            <a:endParaRPr lang="zh-CN" altLang="en-US" sz="2400" dirty="0"/>
          </a:p>
        </p:txBody>
      </p:sp>
    </p:spTree>
    <p:extLst>
      <p:ext uri="{BB962C8B-B14F-4D97-AF65-F5344CB8AC3E}">
        <p14:creationId xmlns:p14="http://schemas.microsoft.com/office/powerpoint/2010/main" val="1645677015"/>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4.1.4 </a:t>
            </a:r>
            <a:r>
              <a:rPr lang="zh-CN" altLang="en-US" sz="2800" b="1" dirty="0">
                <a:solidFill>
                  <a:srgbClr val="000099"/>
                </a:solidFill>
                <a:effectLst>
                  <a:outerShdw blurRad="38100" dist="38100" dir="2700000" algn="tl">
                    <a:srgbClr val="C0C0C0"/>
                  </a:outerShdw>
                </a:effectLst>
                <a:latin typeface="黑体" pitchFamily="2" charset="-122"/>
              </a:rPr>
              <a:t>问题归约法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9" name="矩形 8"/>
          <p:cNvSpPr/>
          <p:nvPr/>
        </p:nvSpPr>
        <p:spPr>
          <a:xfrm>
            <a:off x="654994" y="1164907"/>
            <a:ext cx="2962671" cy="461665"/>
          </a:xfrm>
          <a:prstGeom prst="rect">
            <a:avLst/>
          </a:prstGeom>
        </p:spPr>
        <p:txBody>
          <a:bodyPr wrap="none">
            <a:spAutoFit/>
          </a:bodyPr>
          <a:lstStyle/>
          <a:p>
            <a:r>
              <a:rPr lang="en-US" altLang="zh-CN" sz="2400" b="1" dirty="0">
                <a:solidFill>
                  <a:srgbClr val="C00000"/>
                </a:solidFill>
                <a:latin typeface="Times New Roman" panose="02020603050405020304" pitchFamily="18" charset="0"/>
              </a:rPr>
              <a:t>1.</a:t>
            </a:r>
            <a:r>
              <a:rPr lang="zh-CN" altLang="en-US" sz="2400" b="1" dirty="0">
                <a:solidFill>
                  <a:srgbClr val="C00000"/>
                </a:solidFill>
                <a:latin typeface="Times New Roman" panose="02020603050405020304" pitchFamily="18" charset="0"/>
              </a:rPr>
              <a:t>问题的与</a:t>
            </a:r>
            <a:r>
              <a:rPr lang="en-US" altLang="zh-CN" sz="2400" b="1" dirty="0">
                <a:solidFill>
                  <a:srgbClr val="C00000"/>
                </a:solidFill>
                <a:latin typeface="Times New Roman" panose="02020603050405020304" pitchFamily="18" charset="0"/>
              </a:rPr>
              <a:t>/</a:t>
            </a:r>
            <a:r>
              <a:rPr lang="zh-CN" altLang="en-US" sz="2400" b="1" dirty="0">
                <a:solidFill>
                  <a:srgbClr val="C00000"/>
                </a:solidFill>
                <a:latin typeface="Times New Roman" panose="02020603050405020304" pitchFamily="18" charset="0"/>
              </a:rPr>
              <a:t>或树表示</a:t>
            </a:r>
            <a:endParaRPr lang="zh-CN" altLang="en-US" sz="2000" dirty="0">
              <a:solidFill>
                <a:srgbClr val="C00000"/>
              </a:solidFill>
            </a:endParaRPr>
          </a:p>
        </p:txBody>
      </p:sp>
      <p:sp>
        <p:nvSpPr>
          <p:cNvPr id="11" name="矩形 10"/>
          <p:cNvSpPr/>
          <p:nvPr/>
        </p:nvSpPr>
        <p:spPr>
          <a:xfrm>
            <a:off x="805199" y="1735941"/>
            <a:ext cx="10442903" cy="4893647"/>
          </a:xfrm>
          <a:prstGeom prst="rect">
            <a:avLst/>
          </a:prstGeom>
        </p:spPr>
        <p:txBody>
          <a:bodyPr wrap="square">
            <a:spAutoFit/>
          </a:bodyPr>
          <a:lstStyle/>
          <a:p>
            <a:r>
              <a:rPr lang="zh-CN" altLang="en-US" sz="2400" dirty="0">
                <a:solidFill>
                  <a:srgbClr val="A4001F"/>
                </a:solidFill>
                <a:latin typeface="FangSong_GB2312" panose="02010609030101010101" pitchFamily="49" charset="-122"/>
                <a:ea typeface="FangSong_GB2312" panose="02010609030101010101" pitchFamily="49" charset="-122"/>
              </a:rPr>
              <a:t>基本思想</a:t>
            </a:r>
          </a:p>
          <a:p>
            <a:pPr marR="5800"/>
            <a:r>
              <a:rPr lang="zh-CN" altLang="en-US" sz="2400" dirty="0">
                <a:solidFill>
                  <a:srgbClr val="0000CC"/>
                </a:solidFill>
                <a:latin typeface="FangSong_GB2312" panose="02010609030101010101" pitchFamily="49" charset="-122"/>
                <a:ea typeface="FangSong_GB2312" panose="02010609030101010101" pitchFamily="49" charset="-122"/>
              </a:rPr>
              <a:t>    当一问题较复杂时，可通过分解或变换，将其转化为一系列较简单的子问题，然后通过对这些子问题的求解来实现对原问题的求解。</a:t>
            </a:r>
          </a:p>
          <a:p>
            <a:r>
              <a:rPr lang="zh-CN" altLang="en-US" sz="2400" dirty="0">
                <a:solidFill>
                  <a:srgbClr val="A4001F"/>
                </a:solidFill>
                <a:latin typeface="FangSong_GB2312" panose="02010609030101010101" pitchFamily="49" charset="-122"/>
                <a:ea typeface="FangSong_GB2312" panose="02010609030101010101" pitchFamily="49" charset="-122"/>
              </a:rPr>
              <a:t>分解</a:t>
            </a:r>
          </a:p>
          <a:p>
            <a:pPr marR="5070"/>
            <a:r>
              <a:rPr lang="zh-CN" altLang="en-US" sz="2400" dirty="0">
                <a:solidFill>
                  <a:srgbClr val="0000CC"/>
                </a:solidFill>
                <a:latin typeface="FangSong_GB2312" panose="02010609030101010101" pitchFamily="49" charset="-122"/>
                <a:ea typeface="FangSong_GB2312" panose="02010609030101010101" pitchFamily="49" charset="-122"/>
              </a:rPr>
              <a:t>    如果一个问题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可以归约为一组子问题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1 </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2 </a:t>
            </a:r>
            <a:r>
              <a:rPr lang="en-US" altLang="zh-CN" sz="2400" b="1" dirty="0">
                <a:solidFill>
                  <a:srgbClr val="0000CC"/>
                </a:solidFill>
                <a:latin typeface="Times New Roman" panose="02020603050405020304" pitchFamily="18" charset="0"/>
                <a:ea typeface="FangSong_GB2312" panose="02010609030101010101" pitchFamily="49" charset="-122"/>
              </a:rPr>
              <a:t>,…,</a:t>
            </a:r>
            <a:r>
              <a:rPr lang="en-US" altLang="zh-CN" sz="2400" b="1" dirty="0" err="1">
                <a:solidFill>
                  <a:srgbClr val="0000CC"/>
                </a:solidFill>
                <a:latin typeface="Times New Roman" panose="02020603050405020304" pitchFamily="18" charset="0"/>
                <a:ea typeface="FangSong_GB2312" panose="02010609030101010101" pitchFamily="49" charset="-122"/>
              </a:rPr>
              <a:t>P</a:t>
            </a:r>
            <a:r>
              <a:rPr lang="en-US" altLang="zh-CN" sz="1600" b="1" dirty="0" err="1">
                <a:solidFill>
                  <a:srgbClr val="0000CC"/>
                </a:solidFill>
                <a:latin typeface="Times New Roman" panose="02020603050405020304" pitchFamily="18" charset="0"/>
                <a:ea typeface="FangSong_GB2312" panose="02010609030101010101" pitchFamily="49" charset="-122"/>
              </a:rPr>
              <a:t>n</a:t>
            </a:r>
            <a:r>
              <a:rPr lang="en-US" altLang="zh-CN" sz="1600" b="1" dirty="0">
                <a:solidFill>
                  <a:srgbClr val="0000CC"/>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，并且只有当所有子问题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2400" b="1" baseline="-25000" dirty="0">
                <a:solidFill>
                  <a:srgbClr val="0000CC"/>
                </a:solidFill>
                <a:latin typeface="Times New Roman" panose="02020603050405020304" pitchFamily="18" charset="0"/>
                <a:ea typeface="FangSong_GB2312" panose="02010609030101010101" pitchFamily="49" charset="-122"/>
              </a:rPr>
              <a:t>i</a:t>
            </a:r>
            <a:r>
              <a:rPr lang="zh-CN" altLang="en-US" sz="2400" dirty="0">
                <a:solidFill>
                  <a:srgbClr val="0000CC"/>
                </a:solidFill>
                <a:latin typeface="FangSong_GB2312" panose="02010609030101010101" pitchFamily="49" charset="-122"/>
                <a:ea typeface="FangSong_GB2312" panose="02010609030101010101" pitchFamily="49" charset="-122"/>
              </a:rPr>
              <a:t>都有解时原问题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才有解，任何一个子问题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i </a:t>
            </a:r>
            <a:r>
              <a:rPr lang="zh-CN" altLang="en-US" sz="2400" dirty="0">
                <a:solidFill>
                  <a:srgbClr val="0000CC"/>
                </a:solidFill>
                <a:latin typeface="FangSong_GB2312" panose="02010609030101010101" pitchFamily="49" charset="-122"/>
                <a:ea typeface="FangSong_GB2312" panose="02010609030101010101" pitchFamily="49" charset="-122"/>
              </a:rPr>
              <a:t>无解都会导致原问题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无解， 则称此种归约为问题的分解。</a:t>
            </a:r>
          </a:p>
          <a:p>
            <a:pPr marR="51670"/>
            <a:r>
              <a:rPr lang="zh-CN" altLang="en-US" sz="2400" dirty="0">
                <a:solidFill>
                  <a:srgbClr val="0000CC"/>
                </a:solidFill>
                <a:latin typeface="FangSong_GB2312" panose="02010609030101010101" pitchFamily="49" charset="-122"/>
                <a:ea typeface="FangSong_GB2312" panose="02010609030101010101" pitchFamily="49" charset="-122"/>
              </a:rPr>
              <a:t>    即分解所得到的子问题的</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C00000"/>
                </a:solidFill>
                <a:latin typeface="FangSong_GB2312" panose="02010609030101010101" pitchFamily="49" charset="-122"/>
                <a:ea typeface="FangSong_GB2312" panose="02010609030101010101" pitchFamily="49" charset="-122"/>
              </a:rPr>
              <a:t>与</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与原问题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等价。</a:t>
            </a:r>
          </a:p>
          <a:p>
            <a:r>
              <a:rPr lang="zh-CN" altLang="en-US" sz="2400" dirty="0">
                <a:solidFill>
                  <a:srgbClr val="A4001F"/>
                </a:solidFill>
                <a:latin typeface="FangSong_GB2312" panose="02010609030101010101" pitchFamily="49" charset="-122"/>
                <a:ea typeface="FangSong_GB2312" panose="02010609030101010101" pitchFamily="49" charset="-122"/>
              </a:rPr>
              <a:t>等价变换</a:t>
            </a:r>
          </a:p>
          <a:p>
            <a:pPr marR="5750"/>
            <a:r>
              <a:rPr lang="zh-CN" altLang="en-US" sz="2400" dirty="0">
                <a:solidFill>
                  <a:srgbClr val="0000CC"/>
                </a:solidFill>
                <a:latin typeface="FangSong_GB2312" panose="02010609030101010101" pitchFamily="49" charset="-122"/>
                <a:ea typeface="FangSong_GB2312" panose="02010609030101010101" pitchFamily="49" charset="-122"/>
              </a:rPr>
              <a:t>    如果一个问题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可以归约为一组子问题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1 </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2 </a:t>
            </a:r>
            <a:r>
              <a:rPr lang="en-US" altLang="zh-CN" sz="2400" b="1" dirty="0">
                <a:solidFill>
                  <a:srgbClr val="0000CC"/>
                </a:solidFill>
                <a:latin typeface="Times New Roman" panose="02020603050405020304" pitchFamily="18" charset="0"/>
                <a:ea typeface="FangSong_GB2312" panose="02010609030101010101" pitchFamily="49" charset="-122"/>
              </a:rPr>
              <a:t>,…,</a:t>
            </a:r>
            <a:r>
              <a:rPr lang="en-US" altLang="zh-CN" sz="2400" b="1" dirty="0" err="1">
                <a:solidFill>
                  <a:srgbClr val="0000CC"/>
                </a:solidFill>
                <a:latin typeface="Times New Roman" panose="02020603050405020304" pitchFamily="18" charset="0"/>
                <a:ea typeface="FangSong_GB2312" panose="02010609030101010101" pitchFamily="49" charset="-122"/>
              </a:rPr>
              <a:t>P</a:t>
            </a:r>
            <a:r>
              <a:rPr lang="en-US" altLang="zh-CN" sz="1600" b="1" dirty="0" err="1">
                <a:solidFill>
                  <a:srgbClr val="0000CC"/>
                </a:solidFill>
                <a:latin typeface="Times New Roman" panose="02020603050405020304" pitchFamily="18" charset="0"/>
                <a:ea typeface="FangSong_GB2312" panose="02010609030101010101" pitchFamily="49" charset="-122"/>
              </a:rPr>
              <a:t>n</a:t>
            </a:r>
            <a:r>
              <a:rPr lang="en-US" altLang="zh-CN" sz="1600" b="1" dirty="0">
                <a:solidFill>
                  <a:srgbClr val="0000CC"/>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，并且子问题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i </a:t>
            </a:r>
            <a:r>
              <a:rPr lang="zh-CN" altLang="en-US" sz="2400" dirty="0">
                <a:solidFill>
                  <a:srgbClr val="0000CC"/>
                </a:solidFill>
                <a:latin typeface="FangSong_GB2312" panose="02010609030101010101" pitchFamily="49" charset="-122"/>
                <a:ea typeface="FangSong_GB2312" panose="02010609030101010101" pitchFamily="49" charset="-122"/>
              </a:rPr>
              <a:t>中只要有一个有解则原问题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就有解，只有当所有子问题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en-US" altLang="zh-CN" sz="1600" b="1" dirty="0">
                <a:solidFill>
                  <a:srgbClr val="0000CC"/>
                </a:solidFill>
                <a:latin typeface="Times New Roman" panose="02020603050405020304" pitchFamily="18" charset="0"/>
                <a:ea typeface="FangSong_GB2312" panose="02010609030101010101" pitchFamily="49" charset="-122"/>
              </a:rPr>
              <a:t>i </a:t>
            </a:r>
            <a:r>
              <a:rPr lang="zh-CN" altLang="en-US" sz="2400" dirty="0">
                <a:solidFill>
                  <a:srgbClr val="0000CC"/>
                </a:solidFill>
                <a:latin typeface="FangSong_GB2312" panose="02010609030101010101" pitchFamily="49" charset="-122"/>
                <a:ea typeface="FangSong_GB2312" panose="02010609030101010101" pitchFamily="49" charset="-122"/>
              </a:rPr>
              <a:t>都无解时原问题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才无解， 称此种归约为问题的等价变换，简称变换。</a:t>
            </a:r>
          </a:p>
          <a:p>
            <a:pPr marR="50670"/>
            <a:r>
              <a:rPr lang="zh-CN" altLang="en-US" sz="2400" dirty="0">
                <a:solidFill>
                  <a:srgbClr val="0000CC"/>
                </a:solidFill>
                <a:latin typeface="FangSong_GB2312" panose="02010609030101010101" pitchFamily="49" charset="-122"/>
                <a:ea typeface="FangSong_GB2312" panose="02010609030101010101" pitchFamily="49" charset="-122"/>
              </a:rPr>
              <a:t>    即变换所得到的子问题的</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C00000"/>
                </a:solidFill>
                <a:latin typeface="FangSong_GB2312" panose="02010609030101010101" pitchFamily="49" charset="-122"/>
                <a:ea typeface="FangSong_GB2312" panose="02010609030101010101" pitchFamily="49" charset="-122"/>
              </a:rPr>
              <a:t>或</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与原问题</a:t>
            </a:r>
            <a:r>
              <a:rPr lang="en-US" altLang="zh-CN" sz="2400" b="1" dirty="0">
                <a:solidFill>
                  <a:srgbClr val="0000CC"/>
                </a:solidFill>
                <a:latin typeface="Times New Roman" panose="02020603050405020304" pitchFamily="18" charset="0"/>
                <a:ea typeface="FangSong_GB2312" panose="02010609030101010101" pitchFamily="49" charset="-122"/>
              </a:rPr>
              <a:t>P</a:t>
            </a:r>
            <a:r>
              <a:rPr lang="zh-CN" altLang="en-US" sz="2400" dirty="0">
                <a:solidFill>
                  <a:srgbClr val="0000CC"/>
                </a:solidFill>
                <a:latin typeface="FangSong_GB2312" panose="02010609030101010101" pitchFamily="49" charset="-122"/>
                <a:ea typeface="FangSong_GB2312" panose="02010609030101010101" pitchFamily="49" charset="-122"/>
              </a:rPr>
              <a:t>等价。</a:t>
            </a:r>
            <a:endParaRPr lang="zh-CN" altLang="en-US" sz="2400" dirty="0"/>
          </a:p>
        </p:txBody>
      </p:sp>
    </p:spTree>
    <p:extLst>
      <p:ext uri="{BB962C8B-B14F-4D97-AF65-F5344CB8AC3E}">
        <p14:creationId xmlns:p14="http://schemas.microsoft.com/office/powerpoint/2010/main" val="4198133809"/>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4.1.4.1 </a:t>
            </a:r>
            <a:r>
              <a:rPr lang="zh-CN" altLang="en-US" sz="2800" b="1" dirty="0">
                <a:solidFill>
                  <a:srgbClr val="000099"/>
                </a:solidFill>
                <a:effectLst>
                  <a:outerShdw blurRad="38100" dist="38100" dir="2700000" algn="tl">
                    <a:srgbClr val="C0C0C0"/>
                  </a:outerShdw>
                </a:effectLst>
                <a:latin typeface="黑体" pitchFamily="2" charset="-122"/>
              </a:rPr>
              <a:t>问题的与</a:t>
            </a:r>
            <a:r>
              <a:rPr lang="en-US" altLang="zh-CN" sz="2800" b="1" dirty="0">
                <a:solidFill>
                  <a:srgbClr val="000099"/>
                </a:solidFill>
                <a:effectLst>
                  <a:outerShdw blurRad="38100" dist="38100" dir="2700000" algn="tl">
                    <a:srgbClr val="C0C0C0"/>
                  </a:outerShdw>
                </a:effectLst>
                <a:latin typeface="黑体" pitchFamily="2" charset="-122"/>
              </a:rPr>
              <a:t>/</a:t>
            </a:r>
            <a:r>
              <a:rPr lang="zh-CN" altLang="en-US" sz="2800" b="1" dirty="0">
                <a:solidFill>
                  <a:srgbClr val="000099"/>
                </a:solidFill>
                <a:effectLst>
                  <a:outerShdw blurRad="38100" dist="38100" dir="2700000" algn="tl">
                    <a:srgbClr val="C0C0C0"/>
                  </a:outerShdw>
                </a:effectLst>
                <a:latin typeface="黑体" pitchFamily="2" charset="-122"/>
              </a:rPr>
              <a:t>或树表示</a:t>
            </a:r>
          </a:p>
        </p:txBody>
      </p:sp>
      <p:sp>
        <p:nvSpPr>
          <p:cNvPr id="113668" name="Rectangle 3"/>
          <p:cNvSpPr>
            <a:spLocks noGrp="1"/>
          </p:cNvSpPr>
          <p:nvPr>
            <p:ph idx="1"/>
          </p:nvPr>
        </p:nvSpPr>
        <p:spPr>
          <a:xfrm>
            <a:off x="654994" y="1670422"/>
            <a:ext cx="8229600" cy="5295900"/>
          </a:xfrm>
        </p:spPr>
        <p:txBody>
          <a:bodyPr>
            <a:normAutofit/>
          </a:bodyPr>
          <a:lstStyle/>
          <a:p>
            <a:pPr marL="514350" indent="-514350">
              <a:lnSpc>
                <a:spcPct val="120000"/>
              </a:lnSpc>
              <a:buFont typeface="+mj-lt"/>
              <a:buAutoNum type="arabicPeriod"/>
            </a:pPr>
            <a:r>
              <a:rPr lang="zh-CN" altLang="en-US" b="1" dirty="0">
                <a:solidFill>
                  <a:srgbClr val="C00000"/>
                </a:solidFill>
                <a:latin typeface="楷体_GB2312" pitchFamily="49" charset="-122"/>
                <a:ea typeface="楷体_GB2312" pitchFamily="49" charset="-122"/>
              </a:rPr>
              <a:t>问题的分解和</a:t>
            </a:r>
            <a:r>
              <a:rPr lang="zh-CN" altLang="en-US" b="1" dirty="0">
                <a:solidFill>
                  <a:srgbClr val="C00000"/>
                </a:solidFill>
                <a:latin typeface="Arial" panose="020B0604020202020204" pitchFamily="34" charset="0"/>
                <a:ea typeface="楷体_GB2312" pitchFamily="49" charset="-122"/>
              </a:rPr>
              <a:t>“</a:t>
            </a:r>
            <a:r>
              <a:rPr lang="zh-CN" altLang="en-US" b="1" dirty="0">
                <a:solidFill>
                  <a:srgbClr val="C00000"/>
                </a:solidFill>
                <a:latin typeface="楷体_GB2312" pitchFamily="49" charset="-122"/>
                <a:ea typeface="楷体_GB2312" pitchFamily="49" charset="-122"/>
              </a:rPr>
              <a:t>与树</a:t>
            </a:r>
            <a:r>
              <a:rPr lang="zh-CN" altLang="en-US" b="1" dirty="0">
                <a:solidFill>
                  <a:srgbClr val="C00000"/>
                </a:solidFill>
                <a:latin typeface="Arial" panose="020B0604020202020204" pitchFamily="34" charset="0"/>
                <a:ea typeface="楷体_GB2312" pitchFamily="49" charset="-122"/>
              </a:rPr>
              <a:t>”</a:t>
            </a:r>
            <a:r>
              <a:rPr lang="zh-CN" altLang="en-US" b="1" dirty="0">
                <a:solidFill>
                  <a:srgbClr val="C00000"/>
                </a:solidFill>
                <a:latin typeface="楷体_GB2312" pitchFamily="49" charset="-122"/>
                <a:ea typeface="楷体_GB2312" pitchFamily="49" charset="-122"/>
              </a:rPr>
              <a:t>：</a:t>
            </a:r>
          </a:p>
          <a:p>
            <a:pPr marL="381000" indent="-381000">
              <a:lnSpc>
                <a:spcPct val="120000"/>
              </a:lnSpc>
              <a:buNone/>
            </a:pPr>
            <a:r>
              <a:rPr lang="zh-CN" altLang="en-US" b="1" dirty="0">
                <a:latin typeface="楷体_GB2312" pitchFamily="49" charset="-122"/>
                <a:ea typeface="楷体_GB2312"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把一个复杂问题分解为若干个子问题时，可以用一个“与树”来表示这种分解。</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L="381000" indent="-381000">
              <a:lnSpc>
                <a:spcPct val="120000"/>
              </a:lnSpc>
              <a:buNone/>
            </a:pPr>
            <a:endParaRPr lang="zh-CN" altLang="en-US" b="1" dirty="0">
              <a:latin typeface="楷体_GB2312" pitchFamily="49" charset="-122"/>
              <a:ea typeface="楷体_GB2312" pitchFamily="49" charset="-122"/>
            </a:endParaRPr>
          </a:p>
        </p:txBody>
      </p:sp>
      <p:sp>
        <p:nvSpPr>
          <p:cNvPr id="5" name="灯片编号占位符 4"/>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6DDE084F-BDA7-47F6-B165-3908D7F44F51}" type="slidenum">
              <a:rPr lang="en-US" altLang="zh-CN" sz="1600">
                <a:solidFill>
                  <a:srgbClr val="003399"/>
                </a:solidFill>
                <a:latin typeface="Times New Roman" panose="02020603050405020304" pitchFamily="18" charset="0"/>
                <a:ea typeface="宋体" panose="02010600030101010101" pitchFamily="2" charset="-122"/>
              </a:rPr>
              <a:pPr eaLnBrk="1" hangingPunct="1"/>
              <a:t>24</a:t>
            </a:fld>
            <a:endParaRPr lang="en-US" altLang="zh-CN" sz="1600">
              <a:solidFill>
                <a:srgbClr val="003399"/>
              </a:solidFill>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9308196" y="653257"/>
            <a:ext cx="2440682" cy="2476499"/>
          </a:xfrm>
          <a:prstGeom prst="rect">
            <a:avLst/>
          </a:prstGeom>
        </p:spPr>
      </p:pic>
      <p:pic>
        <p:nvPicPr>
          <p:cNvPr id="6" name="图片 5"/>
          <p:cNvPicPr>
            <a:picLocks noChangeAspect="1"/>
          </p:cNvPicPr>
          <p:nvPr/>
        </p:nvPicPr>
        <p:blipFill>
          <a:blip r:embed="rId3"/>
          <a:stretch>
            <a:fillRect/>
          </a:stretch>
        </p:blipFill>
        <p:spPr>
          <a:xfrm>
            <a:off x="9308196" y="3722866"/>
            <a:ext cx="2440682" cy="2482492"/>
          </a:xfrm>
          <a:prstGeom prst="rect">
            <a:avLst/>
          </a:prstGeom>
        </p:spPr>
      </p:pic>
      <p:sp>
        <p:nvSpPr>
          <p:cNvPr id="8" name="矩形 7"/>
          <p:cNvSpPr/>
          <p:nvPr/>
        </p:nvSpPr>
        <p:spPr>
          <a:xfrm>
            <a:off x="635000" y="3722866"/>
            <a:ext cx="8229600" cy="1624034"/>
          </a:xfrm>
          <a:prstGeom prst="rect">
            <a:avLst/>
          </a:prstGeom>
        </p:spPr>
        <p:txBody>
          <a:bodyPr wrap="square">
            <a:spAutoFit/>
          </a:bodyPr>
          <a:lstStyle/>
          <a:p>
            <a:pPr marL="381000" lvl="0" indent="-381000">
              <a:lnSpc>
                <a:spcPct val="120000"/>
              </a:lnSpc>
              <a:spcBef>
                <a:spcPts val="1000"/>
              </a:spcBef>
            </a:pPr>
            <a:r>
              <a:rPr lang="en-US" altLang="zh-CN" sz="2800" b="1" dirty="0">
                <a:solidFill>
                  <a:srgbClr val="C00000"/>
                </a:solidFill>
                <a:latin typeface="楷体_GB2312" pitchFamily="49" charset="-122"/>
                <a:ea typeface="楷体_GB2312" pitchFamily="49" charset="-122"/>
              </a:rPr>
              <a:t>2. </a:t>
            </a:r>
            <a:r>
              <a:rPr lang="zh-CN" altLang="en-US" sz="2800" b="1" dirty="0">
                <a:solidFill>
                  <a:srgbClr val="C00000"/>
                </a:solidFill>
                <a:latin typeface="楷体_GB2312" pitchFamily="49" charset="-122"/>
                <a:ea typeface="楷体_GB2312" pitchFamily="49" charset="-122"/>
              </a:rPr>
              <a:t>问题的等价变换和</a:t>
            </a:r>
            <a:r>
              <a:rPr lang="zh-CN" altLang="en-US" sz="2800" b="1" dirty="0">
                <a:solidFill>
                  <a:srgbClr val="C00000"/>
                </a:solidFill>
                <a:latin typeface="Arial" panose="020B0604020202020204" pitchFamily="34" charset="0"/>
                <a:ea typeface="楷体_GB2312" pitchFamily="49" charset="-122"/>
              </a:rPr>
              <a:t>“</a:t>
            </a:r>
            <a:r>
              <a:rPr lang="zh-CN" altLang="en-US" sz="2800" b="1" dirty="0">
                <a:solidFill>
                  <a:srgbClr val="C00000"/>
                </a:solidFill>
                <a:latin typeface="楷体_GB2312" pitchFamily="49" charset="-122"/>
                <a:ea typeface="楷体_GB2312" pitchFamily="49" charset="-122"/>
              </a:rPr>
              <a:t>或树</a:t>
            </a:r>
            <a:r>
              <a:rPr lang="zh-CN" altLang="en-US" sz="2800" b="1" dirty="0">
                <a:solidFill>
                  <a:srgbClr val="C00000"/>
                </a:solidFill>
                <a:latin typeface="Arial" panose="020B0604020202020204" pitchFamily="34" charset="0"/>
                <a:ea typeface="楷体_GB2312" pitchFamily="49" charset="-122"/>
              </a:rPr>
              <a:t>”</a:t>
            </a:r>
            <a:r>
              <a:rPr lang="zh-CN" altLang="en-US" sz="2800" b="1" dirty="0">
                <a:solidFill>
                  <a:srgbClr val="C00000"/>
                </a:solidFill>
                <a:latin typeface="楷体_GB2312" pitchFamily="49" charset="-122"/>
                <a:ea typeface="楷体_GB2312" pitchFamily="49" charset="-122"/>
              </a:rPr>
              <a:t>：</a:t>
            </a:r>
          </a:p>
          <a:p>
            <a:pPr marL="381000" lvl="0" indent="-381000">
              <a:lnSpc>
                <a:spcPct val="120000"/>
              </a:lnSpc>
              <a:spcBef>
                <a:spcPts val="1000"/>
              </a:spcBef>
            </a:pPr>
            <a:r>
              <a:rPr lang="zh-CN" altLang="en-US" sz="2400" dirty="0">
                <a:solidFill>
                  <a:srgbClr val="0000CC"/>
                </a:solidFill>
                <a:latin typeface="FangSong_GB2312" panose="02010609030101010101" pitchFamily="49" charset="-122"/>
                <a:ea typeface="FangSong_GB2312" panose="02010609030101010101" pitchFamily="49" charset="-122"/>
              </a:rPr>
              <a:t>  把一个复杂的问题等价变换为若干个与之等价的新问题时，可用一个“或树”来表示这种变换。</a:t>
            </a:r>
          </a:p>
        </p:txBody>
      </p:sp>
    </p:spTree>
    <p:extLst>
      <p:ext uri="{BB962C8B-B14F-4D97-AF65-F5344CB8AC3E}">
        <p14:creationId xmlns:p14="http://schemas.microsoft.com/office/powerpoint/2010/main" val="932898078"/>
      </p:ext>
    </p:extLst>
  </p:cSld>
  <p:clrMapOvr>
    <a:masterClrMapping/>
  </p:clrMapOvr>
  <mc:AlternateContent xmlns:mc="http://schemas.openxmlformats.org/markup-compatibility/2006" xmlns:p14="http://schemas.microsoft.com/office/powerpoint/2010/main">
    <mc:Choice Requires="p14">
      <p:transition spd="slow" p14:dur="2000" advTm="36"/>
    </mc:Choice>
    <mc:Fallback xmlns="">
      <p:transition spd="slow" advTm="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a:xfrm>
            <a:off x="4105105" y="6492875"/>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AECF9CC4-264D-4B44-9AB8-39206710AABA}" type="slidenum">
              <a:rPr lang="en-US" altLang="zh-CN" sz="1600">
                <a:solidFill>
                  <a:srgbClr val="003399"/>
                </a:solidFill>
                <a:latin typeface="Times New Roman" panose="02020603050405020304" pitchFamily="18" charset="0"/>
                <a:ea typeface="宋体" panose="02010600030101010101" pitchFamily="2" charset="-122"/>
              </a:rPr>
              <a:pPr eaLnBrk="1" hangingPunct="1"/>
              <a:t>25</a:t>
            </a:fld>
            <a:endParaRPr lang="en-US" altLang="zh-CN" sz="1600" dirty="0">
              <a:solidFill>
                <a:srgbClr val="003399"/>
              </a:solidFill>
              <a:latin typeface="Times New Roman" panose="02020603050405020304" pitchFamily="18" charset="0"/>
              <a:ea typeface="宋体" panose="02010600030101010101" pitchFamily="2" charset="-122"/>
            </a:endParaRPr>
          </a:p>
        </p:txBody>
      </p:sp>
      <p:sp>
        <p:nvSpPr>
          <p:cNvPr id="114691" name="Rectangle 3"/>
          <p:cNvSpPr>
            <a:spLocks noGrp="1"/>
          </p:cNvSpPr>
          <p:nvPr>
            <p:ph type="body" idx="1"/>
          </p:nvPr>
        </p:nvSpPr>
        <p:spPr>
          <a:xfrm>
            <a:off x="599090" y="233363"/>
            <a:ext cx="10843610" cy="4525962"/>
          </a:xfrm>
        </p:spPr>
        <p:txBody>
          <a:bodyPr/>
          <a:lstStyle/>
          <a:p>
            <a:pPr eaLnBrk="1" hangingPunct="1">
              <a:buFont typeface="Wingdings" panose="05000000000000000000" pitchFamily="2" charset="2"/>
              <a:buNone/>
            </a:pPr>
            <a:r>
              <a:rPr lang="en-US" altLang="zh-CN" b="1" dirty="0">
                <a:solidFill>
                  <a:srgbClr val="C00000"/>
                </a:solidFill>
                <a:latin typeface="楷体_GB2312" pitchFamily="49" charset="-122"/>
                <a:ea typeface="楷体_GB2312" pitchFamily="49" charset="-122"/>
              </a:rPr>
              <a:t>3. </a:t>
            </a:r>
            <a:r>
              <a:rPr lang="zh-CN" altLang="en-US" b="1" dirty="0">
                <a:solidFill>
                  <a:srgbClr val="C00000"/>
                </a:solidFill>
                <a:latin typeface="楷体_GB2312" pitchFamily="49" charset="-122"/>
                <a:ea typeface="楷体_GB2312" pitchFamily="49" charset="-122"/>
              </a:rPr>
              <a:t>与</a:t>
            </a:r>
            <a:r>
              <a:rPr lang="en-US" altLang="zh-CN" b="1" dirty="0">
                <a:solidFill>
                  <a:srgbClr val="C00000"/>
                </a:solidFill>
                <a:latin typeface="楷体_GB2312" pitchFamily="49" charset="-122"/>
                <a:ea typeface="楷体_GB2312" pitchFamily="49" charset="-122"/>
              </a:rPr>
              <a:t>/</a:t>
            </a:r>
            <a:r>
              <a:rPr lang="zh-CN" altLang="en-US" b="1" dirty="0">
                <a:solidFill>
                  <a:srgbClr val="C00000"/>
                </a:solidFill>
                <a:latin typeface="楷体_GB2312" pitchFamily="49" charset="-122"/>
                <a:ea typeface="楷体_GB2312" pitchFamily="49" charset="-122"/>
              </a:rPr>
              <a:t>或树：</a:t>
            </a:r>
          </a:p>
          <a:p>
            <a:pPr>
              <a:lnSpc>
                <a:spcPct val="120000"/>
              </a:lnSpc>
              <a:buNone/>
            </a:pPr>
            <a:r>
              <a:rPr lang="zh-CN" altLang="en-US" sz="2400" dirty="0">
                <a:solidFill>
                  <a:srgbClr val="0000CC"/>
                </a:solidFill>
                <a:latin typeface="FangSong_GB2312" panose="02010609030101010101" pitchFamily="49" charset="-122"/>
                <a:ea typeface="FangSong_GB2312" panose="02010609030101010101" pitchFamily="49" charset="-122"/>
              </a:rPr>
              <a:t>如果一个问题既需要通过分解，又需要通过变换才能得到其</a:t>
            </a:r>
            <a:r>
              <a:rPr lang="zh-CN" altLang="en-US" sz="2400" dirty="0">
                <a:solidFill>
                  <a:srgbClr val="C00000"/>
                </a:solidFill>
                <a:latin typeface="FangSong_GB2312" panose="02010609030101010101" pitchFamily="49" charset="-122"/>
                <a:ea typeface="FangSong_GB2312" panose="02010609030101010101" pitchFamily="49" charset="-122"/>
              </a:rPr>
              <a:t>本原问题</a:t>
            </a:r>
            <a:r>
              <a:rPr lang="zh-CN" altLang="en-US" sz="2400" dirty="0">
                <a:solidFill>
                  <a:srgbClr val="0000CC"/>
                </a:solidFill>
                <a:latin typeface="FangSong_GB2312" panose="02010609030101010101" pitchFamily="49" charset="-122"/>
                <a:ea typeface="FangSong_GB2312" panose="02010609030101010101" pitchFamily="49" charset="-122"/>
              </a:rPr>
              <a:t>，则其求解过程可用一个“与</a:t>
            </a:r>
            <a:r>
              <a:rPr lang="en-US" altLang="zh-CN" sz="2400" dirty="0">
                <a:solidFill>
                  <a:srgbClr val="0000CC"/>
                </a:solidFill>
                <a:latin typeface="FangSong_GB2312" panose="02010609030101010101" pitchFamily="49" charset="-122"/>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或树”表示</a:t>
            </a:r>
            <a:r>
              <a:rPr lang="zh-CN" altLang="en-US" sz="2400" dirty="0" smtClean="0">
                <a:solidFill>
                  <a:srgbClr val="0000CC"/>
                </a:solidFill>
                <a:latin typeface="FangSong_GB2312" panose="02010609030101010101" pitchFamily="49" charset="-122"/>
                <a:ea typeface="FangSong_GB2312" panose="02010609030101010101" pitchFamily="49" charset="-122"/>
              </a:rPr>
              <a:t>。所谓</a:t>
            </a:r>
            <a:r>
              <a:rPr lang="zh-CN" altLang="en-US" sz="2400" dirty="0">
                <a:solidFill>
                  <a:srgbClr val="C00000"/>
                </a:solidFill>
                <a:latin typeface="FangSong_GB2312" panose="02010609030101010101" pitchFamily="49" charset="-122"/>
                <a:ea typeface="FangSong_GB2312" panose="02010609030101010101" pitchFamily="49" charset="-122"/>
              </a:rPr>
              <a:t>本原问题</a:t>
            </a:r>
            <a:r>
              <a:rPr lang="zh-CN" altLang="en-US" sz="2400" dirty="0">
                <a:solidFill>
                  <a:srgbClr val="0000CC"/>
                </a:solidFill>
                <a:latin typeface="FangSong_GB2312" panose="02010609030101010101" pitchFamily="49" charset="-122"/>
                <a:ea typeface="FangSong_GB2312" panose="02010609030101010101" pitchFamily="49" charset="-122"/>
              </a:rPr>
              <a:t>：指那种不能（或不需要）再进行分解或变换，且可以直接解答的子问题。</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eaLnBrk="1" hangingPunct="1">
              <a:lnSpc>
                <a:spcPct val="120000"/>
              </a:lnSpc>
              <a:buFont typeface="Wingdings" panose="05000000000000000000" pitchFamily="2" charset="2"/>
              <a:buNone/>
            </a:pPr>
            <a:endParaRPr lang="zh-CN" altLang="en-US" sz="2400" dirty="0">
              <a:solidFill>
                <a:srgbClr val="0000CC"/>
              </a:solidFill>
              <a:latin typeface="FangSong_GB2312" panose="02010609030101010101" pitchFamily="49" charset="-122"/>
              <a:ea typeface="FangSong_GB2312" panose="02010609030101010101" pitchFamily="49" charset="-122"/>
            </a:endParaRPr>
          </a:p>
        </p:txBody>
      </p:sp>
      <p:pic>
        <p:nvPicPr>
          <p:cNvPr id="2" name="图片 1"/>
          <p:cNvPicPr>
            <a:picLocks noChangeAspect="1"/>
          </p:cNvPicPr>
          <p:nvPr/>
        </p:nvPicPr>
        <p:blipFill>
          <a:blip r:embed="rId3"/>
          <a:stretch>
            <a:fillRect/>
          </a:stretch>
        </p:blipFill>
        <p:spPr>
          <a:xfrm>
            <a:off x="1497140" y="2109318"/>
            <a:ext cx="4692992" cy="3046161"/>
          </a:xfrm>
          <a:prstGeom prst="rect">
            <a:avLst/>
          </a:prstGeom>
        </p:spPr>
      </p:pic>
      <p:sp>
        <p:nvSpPr>
          <p:cNvPr id="3" name="矩形 2"/>
          <p:cNvSpPr/>
          <p:nvPr/>
        </p:nvSpPr>
        <p:spPr>
          <a:xfrm>
            <a:off x="599090" y="5123544"/>
            <a:ext cx="10966443" cy="1495794"/>
          </a:xfrm>
          <a:prstGeom prst="rect">
            <a:avLst/>
          </a:prstGeom>
        </p:spPr>
        <p:txBody>
          <a:bodyPr wrap="square">
            <a:spAutoFit/>
          </a:bodyPr>
          <a:lstStyle/>
          <a:p>
            <a:pPr marL="514350" indent="-514350">
              <a:lnSpc>
                <a:spcPct val="120000"/>
              </a:lnSpc>
              <a:buFont typeface="+mj-lt"/>
              <a:buAutoNum type="arabicPeriod" startAt="4"/>
            </a:pPr>
            <a:r>
              <a:rPr lang="zh-CN" altLang="en-US" sz="2800" b="1" dirty="0">
                <a:solidFill>
                  <a:srgbClr val="C00000"/>
                </a:solidFill>
                <a:latin typeface="楷体_GB2312" pitchFamily="49" charset="-122"/>
                <a:ea typeface="楷体_GB2312" pitchFamily="49" charset="-122"/>
              </a:rPr>
              <a:t>端节点与终止节点：</a:t>
            </a:r>
          </a:p>
          <a:p>
            <a:pPr marL="381000" indent="-381000">
              <a:lnSpc>
                <a:spcPct val="120000"/>
              </a:lnSpc>
              <a:buNone/>
            </a:pPr>
            <a:r>
              <a:rPr lang="zh-CN" altLang="en-US" sz="2400" dirty="0">
                <a:solidFill>
                  <a:srgbClr val="0000CC"/>
                </a:solidFill>
                <a:latin typeface="FangSong_GB2312" panose="02010609030101010101" pitchFamily="49" charset="-122"/>
                <a:ea typeface="FangSong_GB2312" panose="02010609030101010101" pitchFamily="49" charset="-122"/>
              </a:rPr>
              <a:t>端节点：没有子节点的节点。终止节点：本原问题所对应的节点。</a:t>
            </a:r>
            <a:r>
              <a:rPr lang="zh-CN" altLang="en-US" sz="2400" dirty="0">
                <a:solidFill>
                  <a:srgbClr val="C00000"/>
                </a:solidFill>
                <a:latin typeface="FangSong_GB2312" panose="02010609030101010101" pitchFamily="49" charset="-122"/>
                <a:ea typeface="FangSong_GB2312" panose="02010609030101010101" pitchFamily="49" charset="-122"/>
              </a:rPr>
              <a:t>终止节点一定是端节点，但端节点却不一定是终止节点。</a:t>
            </a:r>
          </a:p>
        </p:txBody>
      </p:sp>
      <p:grpSp>
        <p:nvGrpSpPr>
          <p:cNvPr id="4" name="组合 3"/>
          <p:cNvGrpSpPr/>
          <p:nvPr/>
        </p:nvGrpSpPr>
        <p:grpSpPr>
          <a:xfrm>
            <a:off x="6002933" y="2077383"/>
            <a:ext cx="5135237" cy="3323987"/>
            <a:chOff x="6002933" y="1868060"/>
            <a:chExt cx="5135237" cy="3323987"/>
          </a:xfrm>
        </p:grpSpPr>
        <p:sp>
          <p:nvSpPr>
            <p:cNvPr id="6" name="Text Box 6"/>
            <p:cNvSpPr txBox="1">
              <a:spLocks noChangeArrowheads="1"/>
            </p:cNvSpPr>
            <p:nvPr/>
          </p:nvSpPr>
          <p:spPr bwMode="auto">
            <a:xfrm>
              <a:off x="6002933" y="1868060"/>
              <a:ext cx="19812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50000"/>
                </a:lnSpc>
              </a:pPr>
              <a:r>
                <a:rPr lang="zh-CN" altLang="en-US" sz="2000" b="1" u="sng" dirty="0">
                  <a:solidFill>
                    <a:srgbClr val="0000FF"/>
                  </a:solidFill>
                  <a:ea typeface="楷体_GB2312" pitchFamily="49" charset="-122"/>
                </a:rPr>
                <a:t>问题归约法</a:t>
              </a:r>
            </a:p>
            <a:p>
              <a:pPr algn="r">
                <a:lnSpc>
                  <a:spcPct val="150000"/>
                </a:lnSpc>
              </a:pPr>
              <a:r>
                <a:rPr lang="zh-CN" altLang="en-US" sz="2000" b="1" dirty="0"/>
                <a:t>原始问题</a:t>
              </a:r>
              <a:endParaRPr lang="en-US" altLang="zh-CN" sz="2000" b="1" dirty="0"/>
            </a:p>
            <a:p>
              <a:pPr algn="r">
                <a:lnSpc>
                  <a:spcPct val="150000"/>
                </a:lnSpc>
              </a:pPr>
              <a:endParaRPr lang="zh-CN" altLang="en-US" sz="2000" b="1" dirty="0"/>
            </a:p>
            <a:p>
              <a:pPr algn="r">
                <a:lnSpc>
                  <a:spcPct val="150000"/>
                </a:lnSpc>
              </a:pPr>
              <a:r>
                <a:rPr lang="zh-CN" altLang="en-US" sz="2000" b="1" dirty="0"/>
                <a:t>中间问题</a:t>
              </a:r>
              <a:endParaRPr lang="en-US" altLang="zh-CN" sz="2000" b="1" dirty="0"/>
            </a:p>
            <a:p>
              <a:pPr algn="r">
                <a:lnSpc>
                  <a:spcPct val="150000"/>
                </a:lnSpc>
              </a:pPr>
              <a:r>
                <a:rPr lang="zh-CN" altLang="en-US" sz="2000" b="1" dirty="0"/>
                <a:t>                </a:t>
              </a:r>
            </a:p>
            <a:p>
              <a:pPr algn="r">
                <a:lnSpc>
                  <a:spcPct val="150000"/>
                </a:lnSpc>
              </a:pPr>
              <a:r>
                <a:rPr lang="zh-CN" altLang="en-US" sz="2000" b="1" dirty="0"/>
                <a:t>本原问题</a:t>
              </a:r>
            </a:p>
            <a:p>
              <a:pPr algn="r">
                <a:lnSpc>
                  <a:spcPct val="150000"/>
                </a:lnSpc>
              </a:pPr>
              <a:r>
                <a:rPr lang="zh-CN" altLang="en-US" sz="2000" b="1" dirty="0">
                  <a:latin typeface="宋体" panose="02010600030101010101" pitchFamily="2" charset="-122"/>
                </a:rPr>
                <a:t>  </a:t>
              </a:r>
              <a:endParaRPr lang="zh-CN" altLang="en-US" sz="2000" b="1" dirty="0"/>
            </a:p>
          </p:txBody>
        </p:sp>
        <p:sp>
          <p:nvSpPr>
            <p:cNvPr id="7" name="Text Box 7"/>
            <p:cNvSpPr txBox="1">
              <a:spLocks noChangeArrowheads="1"/>
            </p:cNvSpPr>
            <p:nvPr/>
          </p:nvSpPr>
          <p:spPr bwMode="auto">
            <a:xfrm>
              <a:off x="9565688" y="1868060"/>
              <a:ext cx="157248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000" b="1" u="sng" dirty="0">
                  <a:solidFill>
                    <a:srgbClr val="0000FF"/>
                  </a:solidFill>
                  <a:ea typeface="楷体_GB2312" pitchFamily="49" charset="-122"/>
                </a:rPr>
                <a:t>与或树</a:t>
              </a:r>
            </a:p>
            <a:p>
              <a:pPr>
                <a:lnSpc>
                  <a:spcPct val="150000"/>
                </a:lnSpc>
              </a:pPr>
              <a:r>
                <a:rPr lang="zh-CN" altLang="en-US" sz="2000" b="1" dirty="0"/>
                <a:t>起始节点</a:t>
              </a:r>
              <a:endParaRPr lang="en-US" altLang="zh-CN" sz="2000" b="1" dirty="0"/>
            </a:p>
            <a:p>
              <a:pPr>
                <a:lnSpc>
                  <a:spcPct val="150000"/>
                </a:lnSpc>
              </a:pPr>
              <a:endParaRPr lang="zh-CN" altLang="en-US" sz="2000" b="1" dirty="0"/>
            </a:p>
            <a:p>
              <a:pPr>
                <a:lnSpc>
                  <a:spcPct val="150000"/>
                </a:lnSpc>
              </a:pPr>
              <a:r>
                <a:rPr lang="zh-CN" altLang="en-US" sz="2000" b="1" dirty="0"/>
                <a:t>中间节点</a:t>
              </a:r>
            </a:p>
            <a:p>
              <a:pPr>
                <a:lnSpc>
                  <a:spcPct val="150000"/>
                </a:lnSpc>
              </a:pPr>
              <a:endParaRPr lang="en-US" altLang="zh-CN" sz="2000" b="1" dirty="0"/>
            </a:p>
            <a:p>
              <a:pPr>
                <a:lnSpc>
                  <a:spcPct val="150000"/>
                </a:lnSpc>
              </a:pPr>
              <a:r>
                <a:rPr lang="zh-CN" altLang="en-US" sz="2000" b="1" dirty="0"/>
                <a:t>终止节点</a:t>
              </a:r>
            </a:p>
          </p:txBody>
        </p:sp>
        <p:sp>
          <p:nvSpPr>
            <p:cNvPr id="8" name="AutoShape 12"/>
            <p:cNvSpPr>
              <a:spLocks noChangeArrowheads="1"/>
            </p:cNvSpPr>
            <p:nvPr/>
          </p:nvSpPr>
          <p:spPr bwMode="auto">
            <a:xfrm>
              <a:off x="8163664" y="2510225"/>
              <a:ext cx="1219200" cy="228600"/>
            </a:xfrm>
            <a:prstGeom prst="leftRightArrow">
              <a:avLst>
                <a:gd name="adj1" fmla="val 50000"/>
                <a:gd name="adj2" fmla="val 10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utoShape 14"/>
            <p:cNvSpPr>
              <a:spLocks noChangeArrowheads="1"/>
            </p:cNvSpPr>
            <p:nvPr/>
          </p:nvSpPr>
          <p:spPr bwMode="auto">
            <a:xfrm>
              <a:off x="8178108" y="3423076"/>
              <a:ext cx="1219200" cy="228600"/>
            </a:xfrm>
            <a:prstGeom prst="leftRightArrow">
              <a:avLst>
                <a:gd name="adj1" fmla="val 50000"/>
                <a:gd name="adj2" fmla="val 10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utoShape 15"/>
            <p:cNvSpPr>
              <a:spLocks noChangeArrowheads="1"/>
            </p:cNvSpPr>
            <p:nvPr/>
          </p:nvSpPr>
          <p:spPr bwMode="auto">
            <a:xfrm>
              <a:off x="8152513" y="4392692"/>
              <a:ext cx="1219200" cy="228600"/>
            </a:xfrm>
            <a:prstGeom prst="leftRightArrow">
              <a:avLst>
                <a:gd name="adj1" fmla="val 50000"/>
                <a:gd name="adj2" fmla="val 10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918376514"/>
      </p:ext>
    </p:extLst>
  </p:cSld>
  <p:clrMapOvr>
    <a:masterClrMapping/>
  </p:clrMapOvr>
  <mc:AlternateContent xmlns:mc="http://schemas.openxmlformats.org/markup-compatibility/2006" xmlns:p14="http://schemas.microsoft.com/office/powerpoint/2010/main">
    <mc:Choice Requires="p14">
      <p:transition spd="slow" p14:dur="2000" advTm="40327"/>
    </mc:Choice>
    <mc:Fallback xmlns="">
      <p:transition spd="slow" advTm="403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63471" y="1255880"/>
            <a:ext cx="11065056" cy="5324535"/>
          </a:xfrm>
          <a:prstGeom prst="rect">
            <a:avLst/>
          </a:prstGeom>
        </p:spPr>
        <p:txBody>
          <a:bodyPr wrap="square">
            <a:spAutoFit/>
          </a:bodyPr>
          <a:lstStyle/>
          <a:p>
            <a:pPr marR="92120"/>
            <a:r>
              <a:rPr lang="en-US" altLang="zh-CN" sz="2800" b="1" dirty="0">
                <a:solidFill>
                  <a:srgbClr val="C00000"/>
                </a:solidFill>
                <a:latin typeface="楷体_GB2312" pitchFamily="49" charset="-122"/>
                <a:ea typeface="楷体_GB2312" pitchFamily="49" charset="-122"/>
              </a:rPr>
              <a:t>(5) </a:t>
            </a:r>
            <a:r>
              <a:rPr lang="zh-CN" altLang="en-US" sz="2800" b="1" dirty="0">
                <a:solidFill>
                  <a:srgbClr val="C00000"/>
                </a:solidFill>
                <a:latin typeface="楷体_GB2312" pitchFamily="49" charset="-122"/>
                <a:ea typeface="楷体_GB2312" pitchFamily="49" charset="-122"/>
              </a:rPr>
              <a:t>可解节点与不可解节点</a:t>
            </a:r>
            <a:endParaRPr lang="en-US" altLang="zh-CN" sz="2800" b="1" dirty="0">
              <a:solidFill>
                <a:srgbClr val="C00000"/>
              </a:solidFill>
              <a:latin typeface="楷体_GB2312" pitchFamily="49" charset="-122"/>
              <a:ea typeface="楷体_GB2312" pitchFamily="49" charset="-122"/>
            </a:endParaRPr>
          </a:p>
          <a:p>
            <a:pPr marR="31300"/>
            <a:r>
              <a:rPr lang="zh-CN" altLang="en-US" sz="2400" dirty="0">
                <a:solidFill>
                  <a:srgbClr val="0000CC"/>
                </a:solidFill>
                <a:latin typeface="FangSong_GB2312" panose="02010609030101010101" pitchFamily="49" charset="-122"/>
                <a:ea typeface="FangSong_GB2312" panose="02010609030101010101" pitchFamily="49" charset="-122"/>
              </a:rPr>
              <a:t> 在与</a:t>
            </a:r>
            <a:r>
              <a:rPr lang="en-US" altLang="zh-CN"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或树中，满足以下三个条件之一的节点为</a:t>
            </a:r>
            <a:r>
              <a:rPr lang="zh-CN" altLang="en-US" sz="2400" dirty="0">
                <a:solidFill>
                  <a:srgbClr val="D50092"/>
                </a:solidFill>
                <a:latin typeface="FangSong_GB2312" panose="02010609030101010101" pitchFamily="49" charset="-122"/>
                <a:ea typeface="FangSong_GB2312" panose="02010609030101010101" pitchFamily="49" charset="-122"/>
              </a:rPr>
              <a:t>可解节点：</a:t>
            </a:r>
          </a:p>
          <a:p>
            <a:pPr marR="76670"/>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①任何终止节点都是可解节点。</a:t>
            </a:r>
          </a:p>
          <a:p>
            <a:pPr marR="8270"/>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②对</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节点，当其子节点中至少有一个为可解节点时，则该或节点就是可解节点。</a:t>
            </a:r>
          </a:p>
          <a:p>
            <a:pPr marR="8270"/>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③对</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与</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节点，只有当其子节点全部为可解节点时，该与节点才是可解节点。</a:t>
            </a:r>
          </a:p>
          <a:p>
            <a:pPr marR="60570"/>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0570"/>
            <a:r>
              <a:rPr lang="zh-CN" altLang="en-US" sz="2400" dirty="0">
                <a:solidFill>
                  <a:srgbClr val="0000CC"/>
                </a:solidFill>
                <a:latin typeface="FangSong_GB2312" panose="02010609030101010101" pitchFamily="49" charset="-122"/>
                <a:ea typeface="FangSong_GB2312" panose="02010609030101010101" pitchFamily="49" charset="-122"/>
              </a:rPr>
              <a:t>同样，可用类似的方法定义</a:t>
            </a:r>
            <a:r>
              <a:rPr lang="zh-CN" altLang="en-US" sz="2400" dirty="0">
                <a:solidFill>
                  <a:srgbClr val="D50092"/>
                </a:solidFill>
                <a:latin typeface="FangSong_GB2312" panose="02010609030101010101" pitchFamily="49" charset="-122"/>
                <a:ea typeface="FangSong_GB2312" panose="02010609030101010101" pitchFamily="49" charset="-122"/>
              </a:rPr>
              <a:t>不可解节点：</a:t>
            </a:r>
          </a:p>
          <a:p>
            <a:pPr marR="60570"/>
            <a:r>
              <a:rPr lang="zh-CN" altLang="en-US" sz="2400" dirty="0">
                <a:solidFill>
                  <a:srgbClr val="0000CC"/>
                </a:solidFill>
                <a:latin typeface="FangSong_GB2312" panose="02010609030101010101" pitchFamily="49" charset="-122"/>
                <a:ea typeface="FangSong_GB2312" panose="02010609030101010101" pitchFamily="49" charset="-122"/>
              </a:rPr>
              <a:t>     ①不为终止节点的端节点是不可解节点。</a:t>
            </a:r>
          </a:p>
          <a:p>
            <a:pPr marR="8270"/>
            <a:r>
              <a:rPr lang="zh-CN" altLang="en-US" sz="2400" dirty="0">
                <a:solidFill>
                  <a:srgbClr val="0000CC"/>
                </a:solidFill>
                <a:latin typeface="FangSong_GB2312" panose="02010609030101010101" pitchFamily="49" charset="-122"/>
                <a:ea typeface="FangSong_GB2312" panose="02010609030101010101" pitchFamily="49" charset="-122"/>
              </a:rPr>
              <a:t>     ②对</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节点，若其全部子节点都为不可解节点，则该或节点是不可解节点。</a:t>
            </a:r>
          </a:p>
          <a:p>
            <a:pPr marR="8270"/>
            <a:r>
              <a:rPr lang="zh-CN" altLang="en-US" sz="2400" dirty="0">
                <a:solidFill>
                  <a:srgbClr val="0000CC"/>
                </a:solidFill>
                <a:latin typeface="FangSong_GB2312" panose="02010609030101010101" pitchFamily="49" charset="-122"/>
                <a:ea typeface="FangSong_GB2312" panose="02010609030101010101" pitchFamily="49" charset="-122"/>
              </a:rPr>
              <a:t>     ③对</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与</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节点，只要其子节点中有一个为不可解节点，则该与节点是不可解节点。</a:t>
            </a:r>
            <a:endParaRPr lang="zh-CN" altLang="en-US" sz="2400" dirty="0"/>
          </a:p>
        </p:txBody>
      </p:sp>
      <p:sp>
        <p:nvSpPr>
          <p:cNvPr id="7" name="Rectangle 2"/>
          <p:cNvSpPr txBox="1">
            <a:spLocks/>
          </p:cNvSpPr>
          <p:nvPr/>
        </p:nvSpPr>
        <p:spPr>
          <a:xfrm>
            <a:off x="211513" y="515620"/>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a:solidFill>
                  <a:srgbClr val="000099"/>
                </a:solidFill>
                <a:effectLst>
                  <a:outerShdw blurRad="38100" dist="38100" dir="2700000" algn="tl">
                    <a:srgbClr val="C0C0C0"/>
                  </a:outerShdw>
                </a:effectLst>
                <a:latin typeface="黑体" pitchFamily="2" charset="-122"/>
              </a:rPr>
              <a:t>4.1.4.1 </a:t>
            </a:r>
            <a:r>
              <a:rPr lang="zh-CN" altLang="en-US" sz="2800" b="1">
                <a:solidFill>
                  <a:srgbClr val="000099"/>
                </a:solidFill>
                <a:effectLst>
                  <a:outerShdw blurRad="38100" dist="38100" dir="2700000" algn="tl">
                    <a:srgbClr val="C0C0C0"/>
                  </a:outerShdw>
                </a:effectLst>
                <a:latin typeface="黑体" pitchFamily="2" charset="-122"/>
              </a:rPr>
              <a:t>问题的与</a:t>
            </a:r>
            <a:r>
              <a:rPr lang="en-US" altLang="zh-CN" sz="2800" b="1">
                <a:solidFill>
                  <a:srgbClr val="000099"/>
                </a:solidFill>
                <a:effectLst>
                  <a:outerShdw blurRad="38100" dist="38100" dir="2700000" algn="tl">
                    <a:srgbClr val="C0C0C0"/>
                  </a:outerShdw>
                </a:effectLst>
                <a:latin typeface="黑体" pitchFamily="2" charset="-122"/>
              </a:rPr>
              <a:t>/</a:t>
            </a:r>
            <a:r>
              <a:rPr lang="zh-CN" altLang="en-US" sz="2800" b="1">
                <a:solidFill>
                  <a:srgbClr val="000099"/>
                </a:solidFill>
                <a:effectLst>
                  <a:outerShdw blurRad="38100" dist="38100" dir="2700000" algn="tl">
                    <a:srgbClr val="C0C0C0"/>
                  </a:outerShdw>
                </a:effectLst>
                <a:latin typeface="黑体" pitchFamily="2" charset="-122"/>
              </a:rPr>
              <a:t>或树表示</a:t>
            </a:r>
            <a:endParaRPr lang="zh-CN" altLang="en-US" sz="2800" b="1" dirty="0">
              <a:solidFill>
                <a:srgbClr val="000099"/>
              </a:solidFill>
              <a:effectLst>
                <a:outerShdw blurRad="38100" dist="38100" dir="2700000" algn="tl">
                  <a:srgbClr val="C0C0C0"/>
                </a:outerShdw>
              </a:effectLst>
              <a:latin typeface="黑体" pitchFamily="2" charset="-122"/>
            </a:endParaRPr>
          </a:p>
        </p:txBody>
      </p:sp>
    </p:spTree>
    <p:extLst>
      <p:ext uri="{BB962C8B-B14F-4D97-AF65-F5344CB8AC3E}">
        <p14:creationId xmlns:p14="http://schemas.microsoft.com/office/powerpoint/2010/main" val="3419423296"/>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E88A1DD8-B736-480A-90DA-DBDC03FA4027}" type="slidenum">
              <a:rPr lang="en-US" altLang="zh-CN" sz="1600">
                <a:solidFill>
                  <a:srgbClr val="003399"/>
                </a:solidFill>
                <a:latin typeface="Times New Roman" panose="02020603050405020304" pitchFamily="18" charset="0"/>
                <a:ea typeface="宋体" panose="02010600030101010101" pitchFamily="2" charset="-122"/>
              </a:rPr>
              <a:pPr eaLnBrk="1" hangingPunct="1"/>
              <a:t>27</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117763" name="Rectangle 2"/>
          <p:cNvSpPr>
            <a:spLocks noGrp="1"/>
          </p:cNvSpPr>
          <p:nvPr>
            <p:ph type="body" idx="1"/>
          </p:nvPr>
        </p:nvSpPr>
        <p:spPr>
          <a:xfrm>
            <a:off x="1066800" y="280989"/>
            <a:ext cx="10629900" cy="2275680"/>
          </a:xfrm>
        </p:spPr>
        <p:txBody>
          <a:bodyPr/>
          <a:lstStyle/>
          <a:p>
            <a:pPr eaLnBrk="1" hangingPunct="1">
              <a:buFont typeface="Wingdings" panose="05000000000000000000" pitchFamily="2" charset="2"/>
              <a:buNone/>
            </a:pPr>
            <a:r>
              <a:rPr lang="en-US" altLang="zh-CN" b="1" dirty="0">
                <a:solidFill>
                  <a:srgbClr val="C00000"/>
                </a:solidFill>
                <a:latin typeface="楷体_GB2312" pitchFamily="49" charset="-122"/>
                <a:ea typeface="楷体_GB2312" pitchFamily="49" charset="-122"/>
              </a:rPr>
              <a:t>6. </a:t>
            </a:r>
            <a:r>
              <a:rPr lang="zh-CN" altLang="en-US" b="1" dirty="0">
                <a:solidFill>
                  <a:srgbClr val="C00000"/>
                </a:solidFill>
                <a:latin typeface="楷体_GB2312" pitchFamily="49" charset="-122"/>
                <a:ea typeface="楷体_GB2312" pitchFamily="49" charset="-122"/>
              </a:rPr>
              <a:t>解树：</a:t>
            </a:r>
          </a:p>
          <a:p>
            <a:pPr>
              <a:lnSpc>
                <a:spcPct val="120000"/>
              </a:lnSpc>
              <a:buNone/>
            </a:pPr>
            <a:r>
              <a:rPr lang="zh-CN" altLang="en-US" b="1" dirty="0">
                <a:latin typeface="楷体_GB2312" pitchFamily="49" charset="-122"/>
                <a:ea typeface="楷体_GB2312" pitchFamily="49" charset="-122"/>
              </a:rPr>
              <a:t> </a:t>
            </a:r>
            <a:r>
              <a:rPr lang="zh-CN" altLang="en-US" sz="2400" dirty="0" smtClean="0">
                <a:solidFill>
                  <a:srgbClr val="0000CC"/>
                </a:solidFill>
                <a:latin typeface="FangSong_GB2312" panose="02010609030101010101" pitchFamily="49" charset="-122"/>
                <a:ea typeface="FangSong_GB2312" panose="02010609030101010101" pitchFamily="49" charset="-122"/>
              </a:rPr>
              <a:t>一</a:t>
            </a:r>
            <a:r>
              <a:rPr lang="zh-CN" altLang="en-US" sz="2400" dirty="0">
                <a:solidFill>
                  <a:srgbClr val="0000CC"/>
                </a:solidFill>
                <a:latin typeface="FangSong_GB2312" panose="02010609030101010101" pitchFamily="49" charset="-122"/>
                <a:ea typeface="FangSong_GB2312" panose="02010609030101010101" pitchFamily="49" charset="-122"/>
              </a:rPr>
              <a:t>个由可解节点构成，</a:t>
            </a:r>
            <a:r>
              <a:rPr lang="zh-CN" altLang="en-US" sz="2400" dirty="0" smtClean="0">
                <a:solidFill>
                  <a:srgbClr val="0000CC"/>
                </a:solidFill>
                <a:latin typeface="FangSong_GB2312" panose="02010609030101010101" pitchFamily="49" charset="-122"/>
                <a:ea typeface="FangSong_GB2312" panose="02010609030101010101" pitchFamily="49" charset="-122"/>
              </a:rPr>
              <a:t>并且由</a:t>
            </a:r>
            <a:r>
              <a:rPr lang="zh-CN" altLang="en-US" sz="2400" dirty="0">
                <a:solidFill>
                  <a:srgbClr val="0000CC"/>
                </a:solidFill>
                <a:latin typeface="FangSong_GB2312" panose="02010609030101010101" pitchFamily="49" charset="-122"/>
                <a:ea typeface="FangSong_GB2312" panose="02010609030101010101" pitchFamily="49" charset="-122"/>
              </a:rPr>
              <a:t>这些可解节点可以推出初始节点（对应原始问题）为可解节点的子树。问题归约求解过程实际上就是生成解树，即证明原始节点是可解节点的过程。</a:t>
            </a:r>
          </a:p>
        </p:txBody>
      </p:sp>
      <p:grpSp>
        <p:nvGrpSpPr>
          <p:cNvPr id="7" name="组合 6"/>
          <p:cNvGrpSpPr/>
          <p:nvPr/>
        </p:nvGrpSpPr>
        <p:grpSpPr>
          <a:xfrm>
            <a:off x="12582525" y="3090069"/>
            <a:ext cx="4397375" cy="2930525"/>
            <a:chOff x="12582525" y="3090069"/>
            <a:chExt cx="4397375" cy="2930525"/>
          </a:xfrm>
        </p:grpSpPr>
        <p:grpSp>
          <p:nvGrpSpPr>
            <p:cNvPr id="3" name="Group 51"/>
            <p:cNvGrpSpPr>
              <a:grpSpLocks/>
            </p:cNvGrpSpPr>
            <p:nvPr/>
          </p:nvGrpSpPr>
          <p:grpSpPr bwMode="auto">
            <a:xfrm>
              <a:off x="13530263" y="3524250"/>
              <a:ext cx="3060700" cy="2033588"/>
              <a:chOff x="2067" y="2112"/>
              <a:chExt cx="1928" cy="1281"/>
            </a:xfrm>
          </p:grpSpPr>
          <p:sp>
            <p:nvSpPr>
              <p:cNvPr id="117766" name="Line 44"/>
              <p:cNvSpPr>
                <a:spLocks noChangeShapeType="1"/>
              </p:cNvSpPr>
              <p:nvPr/>
            </p:nvSpPr>
            <p:spPr bwMode="auto">
              <a:xfrm flipH="1">
                <a:off x="2341" y="2131"/>
                <a:ext cx="475" cy="302"/>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7767" name="Line 45"/>
              <p:cNvSpPr>
                <a:spLocks noChangeShapeType="1"/>
              </p:cNvSpPr>
              <p:nvPr/>
            </p:nvSpPr>
            <p:spPr bwMode="auto">
              <a:xfrm>
                <a:off x="2267" y="2661"/>
                <a:ext cx="110" cy="183"/>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7768" name="Line 46"/>
              <p:cNvSpPr>
                <a:spLocks noChangeShapeType="1"/>
              </p:cNvSpPr>
              <p:nvPr/>
            </p:nvSpPr>
            <p:spPr bwMode="auto">
              <a:xfrm flipH="1">
                <a:off x="2067" y="3155"/>
                <a:ext cx="283" cy="238"/>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7769" name="Line 47"/>
              <p:cNvSpPr>
                <a:spLocks noChangeShapeType="1"/>
              </p:cNvSpPr>
              <p:nvPr/>
            </p:nvSpPr>
            <p:spPr bwMode="auto">
              <a:xfrm>
                <a:off x="3034" y="2112"/>
                <a:ext cx="566" cy="247"/>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7770" name="Line 48"/>
              <p:cNvSpPr>
                <a:spLocks noChangeShapeType="1"/>
              </p:cNvSpPr>
              <p:nvPr/>
            </p:nvSpPr>
            <p:spPr bwMode="auto">
              <a:xfrm flipH="1">
                <a:off x="3455" y="2661"/>
                <a:ext cx="92" cy="173"/>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7771" name="Line 49"/>
              <p:cNvSpPr>
                <a:spLocks noChangeShapeType="1"/>
              </p:cNvSpPr>
              <p:nvPr/>
            </p:nvSpPr>
            <p:spPr bwMode="auto">
              <a:xfrm>
                <a:off x="3638" y="2688"/>
                <a:ext cx="357" cy="137"/>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7772" name="Line 50"/>
              <p:cNvSpPr>
                <a:spLocks noChangeShapeType="1"/>
              </p:cNvSpPr>
              <p:nvPr/>
            </p:nvSpPr>
            <p:spPr bwMode="auto">
              <a:xfrm>
                <a:off x="3409" y="3118"/>
                <a:ext cx="320" cy="183"/>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57" name="Group 52"/>
            <p:cNvGrpSpPr>
              <a:grpSpLocks/>
            </p:cNvGrpSpPr>
            <p:nvPr/>
          </p:nvGrpSpPr>
          <p:grpSpPr bwMode="auto">
            <a:xfrm>
              <a:off x="12582525" y="3090069"/>
              <a:ext cx="4397375" cy="2930525"/>
              <a:chOff x="1427" y="1847"/>
              <a:chExt cx="2770" cy="1846"/>
            </a:xfrm>
          </p:grpSpPr>
          <p:sp>
            <p:nvSpPr>
              <p:cNvPr id="58" name="Oval 4"/>
              <p:cNvSpPr>
                <a:spLocks noChangeArrowheads="1"/>
              </p:cNvSpPr>
              <p:nvPr/>
            </p:nvSpPr>
            <p:spPr bwMode="auto">
              <a:xfrm>
                <a:off x="2743" y="1847"/>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a:solidFill>
                      <a:schemeClr val="tx1"/>
                    </a:solidFill>
                    <a:latin typeface="Times New Roman" panose="02020603050405020304" pitchFamily="18" charset="0"/>
                    <a:ea typeface="宋体" panose="02010600030101010101" pitchFamily="2" charset="-122"/>
                  </a:rPr>
                  <a:t>P</a:t>
                </a:r>
              </a:p>
            </p:txBody>
          </p:sp>
          <p:sp>
            <p:nvSpPr>
              <p:cNvPr id="59" name="Line 13"/>
              <p:cNvSpPr>
                <a:spLocks noChangeShapeType="1"/>
              </p:cNvSpPr>
              <p:nvPr/>
            </p:nvSpPr>
            <p:spPr bwMode="auto">
              <a:xfrm flipH="1">
                <a:off x="2304" y="2112"/>
                <a:ext cx="475" cy="302"/>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60" name="Line 15"/>
              <p:cNvSpPr>
                <a:spLocks noChangeShapeType="1"/>
              </p:cNvSpPr>
              <p:nvPr/>
            </p:nvSpPr>
            <p:spPr bwMode="auto">
              <a:xfrm>
                <a:off x="2980" y="2121"/>
                <a:ext cx="566" cy="247"/>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61" name="Oval 23"/>
              <p:cNvSpPr>
                <a:spLocks noChangeArrowheads="1"/>
              </p:cNvSpPr>
              <p:nvPr/>
            </p:nvSpPr>
            <p:spPr bwMode="auto">
              <a:xfrm>
                <a:off x="2039" y="2377"/>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62" name="Oval 24"/>
              <p:cNvSpPr>
                <a:spLocks noChangeArrowheads="1"/>
              </p:cNvSpPr>
              <p:nvPr/>
            </p:nvSpPr>
            <p:spPr bwMode="auto">
              <a:xfrm>
                <a:off x="3438" y="2386"/>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63" name="Oval 25"/>
              <p:cNvSpPr>
                <a:spLocks noChangeArrowheads="1"/>
              </p:cNvSpPr>
              <p:nvPr/>
            </p:nvSpPr>
            <p:spPr bwMode="auto">
              <a:xfrm>
                <a:off x="1427" y="2816"/>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64" name="Oval 26"/>
              <p:cNvSpPr>
                <a:spLocks noChangeArrowheads="1"/>
              </p:cNvSpPr>
              <p:nvPr/>
            </p:nvSpPr>
            <p:spPr bwMode="auto">
              <a:xfrm>
                <a:off x="2223" y="2834"/>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65" name="Oval 27"/>
              <p:cNvSpPr>
                <a:spLocks noChangeArrowheads="1"/>
              </p:cNvSpPr>
              <p:nvPr/>
            </p:nvSpPr>
            <p:spPr bwMode="auto">
              <a:xfrm>
                <a:off x="1757" y="3328"/>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a:solidFill>
                      <a:schemeClr val="tx1"/>
                    </a:solidFill>
                    <a:latin typeface="Times New Roman" panose="02020603050405020304" pitchFamily="18" charset="0"/>
                    <a:ea typeface="宋体" panose="02010600030101010101" pitchFamily="2" charset="-122"/>
                  </a:rPr>
                  <a:t>t</a:t>
                </a:r>
              </a:p>
            </p:txBody>
          </p:sp>
          <p:sp>
            <p:nvSpPr>
              <p:cNvPr id="66" name="Oval 28"/>
              <p:cNvSpPr>
                <a:spLocks noChangeArrowheads="1"/>
              </p:cNvSpPr>
              <p:nvPr/>
            </p:nvSpPr>
            <p:spPr bwMode="auto">
              <a:xfrm>
                <a:off x="2424" y="3383"/>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67" name="Oval 29"/>
              <p:cNvSpPr>
                <a:spLocks noChangeArrowheads="1"/>
              </p:cNvSpPr>
              <p:nvPr/>
            </p:nvSpPr>
            <p:spPr bwMode="auto">
              <a:xfrm>
                <a:off x="3137" y="2816"/>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68" name="Oval 30"/>
              <p:cNvSpPr>
                <a:spLocks noChangeArrowheads="1"/>
              </p:cNvSpPr>
              <p:nvPr/>
            </p:nvSpPr>
            <p:spPr bwMode="auto">
              <a:xfrm>
                <a:off x="3585" y="3300"/>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a:solidFill>
                      <a:schemeClr val="tx1"/>
                    </a:solidFill>
                    <a:latin typeface="Times New Roman" panose="02020603050405020304" pitchFamily="18" charset="0"/>
                    <a:ea typeface="宋体" panose="02010600030101010101" pitchFamily="2" charset="-122"/>
                  </a:rPr>
                  <a:t>t</a:t>
                </a:r>
              </a:p>
            </p:txBody>
          </p:sp>
          <p:sp>
            <p:nvSpPr>
              <p:cNvPr id="69" name="Oval 31"/>
              <p:cNvSpPr>
                <a:spLocks noChangeArrowheads="1"/>
              </p:cNvSpPr>
              <p:nvPr/>
            </p:nvSpPr>
            <p:spPr bwMode="auto">
              <a:xfrm>
                <a:off x="3147" y="3327"/>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zh-CN" sz="1800">
                  <a:solidFill>
                    <a:schemeClr val="tx1"/>
                  </a:solidFill>
                  <a:latin typeface="Times New Roman" panose="02020603050405020304" pitchFamily="18" charset="0"/>
                  <a:ea typeface="宋体" panose="02010600030101010101" pitchFamily="2" charset="-122"/>
                </a:endParaRPr>
              </a:p>
            </p:txBody>
          </p:sp>
          <p:sp>
            <p:nvSpPr>
              <p:cNvPr id="70" name="Oval 32"/>
              <p:cNvSpPr>
                <a:spLocks noChangeArrowheads="1"/>
              </p:cNvSpPr>
              <p:nvPr/>
            </p:nvSpPr>
            <p:spPr bwMode="auto">
              <a:xfrm>
                <a:off x="3887" y="2797"/>
                <a:ext cx="310" cy="310"/>
              </a:xfrm>
              <a:prstGeom prst="ellipse">
                <a:avLst/>
              </a:prstGeom>
              <a:solidFill>
                <a:srgbClr val="FFCC99"/>
              </a:solidFill>
              <a:ln w="6350" algn="ctr">
                <a:solidFill>
                  <a:srgbClr val="FF6600"/>
                </a:solidFill>
                <a:round/>
                <a:headEnd/>
                <a:tailEnd/>
              </a:ln>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en-US" altLang="zh-CN" sz="1800">
                    <a:solidFill>
                      <a:schemeClr val="tx1"/>
                    </a:solidFill>
                    <a:latin typeface="Times New Roman" panose="02020603050405020304" pitchFamily="18" charset="0"/>
                    <a:ea typeface="宋体" panose="02010600030101010101" pitchFamily="2" charset="-122"/>
                  </a:rPr>
                  <a:t>t</a:t>
                </a:r>
              </a:p>
            </p:txBody>
          </p:sp>
          <p:sp>
            <p:nvSpPr>
              <p:cNvPr id="71" name="Line 33"/>
              <p:cNvSpPr>
                <a:spLocks noChangeShapeType="1"/>
              </p:cNvSpPr>
              <p:nvPr/>
            </p:nvSpPr>
            <p:spPr bwMode="auto">
              <a:xfrm flipH="1">
                <a:off x="1701" y="2651"/>
                <a:ext cx="374" cy="229"/>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2" name="Line 34"/>
              <p:cNvSpPr>
                <a:spLocks noChangeShapeType="1"/>
              </p:cNvSpPr>
              <p:nvPr/>
            </p:nvSpPr>
            <p:spPr bwMode="auto">
              <a:xfrm>
                <a:off x="2240" y="2697"/>
                <a:ext cx="82" cy="137"/>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3" name="Line 35"/>
              <p:cNvSpPr>
                <a:spLocks noChangeShapeType="1"/>
              </p:cNvSpPr>
              <p:nvPr/>
            </p:nvSpPr>
            <p:spPr bwMode="auto">
              <a:xfrm flipH="1">
                <a:off x="2030" y="3136"/>
                <a:ext cx="283" cy="238"/>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4" name="Line 36"/>
              <p:cNvSpPr>
                <a:spLocks noChangeShapeType="1"/>
              </p:cNvSpPr>
              <p:nvPr/>
            </p:nvSpPr>
            <p:spPr bwMode="auto">
              <a:xfrm>
                <a:off x="2386" y="3145"/>
                <a:ext cx="165" cy="247"/>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5" name="Line 37"/>
              <p:cNvSpPr>
                <a:spLocks noChangeShapeType="1"/>
              </p:cNvSpPr>
              <p:nvPr/>
            </p:nvSpPr>
            <p:spPr bwMode="auto">
              <a:xfrm flipH="1">
                <a:off x="3401" y="2670"/>
                <a:ext cx="92" cy="173"/>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6" name="Line 38"/>
              <p:cNvSpPr>
                <a:spLocks noChangeShapeType="1"/>
              </p:cNvSpPr>
              <p:nvPr/>
            </p:nvSpPr>
            <p:spPr bwMode="auto">
              <a:xfrm>
                <a:off x="3584" y="2697"/>
                <a:ext cx="357" cy="137"/>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7" name="Line 39"/>
              <p:cNvSpPr>
                <a:spLocks noChangeShapeType="1"/>
              </p:cNvSpPr>
              <p:nvPr/>
            </p:nvSpPr>
            <p:spPr bwMode="auto">
              <a:xfrm flipH="1">
                <a:off x="3273" y="3118"/>
                <a:ext cx="37" cy="228"/>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8" name="Line 40"/>
              <p:cNvSpPr>
                <a:spLocks noChangeShapeType="1"/>
              </p:cNvSpPr>
              <p:nvPr/>
            </p:nvSpPr>
            <p:spPr bwMode="auto">
              <a:xfrm>
                <a:off x="3355" y="3127"/>
                <a:ext cx="320" cy="183"/>
              </a:xfrm>
              <a:prstGeom prst="line">
                <a:avLst/>
              </a:prstGeom>
              <a:noFill/>
              <a:ln w="28575">
                <a:solidFill>
                  <a:srgbClr val="99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79" name="Freeform 42"/>
              <p:cNvSpPr>
                <a:spLocks/>
              </p:cNvSpPr>
              <p:nvPr/>
            </p:nvSpPr>
            <p:spPr bwMode="auto">
              <a:xfrm>
                <a:off x="2697" y="2167"/>
                <a:ext cx="384" cy="106"/>
              </a:xfrm>
              <a:custGeom>
                <a:avLst/>
                <a:gdLst>
                  <a:gd name="T0" fmla="*/ 0 w 256"/>
                  <a:gd name="T1" fmla="*/ 0 h 88"/>
                  <a:gd name="T2" fmla="*/ 128 w 256"/>
                  <a:gd name="T3" fmla="*/ 83 h 88"/>
                  <a:gd name="T4" fmla="*/ 256 w 256"/>
                  <a:gd name="T5" fmla="*/ 28 h 88"/>
                  <a:gd name="T6" fmla="*/ 0 60000 65536"/>
                  <a:gd name="T7" fmla="*/ 0 60000 65536"/>
                  <a:gd name="T8" fmla="*/ 0 60000 65536"/>
                  <a:gd name="T9" fmla="*/ 0 w 256"/>
                  <a:gd name="T10" fmla="*/ 0 h 88"/>
                  <a:gd name="T11" fmla="*/ 256 w 256"/>
                  <a:gd name="T12" fmla="*/ 88 h 88"/>
                </a:gdLst>
                <a:ahLst/>
                <a:cxnLst>
                  <a:cxn ang="T6">
                    <a:pos x="T0" y="T1"/>
                  </a:cxn>
                  <a:cxn ang="T7">
                    <a:pos x="T2" y="T3"/>
                  </a:cxn>
                  <a:cxn ang="T8">
                    <a:pos x="T4" y="T5"/>
                  </a:cxn>
                </a:cxnLst>
                <a:rect l="T9" t="T10" r="T11" b="T12"/>
                <a:pathLst>
                  <a:path w="256" h="88">
                    <a:moveTo>
                      <a:pt x="0" y="0"/>
                    </a:moveTo>
                    <a:cubicBezTo>
                      <a:pt x="42" y="39"/>
                      <a:pt x="85" y="78"/>
                      <a:pt x="128" y="83"/>
                    </a:cubicBezTo>
                    <a:cubicBezTo>
                      <a:pt x="171" y="88"/>
                      <a:pt x="235" y="37"/>
                      <a:pt x="256" y="28"/>
                    </a:cubicBezTo>
                  </a:path>
                </a:pathLst>
              </a:custGeom>
              <a:noFill/>
              <a:ln w="28575" cap="flat" cmpd="sng">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80" name="Freeform 43"/>
              <p:cNvSpPr>
                <a:spLocks/>
              </p:cNvSpPr>
              <p:nvPr/>
            </p:nvSpPr>
            <p:spPr bwMode="auto">
              <a:xfrm>
                <a:off x="3465" y="2707"/>
                <a:ext cx="201" cy="78"/>
              </a:xfrm>
              <a:custGeom>
                <a:avLst/>
                <a:gdLst>
                  <a:gd name="T0" fmla="*/ 0 w 256"/>
                  <a:gd name="T1" fmla="*/ 0 h 88"/>
                  <a:gd name="T2" fmla="*/ 128 w 256"/>
                  <a:gd name="T3" fmla="*/ 83 h 88"/>
                  <a:gd name="T4" fmla="*/ 256 w 256"/>
                  <a:gd name="T5" fmla="*/ 28 h 88"/>
                  <a:gd name="T6" fmla="*/ 0 60000 65536"/>
                  <a:gd name="T7" fmla="*/ 0 60000 65536"/>
                  <a:gd name="T8" fmla="*/ 0 60000 65536"/>
                  <a:gd name="T9" fmla="*/ 0 w 256"/>
                  <a:gd name="T10" fmla="*/ 0 h 88"/>
                  <a:gd name="T11" fmla="*/ 256 w 256"/>
                  <a:gd name="T12" fmla="*/ 88 h 88"/>
                </a:gdLst>
                <a:ahLst/>
                <a:cxnLst>
                  <a:cxn ang="T6">
                    <a:pos x="T0" y="T1"/>
                  </a:cxn>
                  <a:cxn ang="T7">
                    <a:pos x="T2" y="T3"/>
                  </a:cxn>
                  <a:cxn ang="T8">
                    <a:pos x="T4" y="T5"/>
                  </a:cxn>
                </a:cxnLst>
                <a:rect l="T9" t="T10" r="T11" b="T12"/>
                <a:pathLst>
                  <a:path w="256" h="88">
                    <a:moveTo>
                      <a:pt x="0" y="0"/>
                    </a:moveTo>
                    <a:cubicBezTo>
                      <a:pt x="42" y="39"/>
                      <a:pt x="85" y="78"/>
                      <a:pt x="128" y="83"/>
                    </a:cubicBezTo>
                    <a:cubicBezTo>
                      <a:pt x="171" y="88"/>
                      <a:pt x="235" y="37"/>
                      <a:pt x="256" y="28"/>
                    </a:cubicBezTo>
                  </a:path>
                </a:pathLst>
              </a:custGeom>
              <a:noFill/>
              <a:ln w="28575" cap="flat" cmpd="sng">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grpSp>
      </p:grpSp>
      <p:pic>
        <p:nvPicPr>
          <p:cNvPr id="4" name="图片 3"/>
          <p:cNvPicPr>
            <a:picLocks noChangeAspect="1"/>
          </p:cNvPicPr>
          <p:nvPr/>
        </p:nvPicPr>
        <p:blipFill>
          <a:blip r:embed="rId4"/>
          <a:stretch>
            <a:fillRect/>
          </a:stretch>
        </p:blipFill>
        <p:spPr>
          <a:xfrm>
            <a:off x="1914525" y="2556669"/>
            <a:ext cx="3181350" cy="3514725"/>
          </a:xfrm>
          <a:prstGeom prst="rect">
            <a:avLst/>
          </a:prstGeom>
        </p:spPr>
      </p:pic>
      <p:pic>
        <p:nvPicPr>
          <p:cNvPr id="5" name="图片 4"/>
          <p:cNvPicPr>
            <a:picLocks noChangeAspect="1"/>
          </p:cNvPicPr>
          <p:nvPr/>
        </p:nvPicPr>
        <p:blipFill>
          <a:blip r:embed="rId5"/>
          <a:stretch>
            <a:fillRect/>
          </a:stretch>
        </p:blipFill>
        <p:spPr>
          <a:xfrm>
            <a:off x="1914525" y="2551907"/>
            <a:ext cx="3181350" cy="3524250"/>
          </a:xfrm>
          <a:prstGeom prst="rect">
            <a:avLst/>
          </a:prstGeom>
        </p:spPr>
      </p:pic>
      <p:pic>
        <p:nvPicPr>
          <p:cNvPr id="6" name="图片 5"/>
          <p:cNvPicPr>
            <a:picLocks noChangeAspect="1"/>
          </p:cNvPicPr>
          <p:nvPr/>
        </p:nvPicPr>
        <p:blipFill>
          <a:blip r:embed="rId6"/>
          <a:stretch>
            <a:fillRect/>
          </a:stretch>
        </p:blipFill>
        <p:spPr>
          <a:xfrm>
            <a:off x="1905000" y="2546351"/>
            <a:ext cx="3190875" cy="3543300"/>
          </a:xfrm>
          <a:prstGeom prst="rect">
            <a:avLst/>
          </a:prstGeom>
        </p:spPr>
      </p:pic>
      <p:pic>
        <p:nvPicPr>
          <p:cNvPr id="8" name="图片 7"/>
          <p:cNvPicPr>
            <a:picLocks noChangeAspect="1"/>
          </p:cNvPicPr>
          <p:nvPr/>
        </p:nvPicPr>
        <p:blipFill>
          <a:blip r:embed="rId7"/>
          <a:stretch>
            <a:fillRect/>
          </a:stretch>
        </p:blipFill>
        <p:spPr>
          <a:xfrm>
            <a:off x="1896269" y="2555876"/>
            <a:ext cx="3190875" cy="3524250"/>
          </a:xfrm>
          <a:prstGeom prst="rect">
            <a:avLst/>
          </a:prstGeom>
        </p:spPr>
      </p:pic>
      <p:pic>
        <p:nvPicPr>
          <p:cNvPr id="9" name="图片 8"/>
          <p:cNvPicPr>
            <a:picLocks noChangeAspect="1"/>
          </p:cNvPicPr>
          <p:nvPr/>
        </p:nvPicPr>
        <p:blipFill>
          <a:blip r:embed="rId8"/>
          <a:stretch>
            <a:fillRect/>
          </a:stretch>
        </p:blipFill>
        <p:spPr>
          <a:xfrm>
            <a:off x="1914525" y="2547938"/>
            <a:ext cx="3181350" cy="3514725"/>
          </a:xfrm>
          <a:prstGeom prst="rect">
            <a:avLst/>
          </a:prstGeom>
        </p:spPr>
      </p:pic>
      <p:pic>
        <p:nvPicPr>
          <p:cNvPr id="10" name="图片 9"/>
          <p:cNvPicPr>
            <a:picLocks noChangeAspect="1"/>
          </p:cNvPicPr>
          <p:nvPr/>
        </p:nvPicPr>
        <p:blipFill>
          <a:blip r:embed="rId9"/>
          <a:stretch>
            <a:fillRect/>
          </a:stretch>
        </p:blipFill>
        <p:spPr>
          <a:xfrm>
            <a:off x="1878012" y="2553495"/>
            <a:ext cx="3200400" cy="3533775"/>
          </a:xfrm>
          <a:prstGeom prst="rect">
            <a:avLst/>
          </a:prstGeom>
        </p:spPr>
      </p:pic>
      <p:pic>
        <p:nvPicPr>
          <p:cNvPr id="11" name="图片 10"/>
          <p:cNvPicPr>
            <a:picLocks noChangeAspect="1"/>
          </p:cNvPicPr>
          <p:nvPr/>
        </p:nvPicPr>
        <p:blipFill>
          <a:blip r:embed="rId10"/>
          <a:stretch>
            <a:fillRect/>
          </a:stretch>
        </p:blipFill>
        <p:spPr>
          <a:xfrm>
            <a:off x="6994525" y="2605087"/>
            <a:ext cx="3295650" cy="3400425"/>
          </a:xfrm>
          <a:prstGeom prst="rect">
            <a:avLst/>
          </a:prstGeom>
        </p:spPr>
      </p:pic>
      <p:sp>
        <p:nvSpPr>
          <p:cNvPr id="2" name="矩形 1"/>
          <p:cNvSpPr/>
          <p:nvPr/>
        </p:nvSpPr>
        <p:spPr>
          <a:xfrm>
            <a:off x="2479163" y="6259810"/>
            <a:ext cx="2042547" cy="461665"/>
          </a:xfrm>
          <a:prstGeom prst="rect">
            <a:avLst/>
          </a:prstGeom>
        </p:spPr>
        <p:txBody>
          <a:bodyPr wrap="none">
            <a:spAutoFit/>
          </a:bodyPr>
          <a:lstStyle/>
          <a:p>
            <a:r>
              <a:rPr lang="zh-CN" altLang="en-US" sz="2400" b="1" u="sng" dirty="0">
                <a:solidFill>
                  <a:srgbClr val="000099"/>
                </a:solidFill>
                <a:latin typeface="楷体_GB2312" pitchFamily="49" charset="-122"/>
                <a:ea typeface="楷体_GB2312"/>
              </a:rPr>
              <a:t>可解标记过程</a:t>
            </a:r>
            <a:endParaRPr lang="zh-CN" altLang="en-US" sz="2400" b="1" dirty="0"/>
          </a:p>
        </p:txBody>
      </p:sp>
      <p:sp>
        <p:nvSpPr>
          <p:cNvPr id="45" name="矩形 44"/>
          <p:cNvSpPr/>
          <p:nvPr/>
        </p:nvSpPr>
        <p:spPr>
          <a:xfrm>
            <a:off x="8240637" y="6279594"/>
            <a:ext cx="803425" cy="461665"/>
          </a:xfrm>
          <a:prstGeom prst="rect">
            <a:avLst/>
          </a:prstGeom>
        </p:spPr>
        <p:txBody>
          <a:bodyPr wrap="none">
            <a:spAutoFit/>
          </a:bodyPr>
          <a:lstStyle/>
          <a:p>
            <a:r>
              <a:rPr lang="zh-CN" altLang="en-US" sz="2400" b="1" u="sng" dirty="0">
                <a:solidFill>
                  <a:srgbClr val="000099"/>
                </a:solidFill>
                <a:latin typeface="楷体_GB2312" pitchFamily="49" charset="-122"/>
                <a:ea typeface="楷体_GB2312"/>
              </a:rPr>
              <a:t>解树</a:t>
            </a:r>
            <a:endParaRPr lang="zh-CN" altLang="en-US" sz="2400" b="1" dirty="0"/>
          </a:p>
        </p:txBody>
      </p:sp>
    </p:spTree>
    <p:custDataLst>
      <p:tags r:id="rId1"/>
    </p:custDataLst>
    <p:extLst>
      <p:ext uri="{BB962C8B-B14F-4D97-AF65-F5344CB8AC3E}">
        <p14:creationId xmlns:p14="http://schemas.microsoft.com/office/powerpoint/2010/main" val="2343958570"/>
      </p:ext>
    </p:extLst>
  </p:cSld>
  <p:clrMapOvr>
    <a:masterClrMapping/>
  </p:clrMapOvr>
  <mc:AlternateContent xmlns:mc="http://schemas.openxmlformats.org/markup-compatibility/2006" xmlns:p14="http://schemas.microsoft.com/office/powerpoint/2010/main">
    <mc:Choice Requires="p14">
      <p:transition spd="slow" p14:dur="2000" advTm="320795"/>
    </mc:Choice>
    <mc:Fallback xmlns="">
      <p:transition spd="slow" advTm="320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11" name="矩形 10"/>
          <p:cNvSpPr/>
          <p:nvPr/>
        </p:nvSpPr>
        <p:spPr>
          <a:xfrm>
            <a:off x="527175" y="1626572"/>
            <a:ext cx="10947069" cy="461665"/>
          </a:xfrm>
          <a:prstGeom prst="rect">
            <a:avLst/>
          </a:prstGeom>
        </p:spPr>
        <p:txBody>
          <a:bodyPr wrap="squar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例</a:t>
            </a:r>
            <a:r>
              <a:rPr lang="en-US" altLang="zh-CN" sz="2400" b="1" dirty="0">
                <a:solidFill>
                  <a:srgbClr val="CC0000"/>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三阶梵塔问题。要求把</a:t>
            </a:r>
            <a:r>
              <a:rPr lang="en-US" altLang="zh-CN" sz="2400" b="1" dirty="0">
                <a:solidFill>
                  <a:srgbClr val="0000CC"/>
                </a:solidFill>
                <a:latin typeface="Times New Roman" panose="02020603050405020304" pitchFamily="18" charset="0"/>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号钢针上的</a:t>
            </a:r>
            <a:r>
              <a:rPr lang="en-US" altLang="zh-CN" sz="2400" b="1" dirty="0">
                <a:solidFill>
                  <a:srgbClr val="0000CC"/>
                </a:solidFill>
                <a:latin typeface="Times New Roman" panose="02020603050405020304" pitchFamily="18" charset="0"/>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个金片全部移到</a:t>
            </a:r>
            <a:r>
              <a:rPr lang="en-US" altLang="zh-CN" sz="2400" b="1" dirty="0">
                <a:solidFill>
                  <a:srgbClr val="0000CC"/>
                </a:solidFill>
                <a:latin typeface="Times New Roman" panose="02020603050405020304" pitchFamily="18" charset="0"/>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号钢针上，如下图所示。</a:t>
            </a:r>
            <a:endParaRPr lang="zh-CN" altLang="en-US" sz="2400" dirty="0"/>
          </a:p>
        </p:txBody>
      </p:sp>
      <p:pic>
        <p:nvPicPr>
          <p:cNvPr id="3" name="图片 2"/>
          <p:cNvPicPr>
            <a:picLocks noChangeAspect="1"/>
          </p:cNvPicPr>
          <p:nvPr/>
        </p:nvPicPr>
        <p:blipFill>
          <a:blip r:embed="rId2"/>
          <a:stretch>
            <a:fillRect/>
          </a:stretch>
        </p:blipFill>
        <p:spPr>
          <a:xfrm>
            <a:off x="1323934" y="2132087"/>
            <a:ext cx="9353550" cy="1647825"/>
          </a:xfrm>
          <a:prstGeom prst="rect">
            <a:avLst/>
          </a:prstGeom>
        </p:spPr>
      </p:pic>
      <p:sp>
        <p:nvSpPr>
          <p:cNvPr id="7" name="矩形 6"/>
          <p:cNvSpPr/>
          <p:nvPr/>
        </p:nvSpPr>
        <p:spPr>
          <a:xfrm>
            <a:off x="585124" y="4184029"/>
            <a:ext cx="10889120" cy="2677656"/>
          </a:xfrm>
          <a:prstGeom prst="rect">
            <a:avLst/>
          </a:prstGeom>
        </p:spPr>
        <p:txBody>
          <a:bodyPr wrap="square">
            <a:spAutoFit/>
          </a:bodyPr>
          <a:lstStyle/>
          <a:p>
            <a:pPr marR="10700"/>
            <a:r>
              <a:rPr lang="zh-CN" altLang="en-US" sz="2400" dirty="0">
                <a:solidFill>
                  <a:srgbClr val="A4001F"/>
                </a:solidFill>
                <a:latin typeface="宋体" panose="02010600030101010101" pitchFamily="2" charset="-122"/>
                <a:ea typeface="宋体" panose="02010600030101010101" pitchFamily="2" charset="-122"/>
              </a:rPr>
              <a:t>解：</a:t>
            </a:r>
            <a:r>
              <a:rPr lang="zh-CN" altLang="en-US" sz="2400" dirty="0">
                <a:solidFill>
                  <a:srgbClr val="0000CC"/>
                </a:solidFill>
                <a:latin typeface="FangSong_GB2312" panose="02010609030101010101" pitchFamily="49" charset="-122"/>
                <a:ea typeface="FangSong_GB2312" panose="02010609030101010101" pitchFamily="49" charset="-122"/>
              </a:rPr>
              <a:t>这个问题也可用状态空间法来解。</a:t>
            </a:r>
          </a:p>
          <a:p>
            <a:pPr marR="11700"/>
            <a:r>
              <a:rPr lang="zh-CN" altLang="en-US" sz="2400" dirty="0">
                <a:solidFill>
                  <a:srgbClr val="0000CC"/>
                </a:solidFill>
                <a:latin typeface="FangSong_GB2312" panose="02010609030101010101" pitchFamily="49" charset="-122"/>
                <a:ea typeface="FangSong_GB2312" panose="02010609030101010101" pitchFamily="49" charset="-122"/>
              </a:rPr>
              <a:t>  为了能够解决这一问题，首先需要定义该问题的形式化表示方法。设用三元组</a:t>
            </a:r>
          </a:p>
          <a:p>
            <a:r>
              <a:rPr lang="en-US" altLang="zh-CN" sz="2400" b="1" dirty="0">
                <a:solidFill>
                  <a:srgbClr val="0000CC"/>
                </a:solidFill>
                <a:latin typeface="Times New Roman" panose="02020603050405020304" pitchFamily="18" charset="0"/>
                <a:ea typeface="FangSong_GB2312" panose="02010609030101010101" pitchFamily="49" charset="-122"/>
              </a:rPr>
              <a:t>	(</a:t>
            </a:r>
            <a:r>
              <a:rPr lang="en-US" altLang="zh-CN" sz="2400" b="1" dirty="0" err="1">
                <a:solidFill>
                  <a:srgbClr val="0000CC"/>
                </a:solidFill>
                <a:latin typeface="Times New Roman" panose="02020603050405020304" pitchFamily="18" charset="0"/>
                <a:ea typeface="FangSong_GB2312" panose="02010609030101010101" pitchFamily="49" charset="-122"/>
              </a:rPr>
              <a:t>i</a:t>
            </a:r>
            <a:r>
              <a:rPr lang="en-US" altLang="zh-CN" sz="2400" b="1" dirty="0">
                <a:solidFill>
                  <a:srgbClr val="0000CC"/>
                </a:solidFill>
                <a:latin typeface="Times New Roman" panose="02020603050405020304" pitchFamily="18" charset="0"/>
                <a:ea typeface="FangSong_GB2312" panose="02010609030101010101" pitchFamily="49" charset="-122"/>
              </a:rPr>
              <a:t>, j, k)</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16720"/>
            <a:r>
              <a:rPr lang="zh-CN" altLang="en-US" sz="2400" dirty="0">
                <a:solidFill>
                  <a:srgbClr val="0000CC"/>
                </a:solidFill>
                <a:latin typeface="FangSong_GB2312" panose="02010609030101010101" pitchFamily="49" charset="-122"/>
                <a:ea typeface="FangSong_GB2312" panose="02010609030101010101" pitchFamily="49" charset="-122"/>
              </a:rPr>
              <a:t>  表示问题在任一时刻的状态，用</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表示状态的转换。上述三元组中</a:t>
            </a:r>
          </a:p>
          <a:p>
            <a:pPr marR="87200"/>
            <a:r>
              <a:rPr lang="en-US" altLang="zh-CN" sz="2400" b="1" dirty="0">
                <a:solidFill>
                  <a:srgbClr val="0000CC"/>
                </a:solidFill>
                <a:latin typeface="Times New Roman" panose="02020603050405020304" pitchFamily="18" charset="0"/>
                <a:ea typeface="FangSong_GB2312" panose="02010609030101010101" pitchFamily="49" charset="-122"/>
              </a:rPr>
              <a:t>	</a:t>
            </a:r>
            <a:r>
              <a:rPr lang="en-US" altLang="zh-CN" sz="2400" b="1" dirty="0" err="1">
                <a:solidFill>
                  <a:srgbClr val="0000CC"/>
                </a:solidFill>
                <a:latin typeface="Times New Roman" panose="02020603050405020304" pitchFamily="18" charset="0"/>
                <a:ea typeface="FangSong_GB2312" panose="02010609030101010101" pitchFamily="49" charset="-122"/>
              </a:rPr>
              <a:t>i</a:t>
            </a:r>
            <a:r>
              <a:rPr lang="en-US" altLang="zh-CN" sz="2400" b="1" dirty="0">
                <a:solidFill>
                  <a:srgbClr val="0000CC"/>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代表金</a:t>
            </a:r>
            <a:r>
              <a:rPr lang="zh-CN" altLang="en-US" sz="2400" dirty="0" smtClean="0">
                <a:solidFill>
                  <a:srgbClr val="0000CC"/>
                </a:solidFill>
                <a:latin typeface="FangSong_GB2312" panose="02010609030101010101" pitchFamily="49" charset="-122"/>
                <a:ea typeface="FangSong_GB2312" panose="02010609030101010101" pitchFamily="49" charset="-122"/>
              </a:rPr>
              <a:t>片</a:t>
            </a:r>
            <a:r>
              <a:rPr lang="en-US" altLang="zh-CN" sz="2400" b="1" dirty="0" smtClean="0">
                <a:solidFill>
                  <a:srgbClr val="0000CC"/>
                </a:solidFill>
                <a:latin typeface="Times New Roman" panose="02020603050405020304" pitchFamily="18" charset="0"/>
                <a:ea typeface="FangSong_GB2312" panose="02010609030101010101" pitchFamily="49" charset="-122"/>
              </a:rPr>
              <a:t> </a:t>
            </a:r>
            <a:r>
              <a:rPr lang="en-US" altLang="zh-CN" sz="2400" b="1" dirty="0">
                <a:solidFill>
                  <a:srgbClr val="0000CC"/>
                </a:solidFill>
                <a:latin typeface="Times New Roman" panose="02020603050405020304" pitchFamily="18" charset="0"/>
                <a:ea typeface="FangSong_GB2312" panose="02010609030101010101" pitchFamily="49" charset="-122"/>
              </a:rPr>
              <a:t>A</a:t>
            </a:r>
            <a:r>
              <a:rPr lang="zh-CN" altLang="en-US" sz="2400" dirty="0" smtClean="0">
                <a:solidFill>
                  <a:srgbClr val="0000CC"/>
                </a:solidFill>
                <a:latin typeface="FangSong_GB2312" panose="02010609030101010101" pitchFamily="49" charset="-122"/>
                <a:ea typeface="FangSong_GB2312" panose="02010609030101010101" pitchFamily="49" charset="-122"/>
              </a:rPr>
              <a:t>所在</a:t>
            </a:r>
            <a:r>
              <a:rPr lang="zh-CN" altLang="en-US" sz="2400" dirty="0">
                <a:solidFill>
                  <a:srgbClr val="0000CC"/>
                </a:solidFill>
                <a:latin typeface="FangSong_GB2312" panose="02010609030101010101" pitchFamily="49" charset="-122"/>
                <a:ea typeface="FangSong_GB2312" panose="02010609030101010101" pitchFamily="49" charset="-122"/>
              </a:rPr>
              <a:t>的钢针号</a:t>
            </a:r>
          </a:p>
          <a:p>
            <a:pPr marR="87200"/>
            <a:r>
              <a:rPr lang="en-US" altLang="zh-CN" sz="2400" b="1" dirty="0">
                <a:solidFill>
                  <a:srgbClr val="0000CC"/>
                </a:solidFill>
                <a:latin typeface="Times New Roman" panose="02020603050405020304" pitchFamily="18" charset="0"/>
                <a:ea typeface="FangSong_GB2312" panose="02010609030101010101" pitchFamily="49" charset="-122"/>
              </a:rPr>
              <a:t>	j </a:t>
            </a:r>
            <a:r>
              <a:rPr lang="zh-CN" altLang="en-US" sz="2400" dirty="0">
                <a:solidFill>
                  <a:srgbClr val="0000CC"/>
                </a:solidFill>
                <a:latin typeface="FangSong_GB2312" panose="02010609030101010101" pitchFamily="49" charset="-122"/>
                <a:ea typeface="FangSong_GB2312" panose="02010609030101010101" pitchFamily="49" charset="-122"/>
              </a:rPr>
              <a:t>代表金片</a:t>
            </a:r>
            <a:r>
              <a:rPr lang="en-US" altLang="zh-CN" sz="2400" b="1" dirty="0">
                <a:solidFill>
                  <a:srgbClr val="0000CC"/>
                </a:solidFill>
                <a:latin typeface="Times New Roman" panose="02020603050405020304" pitchFamily="18" charset="0"/>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所在的钢针号</a:t>
            </a:r>
          </a:p>
          <a:p>
            <a:pPr marR="86070"/>
            <a:r>
              <a:rPr lang="en-US" altLang="zh-CN" sz="2400" b="1" dirty="0">
                <a:solidFill>
                  <a:srgbClr val="0000CC"/>
                </a:solidFill>
                <a:latin typeface="Times New Roman" panose="02020603050405020304" pitchFamily="18" charset="0"/>
                <a:ea typeface="FangSong_GB2312" panose="02010609030101010101" pitchFamily="49" charset="-122"/>
              </a:rPr>
              <a:t>	k </a:t>
            </a:r>
            <a:r>
              <a:rPr lang="zh-CN" altLang="en-US" sz="2400" dirty="0">
                <a:solidFill>
                  <a:srgbClr val="0000CC"/>
                </a:solidFill>
                <a:latin typeface="FangSong_GB2312" panose="02010609030101010101" pitchFamily="49" charset="-122"/>
                <a:ea typeface="FangSong_GB2312" panose="02010609030101010101" pitchFamily="49" charset="-122"/>
              </a:rPr>
              <a:t>代表金</a:t>
            </a:r>
            <a:r>
              <a:rPr lang="zh-CN" altLang="en-US" sz="2400" dirty="0" smtClean="0">
                <a:solidFill>
                  <a:srgbClr val="0000CC"/>
                </a:solidFill>
                <a:latin typeface="FangSong_GB2312" panose="02010609030101010101" pitchFamily="49" charset="-122"/>
                <a:ea typeface="FangSong_GB2312" panose="02010609030101010101" pitchFamily="49" charset="-122"/>
              </a:rPr>
              <a:t>片</a:t>
            </a:r>
            <a:r>
              <a:rPr lang="en-US" altLang="zh-CN" sz="2400" b="1" dirty="0">
                <a:solidFill>
                  <a:srgbClr val="0000CC"/>
                </a:solidFill>
                <a:latin typeface="Times New Roman" panose="02020603050405020304" pitchFamily="18" charset="0"/>
                <a:ea typeface="FangSong_GB2312" panose="02010609030101010101" pitchFamily="49" charset="-122"/>
              </a:rPr>
              <a:t>C</a:t>
            </a:r>
            <a:r>
              <a:rPr lang="zh-CN" altLang="en-US" sz="2400" dirty="0" smtClean="0">
                <a:solidFill>
                  <a:srgbClr val="0000CC"/>
                </a:solidFill>
                <a:latin typeface="FangSong_GB2312" panose="02010609030101010101" pitchFamily="49" charset="-122"/>
                <a:ea typeface="FangSong_GB2312" panose="02010609030101010101" pitchFamily="49" charset="-122"/>
              </a:rPr>
              <a:t>所在</a:t>
            </a:r>
            <a:r>
              <a:rPr lang="zh-CN" altLang="en-US" sz="2400" dirty="0">
                <a:solidFill>
                  <a:srgbClr val="0000CC"/>
                </a:solidFill>
                <a:latin typeface="FangSong_GB2312" panose="02010609030101010101" pitchFamily="49" charset="-122"/>
                <a:ea typeface="FangSong_GB2312" panose="02010609030101010101" pitchFamily="49" charset="-122"/>
              </a:rPr>
              <a:t>的钢针号</a:t>
            </a:r>
            <a:endParaRPr lang="zh-CN" altLang="en-US" sz="2000" dirty="0"/>
          </a:p>
        </p:txBody>
      </p:sp>
      <p:sp>
        <p:nvSpPr>
          <p:cNvPr id="12" name="Rectangle 2"/>
          <p:cNvSpPr txBox="1">
            <a:spLocks/>
          </p:cNvSpPr>
          <p:nvPr/>
        </p:nvSpPr>
        <p:spPr>
          <a:xfrm>
            <a:off x="201002" y="630717"/>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2800" b="1">
                <a:solidFill>
                  <a:srgbClr val="000099"/>
                </a:solidFill>
                <a:effectLst>
                  <a:outerShdw blurRad="38100" dist="38100" dir="2700000" algn="tl">
                    <a:srgbClr val="C0C0C0"/>
                  </a:outerShdw>
                </a:effectLst>
                <a:latin typeface="黑体" pitchFamily="2" charset="-122"/>
              </a:rPr>
              <a:t>4.1.4.1 </a:t>
            </a:r>
            <a:r>
              <a:rPr lang="zh-CN" altLang="en-US" sz="2800" b="1">
                <a:solidFill>
                  <a:srgbClr val="000099"/>
                </a:solidFill>
                <a:effectLst>
                  <a:outerShdw blurRad="38100" dist="38100" dir="2700000" algn="tl">
                    <a:srgbClr val="C0C0C0"/>
                  </a:outerShdw>
                </a:effectLst>
                <a:latin typeface="黑体" pitchFamily="2" charset="-122"/>
              </a:rPr>
              <a:t>问题的与</a:t>
            </a:r>
            <a:r>
              <a:rPr lang="en-US" altLang="zh-CN" sz="2800" b="1">
                <a:solidFill>
                  <a:srgbClr val="000099"/>
                </a:solidFill>
                <a:effectLst>
                  <a:outerShdw blurRad="38100" dist="38100" dir="2700000" algn="tl">
                    <a:srgbClr val="C0C0C0"/>
                  </a:outerShdw>
                </a:effectLst>
                <a:latin typeface="黑体" pitchFamily="2" charset="-122"/>
              </a:rPr>
              <a:t>/</a:t>
            </a:r>
            <a:r>
              <a:rPr lang="zh-CN" altLang="en-US" sz="2800" b="1">
                <a:solidFill>
                  <a:srgbClr val="000099"/>
                </a:solidFill>
                <a:effectLst>
                  <a:outerShdw blurRad="38100" dist="38100" dir="2700000" algn="tl">
                    <a:srgbClr val="C0C0C0"/>
                  </a:outerShdw>
                </a:effectLst>
                <a:latin typeface="黑体" pitchFamily="2" charset="-122"/>
              </a:rPr>
              <a:t>或树表示</a:t>
            </a:r>
            <a:endParaRPr lang="zh-CN" altLang="en-US" sz="2800" b="1" dirty="0">
              <a:solidFill>
                <a:srgbClr val="000099"/>
              </a:solidFill>
              <a:effectLst>
                <a:outerShdw blurRad="38100" dist="38100" dir="2700000" algn="tl">
                  <a:srgbClr val="C0C0C0"/>
                </a:outerShdw>
              </a:effectLst>
              <a:latin typeface="黑体" pitchFamily="2" charset="-122"/>
            </a:endParaRPr>
          </a:p>
        </p:txBody>
      </p:sp>
    </p:spTree>
    <p:extLst>
      <p:ext uri="{BB962C8B-B14F-4D97-AF65-F5344CB8AC3E}">
        <p14:creationId xmlns:p14="http://schemas.microsoft.com/office/powerpoint/2010/main" val="1652449299"/>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07297" y="553474"/>
            <a:ext cx="63627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r>
              <a:rPr lang="zh-CN" altLang="en-US" sz="2800" dirty="0">
                <a:solidFill>
                  <a:srgbClr val="009900"/>
                </a:solidFill>
                <a:latin typeface="+mj-lt"/>
                <a:ea typeface="黑体" panose="02010609060101010101" pitchFamily="49" charset="-122"/>
                <a:cs typeface="+mj-cs"/>
              </a:rPr>
              <a:t>状态空间法</a:t>
            </a:r>
          </a:p>
        </p:txBody>
      </p:sp>
      <p:pic>
        <p:nvPicPr>
          <p:cNvPr id="4" name="图片 3"/>
          <p:cNvPicPr>
            <a:picLocks noChangeAspect="1"/>
          </p:cNvPicPr>
          <p:nvPr/>
        </p:nvPicPr>
        <p:blipFill rotWithShape="1">
          <a:blip r:embed="rId2"/>
          <a:srcRect r="56627"/>
          <a:stretch/>
        </p:blipFill>
        <p:spPr>
          <a:xfrm>
            <a:off x="7994364" y="339161"/>
            <a:ext cx="4056959" cy="1647825"/>
          </a:xfrm>
          <a:prstGeom prst="rect">
            <a:avLst/>
          </a:prstGeom>
        </p:spPr>
      </p:pic>
      <p:grpSp>
        <p:nvGrpSpPr>
          <p:cNvPr id="171" name="组合 170"/>
          <p:cNvGrpSpPr/>
          <p:nvPr/>
        </p:nvGrpSpPr>
        <p:grpSpPr>
          <a:xfrm>
            <a:off x="815997" y="1560913"/>
            <a:ext cx="6318116" cy="4132932"/>
            <a:chOff x="2696345" y="885181"/>
            <a:chExt cx="6318116" cy="4132932"/>
          </a:xfrm>
        </p:grpSpPr>
        <p:sp>
          <p:nvSpPr>
            <p:cNvPr id="3" name="椭圆 2"/>
            <p:cNvSpPr/>
            <p:nvPr/>
          </p:nvSpPr>
          <p:spPr>
            <a:xfrm>
              <a:off x="5470786" y="1163073"/>
              <a:ext cx="90311" cy="91440"/>
            </a:xfrm>
            <a:prstGeom prst="ellipse">
              <a:avLst/>
            </a:prstGeom>
            <a:solidFill>
              <a:schemeClr val="accent2">
                <a:lumMod val="75000"/>
              </a:schemeClr>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椭圆 6"/>
            <p:cNvSpPr/>
            <p:nvPr/>
          </p:nvSpPr>
          <p:spPr>
            <a:xfrm>
              <a:off x="5721546" y="1650223"/>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p:cNvSpPr/>
            <p:nvPr/>
          </p:nvSpPr>
          <p:spPr>
            <a:xfrm>
              <a:off x="5220025" y="1610539"/>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椭圆 8"/>
            <p:cNvSpPr/>
            <p:nvPr/>
          </p:nvSpPr>
          <p:spPr>
            <a:xfrm>
              <a:off x="5989871" y="2058005"/>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椭圆 9"/>
            <p:cNvSpPr/>
            <p:nvPr/>
          </p:nvSpPr>
          <p:spPr>
            <a:xfrm>
              <a:off x="6225173" y="2505471"/>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p:cNvSpPr/>
            <p:nvPr/>
          </p:nvSpPr>
          <p:spPr>
            <a:xfrm>
              <a:off x="4916573" y="2058005"/>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p:cNvSpPr/>
            <p:nvPr/>
          </p:nvSpPr>
          <p:spPr>
            <a:xfrm>
              <a:off x="5721546" y="2505471"/>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p:cNvSpPr/>
            <p:nvPr/>
          </p:nvSpPr>
          <p:spPr>
            <a:xfrm>
              <a:off x="5184896" y="2505471"/>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4647406" y="2505471"/>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p:cNvSpPr/>
            <p:nvPr/>
          </p:nvSpPr>
          <p:spPr>
            <a:xfrm>
              <a:off x="6510363" y="2952937"/>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4384936" y="2952937"/>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p:cNvSpPr/>
            <p:nvPr/>
          </p:nvSpPr>
          <p:spPr>
            <a:xfrm>
              <a:off x="6238579" y="3400403"/>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6794843" y="3400403"/>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p:cNvSpPr/>
            <p:nvPr/>
          </p:nvSpPr>
          <p:spPr>
            <a:xfrm>
              <a:off x="4648248" y="3400403"/>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4077309" y="3400403"/>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5989871" y="3849472"/>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7063169" y="3849472"/>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4897867" y="3849472"/>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p:cNvSpPr/>
            <p:nvPr/>
          </p:nvSpPr>
          <p:spPr>
            <a:xfrm>
              <a:off x="3843275" y="3849472"/>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p:cNvSpPr/>
            <p:nvPr/>
          </p:nvSpPr>
          <p:spPr>
            <a:xfrm>
              <a:off x="5184897"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p:cNvSpPr/>
            <p:nvPr/>
          </p:nvSpPr>
          <p:spPr>
            <a:xfrm>
              <a:off x="4648248"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p:cNvSpPr/>
            <p:nvPr/>
          </p:nvSpPr>
          <p:spPr>
            <a:xfrm>
              <a:off x="4111599"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p:cNvSpPr/>
            <p:nvPr/>
          </p:nvSpPr>
          <p:spPr>
            <a:xfrm>
              <a:off x="3574950"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p:cNvSpPr/>
            <p:nvPr/>
          </p:nvSpPr>
          <p:spPr>
            <a:xfrm>
              <a:off x="7331496" y="4295338"/>
              <a:ext cx="90311" cy="91440"/>
            </a:xfrm>
            <a:prstGeom prst="ellipse">
              <a:avLst/>
            </a:prstGeom>
            <a:solidFill>
              <a:srgbClr val="00B050"/>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p:cNvSpPr/>
            <p:nvPr/>
          </p:nvSpPr>
          <p:spPr>
            <a:xfrm>
              <a:off x="6794844"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p:cNvSpPr/>
            <p:nvPr/>
          </p:nvSpPr>
          <p:spPr>
            <a:xfrm>
              <a:off x="6258195"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p:cNvSpPr/>
            <p:nvPr/>
          </p:nvSpPr>
          <p:spPr>
            <a:xfrm>
              <a:off x="5721546" y="4295338"/>
              <a:ext cx="90311" cy="91440"/>
            </a:xfrm>
            <a:prstGeom prst="ellipse">
              <a:avLst/>
            </a:prstGeom>
            <a:no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8" name="直接连接符 927"/>
            <p:cNvCxnSpPr>
              <a:stCxn id="3" idx="5"/>
              <a:endCxn id="7" idx="2"/>
            </p:cNvCxnSpPr>
            <p:nvPr/>
          </p:nvCxnSpPr>
          <p:spPr>
            <a:xfrm>
              <a:off x="5547871" y="1241122"/>
              <a:ext cx="173675" cy="45482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 idx="6"/>
              <a:endCxn id="9" idx="2"/>
            </p:cNvCxnSpPr>
            <p:nvPr/>
          </p:nvCxnSpPr>
          <p:spPr>
            <a:xfrm>
              <a:off x="5811857" y="1695943"/>
              <a:ext cx="178014" cy="40778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9" idx="7"/>
              <a:endCxn id="10" idx="2"/>
            </p:cNvCxnSpPr>
            <p:nvPr/>
          </p:nvCxnSpPr>
          <p:spPr>
            <a:xfrm>
              <a:off x="6066956" y="2071396"/>
              <a:ext cx="158217" cy="4797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0" idx="7"/>
              <a:endCxn id="15" idx="3"/>
            </p:cNvCxnSpPr>
            <p:nvPr/>
          </p:nvCxnSpPr>
          <p:spPr>
            <a:xfrm>
              <a:off x="6302258" y="2518862"/>
              <a:ext cx="221331" cy="51212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20" idx="6"/>
              <a:endCxn id="24" idx="3"/>
            </p:cNvCxnSpPr>
            <p:nvPr/>
          </p:nvCxnSpPr>
          <p:spPr>
            <a:xfrm>
              <a:off x="6885154" y="3446123"/>
              <a:ext cx="191241" cy="48139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15" idx="7"/>
              <a:endCxn id="20" idx="3"/>
            </p:cNvCxnSpPr>
            <p:nvPr/>
          </p:nvCxnSpPr>
          <p:spPr>
            <a:xfrm>
              <a:off x="6587448" y="2966328"/>
              <a:ext cx="220621" cy="51212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24" idx="6"/>
              <a:endCxn id="31" idx="2"/>
            </p:cNvCxnSpPr>
            <p:nvPr/>
          </p:nvCxnSpPr>
          <p:spPr>
            <a:xfrm>
              <a:off x="7153480" y="3895192"/>
              <a:ext cx="178016" cy="4458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3" idx="2"/>
              <a:endCxn id="8" idx="7"/>
            </p:cNvCxnSpPr>
            <p:nvPr/>
          </p:nvCxnSpPr>
          <p:spPr>
            <a:xfrm flipH="1">
              <a:off x="5297110" y="1208793"/>
              <a:ext cx="173676" cy="4151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 idx="2"/>
              <a:endCxn id="11" idx="7"/>
            </p:cNvCxnSpPr>
            <p:nvPr/>
          </p:nvCxnSpPr>
          <p:spPr>
            <a:xfrm flipH="1">
              <a:off x="4993658" y="1656259"/>
              <a:ext cx="226367" cy="4151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1" idx="2"/>
              <a:endCxn id="14" idx="7"/>
            </p:cNvCxnSpPr>
            <p:nvPr/>
          </p:nvCxnSpPr>
          <p:spPr>
            <a:xfrm flipH="1">
              <a:off x="4724491" y="2103725"/>
              <a:ext cx="192082" cy="4151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4" idx="2"/>
              <a:endCxn id="18" idx="5"/>
            </p:cNvCxnSpPr>
            <p:nvPr/>
          </p:nvCxnSpPr>
          <p:spPr>
            <a:xfrm flipH="1">
              <a:off x="4462021" y="2551191"/>
              <a:ext cx="185385" cy="479795"/>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8" idx="2"/>
              <a:endCxn id="22" idx="5"/>
            </p:cNvCxnSpPr>
            <p:nvPr/>
          </p:nvCxnSpPr>
          <p:spPr>
            <a:xfrm flipH="1">
              <a:off x="4154394" y="2998657"/>
              <a:ext cx="230542" cy="479795"/>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22" idx="2"/>
              <a:endCxn id="26" idx="5"/>
            </p:cNvCxnSpPr>
            <p:nvPr/>
          </p:nvCxnSpPr>
          <p:spPr>
            <a:xfrm flipH="1">
              <a:off x="3920360" y="3446123"/>
              <a:ext cx="156949" cy="481398"/>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26" idx="3"/>
              <a:endCxn id="30" idx="5"/>
            </p:cNvCxnSpPr>
            <p:nvPr/>
          </p:nvCxnSpPr>
          <p:spPr>
            <a:xfrm flipH="1">
              <a:off x="3652035" y="3927521"/>
              <a:ext cx="204466" cy="4458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 idx="2"/>
              <a:endCxn id="12" idx="1"/>
            </p:cNvCxnSpPr>
            <p:nvPr/>
          </p:nvCxnSpPr>
          <p:spPr>
            <a:xfrm flipH="1">
              <a:off x="5734772" y="2103725"/>
              <a:ext cx="255099" cy="4151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5" idx="2"/>
              <a:endCxn id="19" idx="1"/>
            </p:cNvCxnSpPr>
            <p:nvPr/>
          </p:nvCxnSpPr>
          <p:spPr>
            <a:xfrm flipH="1">
              <a:off x="6251805" y="2998657"/>
              <a:ext cx="258558" cy="4151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a:stCxn id="19" idx="1"/>
              <a:endCxn id="23" idx="1"/>
            </p:cNvCxnSpPr>
            <p:nvPr/>
          </p:nvCxnSpPr>
          <p:spPr>
            <a:xfrm flipH="1">
              <a:off x="6003097" y="3413794"/>
              <a:ext cx="248708" cy="449069"/>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24" idx="2"/>
              <a:endCxn id="32" idx="1"/>
            </p:cNvCxnSpPr>
            <p:nvPr/>
          </p:nvCxnSpPr>
          <p:spPr>
            <a:xfrm flipH="1">
              <a:off x="6808070" y="3895192"/>
              <a:ext cx="255099" cy="4135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23" idx="3"/>
              <a:endCxn id="34" idx="2"/>
            </p:cNvCxnSpPr>
            <p:nvPr/>
          </p:nvCxnSpPr>
          <p:spPr>
            <a:xfrm flipH="1">
              <a:off x="5721546" y="3927521"/>
              <a:ext cx="281551" cy="4135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23" idx="6"/>
              <a:endCxn id="33" idx="6"/>
            </p:cNvCxnSpPr>
            <p:nvPr/>
          </p:nvCxnSpPr>
          <p:spPr>
            <a:xfrm>
              <a:off x="6080182" y="3895192"/>
              <a:ext cx="268324" cy="4458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1" idx="6"/>
              <a:endCxn id="13" idx="6"/>
            </p:cNvCxnSpPr>
            <p:nvPr/>
          </p:nvCxnSpPr>
          <p:spPr>
            <a:xfrm>
              <a:off x="5006884" y="2103725"/>
              <a:ext cx="268323" cy="4474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8" idx="6"/>
              <a:endCxn id="21" idx="6"/>
            </p:cNvCxnSpPr>
            <p:nvPr/>
          </p:nvCxnSpPr>
          <p:spPr>
            <a:xfrm>
              <a:off x="4475247" y="2998657"/>
              <a:ext cx="263312" cy="4474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21" idx="7"/>
              <a:endCxn id="25" idx="7"/>
            </p:cNvCxnSpPr>
            <p:nvPr/>
          </p:nvCxnSpPr>
          <p:spPr>
            <a:xfrm>
              <a:off x="4725333" y="3413794"/>
              <a:ext cx="249619" cy="449069"/>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25" idx="6"/>
              <a:endCxn id="27" idx="6"/>
            </p:cNvCxnSpPr>
            <p:nvPr/>
          </p:nvCxnSpPr>
          <p:spPr>
            <a:xfrm>
              <a:off x="4988178" y="3895192"/>
              <a:ext cx="287030" cy="4458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22" idx="6"/>
              <a:endCxn id="21" idx="2"/>
            </p:cNvCxnSpPr>
            <p:nvPr/>
          </p:nvCxnSpPr>
          <p:spPr>
            <a:xfrm>
              <a:off x="4167620" y="3446123"/>
              <a:ext cx="48062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9" idx="6"/>
              <a:endCxn id="20" idx="2"/>
            </p:cNvCxnSpPr>
            <p:nvPr/>
          </p:nvCxnSpPr>
          <p:spPr>
            <a:xfrm>
              <a:off x="6328890" y="3446123"/>
              <a:ext cx="465953"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26" idx="6"/>
              <a:endCxn id="29" idx="7"/>
            </p:cNvCxnSpPr>
            <p:nvPr/>
          </p:nvCxnSpPr>
          <p:spPr>
            <a:xfrm>
              <a:off x="3933586" y="3895192"/>
              <a:ext cx="255098" cy="413537"/>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a:stCxn id="14" idx="6"/>
              <a:endCxn id="13" idx="2"/>
            </p:cNvCxnSpPr>
            <p:nvPr/>
          </p:nvCxnSpPr>
          <p:spPr>
            <a:xfrm>
              <a:off x="4737717" y="2551191"/>
              <a:ext cx="447179"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12" idx="6"/>
              <a:endCxn id="10" idx="2"/>
            </p:cNvCxnSpPr>
            <p:nvPr/>
          </p:nvCxnSpPr>
          <p:spPr>
            <a:xfrm>
              <a:off x="5811857" y="2551191"/>
              <a:ext cx="413316"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30" idx="6"/>
              <a:endCxn id="29" idx="2"/>
            </p:cNvCxnSpPr>
            <p:nvPr/>
          </p:nvCxnSpPr>
          <p:spPr>
            <a:xfrm>
              <a:off x="3665261" y="4341058"/>
              <a:ext cx="44633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29" idx="6"/>
              <a:endCxn id="28" idx="2"/>
            </p:cNvCxnSpPr>
            <p:nvPr/>
          </p:nvCxnSpPr>
          <p:spPr>
            <a:xfrm>
              <a:off x="4201910" y="4341058"/>
              <a:ext cx="44633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28" idx="2"/>
              <a:endCxn id="25" idx="2"/>
            </p:cNvCxnSpPr>
            <p:nvPr/>
          </p:nvCxnSpPr>
          <p:spPr>
            <a:xfrm flipV="1">
              <a:off x="4648248" y="3895192"/>
              <a:ext cx="249619" cy="445866"/>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28" idx="6"/>
              <a:endCxn id="27" idx="2"/>
            </p:cNvCxnSpPr>
            <p:nvPr/>
          </p:nvCxnSpPr>
          <p:spPr>
            <a:xfrm>
              <a:off x="4738559" y="4341058"/>
              <a:ext cx="44633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27" idx="6"/>
              <a:endCxn id="34" idx="2"/>
            </p:cNvCxnSpPr>
            <p:nvPr/>
          </p:nvCxnSpPr>
          <p:spPr>
            <a:xfrm>
              <a:off x="5275208" y="4341058"/>
              <a:ext cx="44633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a:stCxn id="34" idx="6"/>
              <a:endCxn id="33" idx="2"/>
            </p:cNvCxnSpPr>
            <p:nvPr/>
          </p:nvCxnSpPr>
          <p:spPr>
            <a:xfrm>
              <a:off x="5811857" y="4341058"/>
              <a:ext cx="44633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a:stCxn id="33" idx="6"/>
              <a:endCxn id="32" idx="2"/>
            </p:cNvCxnSpPr>
            <p:nvPr/>
          </p:nvCxnSpPr>
          <p:spPr>
            <a:xfrm>
              <a:off x="6348506" y="4341058"/>
              <a:ext cx="446338"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32" idx="6"/>
              <a:endCxn id="31" idx="2"/>
            </p:cNvCxnSpPr>
            <p:nvPr/>
          </p:nvCxnSpPr>
          <p:spPr>
            <a:xfrm>
              <a:off x="6885155" y="4341058"/>
              <a:ext cx="446341"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13" idx="6"/>
              <a:endCxn id="12" idx="2"/>
            </p:cNvCxnSpPr>
            <p:nvPr/>
          </p:nvCxnSpPr>
          <p:spPr>
            <a:xfrm>
              <a:off x="5275207" y="2551191"/>
              <a:ext cx="446339" cy="0"/>
            </a:xfrm>
            <a:prstGeom prst="line">
              <a:avLst/>
            </a:prstGeom>
            <a:ln w="19050">
              <a:solidFill>
                <a:srgbClr val="000099"/>
              </a:solidFill>
            </a:ln>
          </p:spPr>
          <p:style>
            <a:lnRef idx="1">
              <a:schemeClr val="accent1"/>
            </a:lnRef>
            <a:fillRef idx="0">
              <a:schemeClr val="accent1"/>
            </a:fillRef>
            <a:effectRef idx="0">
              <a:schemeClr val="accent1"/>
            </a:effectRef>
            <a:fontRef idx="minor">
              <a:schemeClr val="tx1"/>
            </a:fontRef>
          </p:style>
        </p:cxnSp>
        <p:sp>
          <p:nvSpPr>
            <p:cNvPr id="160" name="矩形 159"/>
            <p:cNvSpPr/>
            <p:nvPr/>
          </p:nvSpPr>
          <p:spPr>
            <a:xfrm>
              <a:off x="5577208" y="885181"/>
              <a:ext cx="915635" cy="369332"/>
            </a:xfrm>
            <a:prstGeom prst="rect">
              <a:avLst/>
            </a:prstGeom>
          </p:spPr>
          <p:txBody>
            <a:bodyPr wrap="none">
              <a:spAutoFit/>
            </a:bodyPr>
            <a:lstStyle/>
            <a:p>
              <a:r>
                <a:rPr lang="en-US" altLang="zh-CN" b="1" dirty="0">
                  <a:solidFill>
                    <a:srgbClr val="0000CC"/>
                  </a:solidFill>
                  <a:latin typeface="Times New Roman" panose="02020603050405020304" pitchFamily="18" charset="0"/>
                  <a:ea typeface="FangSong_GB2312" panose="02010609030101010101" pitchFamily="49" charset="-122"/>
                </a:rPr>
                <a:t>(1, 1, 1)</a:t>
              </a:r>
              <a:endParaRPr lang="en-US" dirty="0"/>
            </a:p>
          </p:txBody>
        </p:sp>
        <p:sp>
          <p:nvSpPr>
            <p:cNvPr id="161" name="矩形 160"/>
            <p:cNvSpPr/>
            <p:nvPr/>
          </p:nvSpPr>
          <p:spPr>
            <a:xfrm>
              <a:off x="5861834" y="1439264"/>
              <a:ext cx="915635" cy="369332"/>
            </a:xfrm>
            <a:prstGeom prst="rect">
              <a:avLst/>
            </a:prstGeom>
          </p:spPr>
          <p:txBody>
            <a:bodyPr wrap="none">
              <a:spAutoFit/>
            </a:bodyPr>
            <a:lstStyle/>
            <a:p>
              <a:r>
                <a:rPr lang="en-US" altLang="zh-CN" b="1" dirty="0">
                  <a:solidFill>
                    <a:srgbClr val="0000CC"/>
                  </a:solidFill>
                  <a:latin typeface="Times New Roman" panose="02020603050405020304" pitchFamily="18" charset="0"/>
                  <a:ea typeface="FangSong_GB2312" panose="02010609030101010101" pitchFamily="49" charset="-122"/>
                </a:rPr>
                <a:t>(3, 1, 1</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163" name="矩形 162"/>
            <p:cNvSpPr/>
            <p:nvPr/>
          </p:nvSpPr>
          <p:spPr>
            <a:xfrm>
              <a:off x="6127451" y="1899834"/>
              <a:ext cx="915635" cy="369332"/>
            </a:xfrm>
            <a:prstGeom prst="rect">
              <a:avLst/>
            </a:prstGeom>
          </p:spPr>
          <p:txBody>
            <a:bodyPr wrap="none">
              <a:spAutoFit/>
            </a:bodyPr>
            <a:lstStyle/>
            <a:p>
              <a:r>
                <a:rPr lang="en-US" altLang="zh-CN" b="1" dirty="0">
                  <a:solidFill>
                    <a:srgbClr val="0000CC"/>
                  </a:solidFill>
                  <a:latin typeface="Times New Roman" panose="02020603050405020304" pitchFamily="18" charset="0"/>
                  <a:ea typeface="FangSong_GB2312" panose="02010609030101010101" pitchFamily="49" charset="-122"/>
                </a:rPr>
                <a:t>(3, 2, 1</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164" name="矩形 163"/>
            <p:cNvSpPr/>
            <p:nvPr/>
          </p:nvSpPr>
          <p:spPr>
            <a:xfrm>
              <a:off x="6414516" y="2366525"/>
              <a:ext cx="973343" cy="369332"/>
            </a:xfrm>
            <a:prstGeom prst="rect">
              <a:avLst/>
            </a:prstGeom>
          </p:spPr>
          <p:txBody>
            <a:bodyPr wrap="none">
              <a:spAutoFit/>
            </a:bodyPr>
            <a:lstStyle/>
            <a:p>
              <a:r>
                <a:rPr lang="en-US" altLang="zh-CN" b="1" dirty="0">
                  <a:solidFill>
                    <a:srgbClr val="0000CC"/>
                  </a:solidFill>
                  <a:latin typeface="Times New Roman" panose="02020603050405020304" pitchFamily="18" charset="0"/>
                  <a:ea typeface="FangSong_GB2312" panose="02010609030101010101" pitchFamily="49" charset="-122"/>
                </a:rPr>
                <a:t>(2, 2, 1) </a:t>
              </a:r>
              <a:endParaRPr lang="en-US" dirty="0"/>
            </a:p>
          </p:txBody>
        </p:sp>
        <p:sp>
          <p:nvSpPr>
            <p:cNvPr id="166" name="矩形 165"/>
            <p:cNvSpPr/>
            <p:nvPr/>
          </p:nvSpPr>
          <p:spPr>
            <a:xfrm>
              <a:off x="6640568" y="2768510"/>
              <a:ext cx="935513" cy="369332"/>
            </a:xfrm>
            <a:prstGeom prst="rect">
              <a:avLst/>
            </a:prstGeom>
          </p:spPr>
          <p:txBody>
            <a:bodyPr wrap="none">
              <a:spAutoFit/>
            </a:bodyPr>
            <a:lstStyle/>
            <a:p>
              <a:pPr marR="19400"/>
              <a:r>
                <a:rPr lang="en-US" altLang="zh-CN" b="1" dirty="0">
                  <a:solidFill>
                    <a:srgbClr val="0000CC"/>
                  </a:solidFill>
                  <a:latin typeface="Times New Roman" panose="02020603050405020304" pitchFamily="18" charset="0"/>
                  <a:ea typeface="FangSong_GB2312" panose="02010609030101010101" pitchFamily="49" charset="-122"/>
                </a:rPr>
                <a:t>(2, 2, 3</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zh-CN" altLang="en-US" dirty="0">
                <a:solidFill>
                  <a:srgbClr val="0000CC"/>
                </a:solidFill>
                <a:latin typeface="Times New Roman" panose="02020603050405020304" pitchFamily="18" charset="0"/>
                <a:ea typeface="FangSong_GB2312" panose="02010609030101010101" pitchFamily="49" charset="-122"/>
              </a:endParaRPr>
            </a:p>
          </p:txBody>
        </p:sp>
        <p:sp>
          <p:nvSpPr>
            <p:cNvPr id="167" name="矩形 166"/>
            <p:cNvSpPr/>
            <p:nvPr/>
          </p:nvSpPr>
          <p:spPr>
            <a:xfrm>
              <a:off x="6887577" y="3222390"/>
              <a:ext cx="915635" cy="369332"/>
            </a:xfrm>
            <a:prstGeom prst="rect">
              <a:avLst/>
            </a:prstGeom>
          </p:spPr>
          <p:txBody>
            <a:bodyPr wrap="none">
              <a:spAutoFit/>
            </a:bodyPr>
            <a:lstStyle/>
            <a:p>
              <a:r>
                <a:rPr lang="en-US" altLang="zh-CN" b="1" dirty="0">
                  <a:solidFill>
                    <a:srgbClr val="0000CC"/>
                  </a:solidFill>
                  <a:latin typeface="Times New Roman" panose="02020603050405020304" pitchFamily="18" charset="0"/>
                  <a:ea typeface="FangSong_GB2312" panose="02010609030101010101" pitchFamily="49" charset="-122"/>
                </a:rPr>
                <a:t>(1, 2, 3)</a:t>
              </a:r>
              <a:endParaRPr lang="en-US" dirty="0"/>
            </a:p>
          </p:txBody>
        </p:sp>
        <p:sp>
          <p:nvSpPr>
            <p:cNvPr id="169" name="矩形 168"/>
            <p:cNvSpPr/>
            <p:nvPr/>
          </p:nvSpPr>
          <p:spPr>
            <a:xfrm>
              <a:off x="7140887" y="3683297"/>
              <a:ext cx="915635" cy="369332"/>
            </a:xfrm>
            <a:prstGeom prst="rect">
              <a:avLst/>
            </a:prstGeom>
          </p:spPr>
          <p:txBody>
            <a:bodyPr wrap="none">
              <a:spAutoFit/>
            </a:bodyPr>
            <a:lstStyle/>
            <a:p>
              <a:r>
                <a:rPr lang="en-US" altLang="zh-CN" b="1" dirty="0">
                  <a:solidFill>
                    <a:srgbClr val="0000CC"/>
                  </a:solidFill>
                  <a:latin typeface="Times New Roman" panose="02020603050405020304" pitchFamily="18" charset="0"/>
                  <a:ea typeface="FangSong_GB2312" panose="02010609030101010101" pitchFamily="49" charset="-122"/>
                </a:rPr>
                <a:t>(1, 3, 3)</a:t>
              </a:r>
              <a:endParaRPr lang="en-US" dirty="0"/>
            </a:p>
          </p:txBody>
        </p:sp>
        <p:sp>
          <p:nvSpPr>
            <p:cNvPr id="209" name="矩形 208"/>
            <p:cNvSpPr/>
            <p:nvPr/>
          </p:nvSpPr>
          <p:spPr>
            <a:xfrm>
              <a:off x="7393451" y="4134289"/>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(3, </a:t>
              </a:r>
              <a:r>
                <a:rPr lang="en-US" altLang="zh-CN" b="1" dirty="0">
                  <a:solidFill>
                    <a:srgbClr val="0000CC"/>
                  </a:solidFill>
                  <a:latin typeface="Times New Roman" panose="02020603050405020304" pitchFamily="18" charset="0"/>
                  <a:ea typeface="FangSong_GB2312" panose="02010609030101010101" pitchFamily="49" charset="-122"/>
                </a:rPr>
                <a:t>3, 3)</a:t>
              </a:r>
              <a:endParaRPr lang="en-US" dirty="0"/>
            </a:p>
          </p:txBody>
        </p:sp>
        <p:sp>
          <p:nvSpPr>
            <p:cNvPr id="210" name="矩形 209"/>
            <p:cNvSpPr/>
            <p:nvPr/>
          </p:nvSpPr>
          <p:spPr>
            <a:xfrm>
              <a:off x="4282480" y="1439264"/>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a:t>
              </a:r>
              <a:r>
                <a:rPr lang="en-US" altLang="zh-CN" b="1" dirty="0">
                  <a:solidFill>
                    <a:srgbClr val="0000CC"/>
                  </a:solidFill>
                  <a:latin typeface="Times New Roman" panose="02020603050405020304" pitchFamily="18" charset="0"/>
                  <a:ea typeface="FangSong_GB2312" panose="02010609030101010101" pitchFamily="49" charset="-122"/>
                </a:rPr>
                <a:t>1, 1</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11" name="矩形 210"/>
            <p:cNvSpPr/>
            <p:nvPr/>
          </p:nvSpPr>
          <p:spPr>
            <a:xfrm>
              <a:off x="3979663" y="1920272"/>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a:t>
              </a:r>
              <a:r>
                <a:rPr lang="en-US" altLang="zh-CN" b="1" dirty="0">
                  <a:solidFill>
                    <a:srgbClr val="0000CC"/>
                  </a:solidFill>
                  <a:latin typeface="Times New Roman" panose="02020603050405020304" pitchFamily="18" charset="0"/>
                  <a:ea typeface="FangSong_GB2312" panose="02010609030101010101" pitchFamily="49" charset="-122"/>
                </a:rPr>
                <a:t>1</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12" name="矩形 211"/>
            <p:cNvSpPr/>
            <p:nvPr/>
          </p:nvSpPr>
          <p:spPr>
            <a:xfrm>
              <a:off x="3736948" y="2332319"/>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3)</a:t>
              </a:r>
              <a:endParaRPr lang="en-US" dirty="0"/>
            </a:p>
          </p:txBody>
        </p:sp>
        <p:sp>
          <p:nvSpPr>
            <p:cNvPr id="213" name="矩形 212"/>
            <p:cNvSpPr/>
            <p:nvPr/>
          </p:nvSpPr>
          <p:spPr>
            <a:xfrm>
              <a:off x="3465397" y="2808791"/>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(3,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2)</a:t>
              </a:r>
              <a:endParaRPr lang="en-US" dirty="0"/>
            </a:p>
          </p:txBody>
        </p:sp>
        <p:sp>
          <p:nvSpPr>
            <p:cNvPr id="214" name="矩形 213"/>
            <p:cNvSpPr/>
            <p:nvPr/>
          </p:nvSpPr>
          <p:spPr>
            <a:xfrm>
              <a:off x="3184865" y="3243366"/>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2)</a:t>
              </a:r>
              <a:endParaRPr lang="en-US" dirty="0"/>
            </a:p>
          </p:txBody>
        </p:sp>
        <p:sp>
          <p:nvSpPr>
            <p:cNvPr id="215" name="矩形 214"/>
            <p:cNvSpPr/>
            <p:nvPr/>
          </p:nvSpPr>
          <p:spPr>
            <a:xfrm>
              <a:off x="2979185" y="3664806"/>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(1, 2, 2)</a:t>
              </a:r>
              <a:endParaRPr lang="en-US" dirty="0"/>
            </a:p>
          </p:txBody>
        </p:sp>
        <p:sp>
          <p:nvSpPr>
            <p:cNvPr id="216" name="矩形 215"/>
            <p:cNvSpPr/>
            <p:nvPr/>
          </p:nvSpPr>
          <p:spPr>
            <a:xfrm>
              <a:off x="2696345" y="4124063"/>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(2, 2, 2)</a:t>
              </a:r>
              <a:endParaRPr lang="en-US" dirty="0"/>
            </a:p>
          </p:txBody>
        </p:sp>
        <p:sp>
          <p:nvSpPr>
            <p:cNvPr id="217" name="矩形 216"/>
            <p:cNvSpPr/>
            <p:nvPr/>
          </p:nvSpPr>
          <p:spPr>
            <a:xfrm>
              <a:off x="4648054" y="2551108"/>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a:t>
              </a:r>
              <a:r>
                <a:rPr lang="en-US" altLang="zh-CN" b="1" dirty="0">
                  <a:solidFill>
                    <a:srgbClr val="0000CC"/>
                  </a:solidFill>
                  <a:latin typeface="Times New Roman" panose="02020603050405020304" pitchFamily="18" charset="0"/>
                  <a:ea typeface="FangSong_GB2312" panose="02010609030101010101" pitchFamily="49" charset="-122"/>
                </a:rPr>
                <a:t>1</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18" name="矩形 217"/>
            <p:cNvSpPr/>
            <p:nvPr/>
          </p:nvSpPr>
          <p:spPr>
            <a:xfrm>
              <a:off x="5454160" y="2551108"/>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(1, 2, </a:t>
              </a:r>
              <a:r>
                <a:rPr lang="en-US" altLang="zh-CN" b="1" dirty="0">
                  <a:solidFill>
                    <a:srgbClr val="0000CC"/>
                  </a:solidFill>
                  <a:latin typeface="Times New Roman" panose="02020603050405020304" pitchFamily="18" charset="0"/>
                  <a:ea typeface="FangSong_GB2312" panose="02010609030101010101" pitchFamily="49" charset="-122"/>
                </a:rPr>
                <a:t>1</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19" name="矩形 218"/>
            <p:cNvSpPr/>
            <p:nvPr/>
          </p:nvSpPr>
          <p:spPr>
            <a:xfrm>
              <a:off x="4671456" y="3223279"/>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2)</a:t>
              </a:r>
              <a:endParaRPr lang="en-US" dirty="0"/>
            </a:p>
          </p:txBody>
        </p:sp>
        <p:sp>
          <p:nvSpPr>
            <p:cNvPr id="220" name="矩形 219"/>
            <p:cNvSpPr/>
            <p:nvPr/>
          </p:nvSpPr>
          <p:spPr>
            <a:xfrm>
              <a:off x="5411138" y="3227590"/>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(3, 2,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21" name="矩形 220"/>
            <p:cNvSpPr/>
            <p:nvPr/>
          </p:nvSpPr>
          <p:spPr>
            <a:xfrm>
              <a:off x="4081263" y="3699237"/>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(2, 1, 2)</a:t>
              </a:r>
              <a:endParaRPr lang="en-US" dirty="0"/>
            </a:p>
          </p:txBody>
        </p:sp>
        <p:sp>
          <p:nvSpPr>
            <p:cNvPr id="222" name="矩形 221"/>
            <p:cNvSpPr/>
            <p:nvPr/>
          </p:nvSpPr>
          <p:spPr>
            <a:xfrm>
              <a:off x="6026975" y="3665370"/>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(3, 1, 3)</a:t>
              </a:r>
              <a:endParaRPr lang="en-US" dirty="0"/>
            </a:p>
          </p:txBody>
        </p:sp>
        <p:sp>
          <p:nvSpPr>
            <p:cNvPr id="223" name="矩形 222"/>
            <p:cNvSpPr/>
            <p:nvPr/>
          </p:nvSpPr>
          <p:spPr>
            <a:xfrm>
              <a:off x="3688004" y="4319044"/>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(3, </a:t>
              </a:r>
              <a:r>
                <a:rPr lang="en-US" altLang="zh-CN" b="1" dirty="0">
                  <a:solidFill>
                    <a:srgbClr val="0000CC"/>
                  </a:solidFill>
                  <a:latin typeface="Times New Roman" panose="02020603050405020304" pitchFamily="18" charset="0"/>
                  <a:ea typeface="FangSong_GB2312" panose="02010609030101010101" pitchFamily="49" charset="-122"/>
                </a:rPr>
                <a:t>2</a:t>
              </a:r>
              <a:r>
                <a:rPr lang="en-US" altLang="zh-CN" b="1" dirty="0" smtClean="0">
                  <a:solidFill>
                    <a:srgbClr val="0000CC"/>
                  </a:solidFill>
                  <a:latin typeface="Times New Roman" panose="02020603050405020304" pitchFamily="18" charset="0"/>
                  <a:ea typeface="FangSong_GB2312" panose="02010609030101010101" pitchFamily="49" charset="-122"/>
                </a:rPr>
                <a:t>, </a:t>
              </a:r>
              <a:r>
                <a:rPr lang="en-US" altLang="zh-CN" b="1" dirty="0">
                  <a:solidFill>
                    <a:srgbClr val="0000CC"/>
                  </a:solidFill>
                  <a:latin typeface="Times New Roman" panose="02020603050405020304" pitchFamily="18" charset="0"/>
                  <a:ea typeface="FangSong_GB2312" panose="02010609030101010101" pitchFamily="49" charset="-122"/>
                </a:rPr>
                <a:t>2</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24" name="矩形 223"/>
            <p:cNvSpPr/>
            <p:nvPr/>
          </p:nvSpPr>
          <p:spPr>
            <a:xfrm>
              <a:off x="4235585" y="4648781"/>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(3, </a:t>
              </a:r>
              <a:r>
                <a:rPr lang="en-US" altLang="zh-CN" b="1" dirty="0">
                  <a:solidFill>
                    <a:srgbClr val="0000CC"/>
                  </a:solidFill>
                  <a:latin typeface="Times New Roman" panose="02020603050405020304" pitchFamily="18" charset="0"/>
                  <a:ea typeface="FangSong_GB2312" panose="02010609030101010101" pitchFamily="49" charset="-122"/>
                </a:rPr>
                <a:t>2</a:t>
              </a:r>
              <a:r>
                <a:rPr lang="en-US" altLang="zh-CN" b="1" dirty="0" smtClean="0">
                  <a:solidFill>
                    <a:srgbClr val="0000CC"/>
                  </a:solidFill>
                  <a:latin typeface="Times New Roman" panose="02020603050405020304" pitchFamily="18" charset="0"/>
                  <a:ea typeface="FangSong_GB2312" panose="02010609030101010101" pitchFamily="49" charset="-122"/>
                </a:rPr>
                <a:t>, 1)</a:t>
              </a:r>
              <a:endParaRPr lang="en-US" dirty="0"/>
            </a:p>
          </p:txBody>
        </p:sp>
        <p:sp>
          <p:nvSpPr>
            <p:cNvPr id="225" name="矩形 224"/>
            <p:cNvSpPr/>
            <p:nvPr/>
          </p:nvSpPr>
          <p:spPr>
            <a:xfrm>
              <a:off x="4772233" y="4328231"/>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(1, 1, </a:t>
              </a:r>
              <a:r>
                <a:rPr lang="en-US" altLang="zh-CN" b="1" dirty="0">
                  <a:solidFill>
                    <a:srgbClr val="0000CC"/>
                  </a:solidFill>
                  <a:latin typeface="Times New Roman" panose="02020603050405020304" pitchFamily="18" charset="0"/>
                  <a:ea typeface="FangSong_GB2312" panose="02010609030101010101" pitchFamily="49" charset="-122"/>
                </a:rPr>
                <a:t>2</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26" name="矩形 225"/>
            <p:cNvSpPr/>
            <p:nvPr/>
          </p:nvSpPr>
          <p:spPr>
            <a:xfrm>
              <a:off x="5309998" y="4622918"/>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(1, 1,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a:t>
              </a:r>
              <a:endParaRPr lang="en-US" dirty="0"/>
            </a:p>
          </p:txBody>
        </p:sp>
        <p:sp>
          <p:nvSpPr>
            <p:cNvPr id="227" name="矩形 226"/>
            <p:cNvSpPr/>
            <p:nvPr/>
          </p:nvSpPr>
          <p:spPr>
            <a:xfrm>
              <a:off x="5850331" y="4322585"/>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(2, 1, 3)</a:t>
              </a:r>
              <a:endParaRPr lang="en-US" dirty="0"/>
            </a:p>
          </p:txBody>
        </p:sp>
        <p:sp>
          <p:nvSpPr>
            <p:cNvPr id="228" name="矩形 227"/>
            <p:cNvSpPr/>
            <p:nvPr/>
          </p:nvSpPr>
          <p:spPr>
            <a:xfrm>
              <a:off x="6388096" y="4628561"/>
              <a:ext cx="915635" cy="369332"/>
            </a:xfrm>
            <a:prstGeom prst="rect">
              <a:avLst/>
            </a:prstGeom>
          </p:spPr>
          <p:txBody>
            <a:bodyPr wrap="none">
              <a:spAutoFit/>
            </a:bodyPr>
            <a:lstStyle/>
            <a:p>
              <a:r>
                <a:rPr lang="en-US" altLang="zh-CN" b="1" dirty="0" smtClean="0">
                  <a:solidFill>
                    <a:srgbClr val="0000CC"/>
                  </a:solidFill>
                  <a:latin typeface="Times New Roman" panose="02020603050405020304" pitchFamily="18" charset="0"/>
                  <a:ea typeface="FangSong_GB2312" panose="02010609030101010101" pitchFamily="49" charset="-122"/>
                </a:rPr>
                <a:t>(2, </a:t>
              </a:r>
              <a:r>
                <a:rPr lang="en-US" altLang="zh-CN" b="1" dirty="0">
                  <a:solidFill>
                    <a:srgbClr val="0000CC"/>
                  </a:solidFill>
                  <a:latin typeface="Times New Roman" panose="02020603050405020304" pitchFamily="18" charset="0"/>
                  <a:ea typeface="FangSong_GB2312" panose="02010609030101010101" pitchFamily="49" charset="-122"/>
                </a:rPr>
                <a:t>3</a:t>
              </a:r>
              <a:r>
                <a:rPr lang="en-US" altLang="zh-CN" b="1" dirty="0" smtClean="0">
                  <a:solidFill>
                    <a:srgbClr val="0000CC"/>
                  </a:solidFill>
                  <a:latin typeface="Times New Roman" panose="02020603050405020304" pitchFamily="18" charset="0"/>
                  <a:ea typeface="FangSong_GB2312" panose="02010609030101010101" pitchFamily="49" charset="-122"/>
                </a:rPr>
                <a:t>, 3)</a:t>
              </a:r>
              <a:endParaRPr lang="en-US" dirty="0"/>
            </a:p>
          </p:txBody>
        </p:sp>
        <p:sp>
          <p:nvSpPr>
            <p:cNvPr id="170" name="矩形 169"/>
            <p:cNvSpPr/>
            <p:nvPr/>
          </p:nvSpPr>
          <p:spPr>
            <a:xfrm>
              <a:off x="5690625" y="1174926"/>
              <a:ext cx="1685077"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MOVE(A, </a:t>
              </a:r>
              <a:r>
                <a:rPr lang="en-US" altLang="zh-CN" b="1" dirty="0">
                  <a:solidFill>
                    <a:srgbClr val="C00000"/>
                  </a:solidFill>
                  <a:latin typeface="Times New Roman" panose="02020603050405020304" pitchFamily="18" charset="0"/>
                  <a:ea typeface="FangSong_GB2312" panose="02010609030101010101" pitchFamily="49" charset="-122"/>
                </a:rPr>
                <a:t>1, </a:t>
              </a:r>
              <a:r>
                <a:rPr lang="en-US" altLang="zh-CN" b="1" dirty="0" smtClean="0">
                  <a:solidFill>
                    <a:srgbClr val="C00000"/>
                  </a:solidFill>
                  <a:latin typeface="Times New Roman" panose="02020603050405020304" pitchFamily="18" charset="0"/>
                  <a:ea typeface="FangSong_GB2312" panose="02010609030101010101" pitchFamily="49" charset="-122"/>
                </a:rPr>
                <a:t>3)</a:t>
              </a:r>
              <a:endParaRPr lang="en-US" dirty="0">
                <a:solidFill>
                  <a:srgbClr val="C00000"/>
                </a:solidFill>
              </a:endParaRPr>
            </a:p>
          </p:txBody>
        </p:sp>
        <p:sp>
          <p:nvSpPr>
            <p:cNvPr id="231" name="矩形 230"/>
            <p:cNvSpPr/>
            <p:nvPr/>
          </p:nvSpPr>
          <p:spPr>
            <a:xfrm>
              <a:off x="6027001" y="1677384"/>
              <a:ext cx="1672253"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MOVE(B, </a:t>
              </a:r>
              <a:r>
                <a:rPr lang="en-US" altLang="zh-CN" b="1" dirty="0">
                  <a:solidFill>
                    <a:srgbClr val="C00000"/>
                  </a:solidFill>
                  <a:latin typeface="Times New Roman" panose="02020603050405020304" pitchFamily="18" charset="0"/>
                  <a:ea typeface="FangSong_GB2312" panose="02010609030101010101" pitchFamily="49" charset="-122"/>
                </a:rPr>
                <a:t>1, 2</a:t>
              </a:r>
              <a:r>
                <a:rPr lang="en-US" altLang="zh-CN" b="1" dirty="0" smtClean="0">
                  <a:solidFill>
                    <a:srgbClr val="C00000"/>
                  </a:solidFill>
                  <a:latin typeface="Times New Roman" panose="02020603050405020304" pitchFamily="18" charset="0"/>
                  <a:ea typeface="FangSong_GB2312" panose="02010609030101010101" pitchFamily="49" charset="-122"/>
                </a:rPr>
                <a:t>)</a:t>
              </a:r>
              <a:endParaRPr lang="en-US" dirty="0">
                <a:solidFill>
                  <a:srgbClr val="C00000"/>
                </a:solidFill>
              </a:endParaRPr>
            </a:p>
          </p:txBody>
        </p:sp>
        <p:sp>
          <p:nvSpPr>
            <p:cNvPr id="232" name="矩形 231"/>
            <p:cNvSpPr/>
            <p:nvPr/>
          </p:nvSpPr>
          <p:spPr>
            <a:xfrm>
              <a:off x="6283734" y="2149205"/>
              <a:ext cx="1685077"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MOVE(A, 3, </a:t>
              </a:r>
              <a:r>
                <a:rPr lang="en-US" altLang="zh-CN" b="1" dirty="0">
                  <a:solidFill>
                    <a:srgbClr val="C00000"/>
                  </a:solidFill>
                  <a:latin typeface="Times New Roman" panose="02020603050405020304" pitchFamily="18" charset="0"/>
                  <a:ea typeface="FangSong_GB2312" panose="02010609030101010101" pitchFamily="49" charset="-122"/>
                </a:rPr>
                <a:t>2</a:t>
              </a:r>
              <a:r>
                <a:rPr lang="en-US" altLang="zh-CN" b="1" dirty="0" smtClean="0">
                  <a:solidFill>
                    <a:srgbClr val="C00000"/>
                  </a:solidFill>
                  <a:latin typeface="Times New Roman" panose="02020603050405020304" pitchFamily="18" charset="0"/>
                  <a:ea typeface="FangSong_GB2312" panose="02010609030101010101" pitchFamily="49" charset="-122"/>
                </a:rPr>
                <a:t>)</a:t>
              </a:r>
              <a:endParaRPr lang="en-US" dirty="0">
                <a:solidFill>
                  <a:srgbClr val="C00000"/>
                </a:solidFill>
              </a:endParaRPr>
            </a:p>
          </p:txBody>
        </p:sp>
        <p:sp>
          <p:nvSpPr>
            <p:cNvPr id="233" name="矩形 232"/>
            <p:cNvSpPr/>
            <p:nvPr/>
          </p:nvSpPr>
          <p:spPr>
            <a:xfrm>
              <a:off x="6524128" y="2585622"/>
              <a:ext cx="1685077"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MOVE(C, 1, 3)</a:t>
              </a:r>
              <a:endParaRPr lang="en-US" dirty="0">
                <a:solidFill>
                  <a:srgbClr val="C00000"/>
                </a:solidFill>
              </a:endParaRPr>
            </a:p>
          </p:txBody>
        </p:sp>
        <p:sp>
          <p:nvSpPr>
            <p:cNvPr id="234" name="矩形 233"/>
            <p:cNvSpPr/>
            <p:nvPr/>
          </p:nvSpPr>
          <p:spPr>
            <a:xfrm>
              <a:off x="6800707" y="3008958"/>
              <a:ext cx="1685077"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MOVE(A, </a:t>
              </a:r>
              <a:r>
                <a:rPr lang="en-US" altLang="zh-CN" b="1" dirty="0">
                  <a:solidFill>
                    <a:srgbClr val="C00000"/>
                  </a:solidFill>
                  <a:latin typeface="Times New Roman" panose="02020603050405020304" pitchFamily="18" charset="0"/>
                  <a:ea typeface="FangSong_GB2312" panose="02010609030101010101" pitchFamily="49" charset="-122"/>
                </a:rPr>
                <a:t>2</a:t>
              </a:r>
              <a:r>
                <a:rPr lang="en-US" altLang="zh-CN" b="1" dirty="0" smtClean="0">
                  <a:solidFill>
                    <a:srgbClr val="C00000"/>
                  </a:solidFill>
                  <a:latin typeface="Times New Roman" panose="02020603050405020304" pitchFamily="18" charset="0"/>
                  <a:ea typeface="FangSong_GB2312" panose="02010609030101010101" pitchFamily="49" charset="-122"/>
                </a:rPr>
                <a:t>, </a:t>
              </a:r>
              <a:r>
                <a:rPr lang="en-US" altLang="zh-CN" b="1" dirty="0">
                  <a:solidFill>
                    <a:srgbClr val="C00000"/>
                  </a:solidFill>
                  <a:latin typeface="Times New Roman" panose="02020603050405020304" pitchFamily="18" charset="0"/>
                  <a:ea typeface="FangSong_GB2312" panose="02010609030101010101" pitchFamily="49" charset="-122"/>
                </a:rPr>
                <a:t>1</a:t>
              </a:r>
              <a:r>
                <a:rPr lang="en-US" altLang="zh-CN" b="1" dirty="0" smtClean="0">
                  <a:solidFill>
                    <a:srgbClr val="C00000"/>
                  </a:solidFill>
                  <a:latin typeface="Times New Roman" panose="02020603050405020304" pitchFamily="18" charset="0"/>
                  <a:ea typeface="FangSong_GB2312" panose="02010609030101010101" pitchFamily="49" charset="-122"/>
                </a:rPr>
                <a:t>)</a:t>
              </a:r>
              <a:endParaRPr lang="en-US" dirty="0">
                <a:solidFill>
                  <a:srgbClr val="C00000"/>
                </a:solidFill>
              </a:endParaRPr>
            </a:p>
          </p:txBody>
        </p:sp>
        <p:sp>
          <p:nvSpPr>
            <p:cNvPr id="235" name="矩形 234"/>
            <p:cNvSpPr/>
            <p:nvPr/>
          </p:nvSpPr>
          <p:spPr>
            <a:xfrm>
              <a:off x="7052805" y="3461899"/>
              <a:ext cx="1672253"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MOVE(B, </a:t>
              </a:r>
              <a:r>
                <a:rPr lang="en-US" altLang="zh-CN" b="1" dirty="0">
                  <a:solidFill>
                    <a:srgbClr val="C00000"/>
                  </a:solidFill>
                  <a:latin typeface="Times New Roman" panose="02020603050405020304" pitchFamily="18" charset="0"/>
                  <a:ea typeface="FangSong_GB2312" panose="02010609030101010101" pitchFamily="49" charset="-122"/>
                </a:rPr>
                <a:t>2</a:t>
              </a:r>
              <a:r>
                <a:rPr lang="en-US" altLang="zh-CN" b="1" dirty="0" smtClean="0">
                  <a:solidFill>
                    <a:srgbClr val="C00000"/>
                  </a:solidFill>
                  <a:latin typeface="Times New Roman" panose="02020603050405020304" pitchFamily="18" charset="0"/>
                  <a:ea typeface="FangSong_GB2312" panose="02010609030101010101" pitchFamily="49" charset="-122"/>
                </a:rPr>
                <a:t>, 3)</a:t>
              </a:r>
              <a:endParaRPr lang="en-US" dirty="0">
                <a:solidFill>
                  <a:srgbClr val="C00000"/>
                </a:solidFill>
              </a:endParaRPr>
            </a:p>
          </p:txBody>
        </p:sp>
        <p:sp>
          <p:nvSpPr>
            <p:cNvPr id="236" name="矩形 235"/>
            <p:cNvSpPr/>
            <p:nvPr/>
          </p:nvSpPr>
          <p:spPr>
            <a:xfrm>
              <a:off x="7329384" y="3907813"/>
              <a:ext cx="1685077" cy="369332"/>
            </a:xfrm>
            <a:prstGeom prst="rect">
              <a:avLst/>
            </a:prstGeom>
          </p:spPr>
          <p:txBody>
            <a:bodyPr wrap="none">
              <a:spAutoFit/>
            </a:bodyPr>
            <a:lstStyle/>
            <a:p>
              <a:r>
                <a:rPr lang="en-US" altLang="zh-CN" b="1" dirty="0" smtClean="0">
                  <a:solidFill>
                    <a:srgbClr val="C00000"/>
                  </a:solidFill>
                  <a:latin typeface="Times New Roman" panose="02020603050405020304" pitchFamily="18" charset="0"/>
                  <a:ea typeface="FangSong_GB2312" panose="02010609030101010101" pitchFamily="49" charset="-122"/>
                </a:rPr>
                <a:t>MOVE(A, 1, 3)</a:t>
              </a:r>
              <a:endParaRPr lang="en-US" dirty="0">
                <a:solidFill>
                  <a:srgbClr val="C00000"/>
                </a:solidFill>
              </a:endParaRPr>
            </a:p>
          </p:txBody>
        </p:sp>
      </p:grpSp>
    </p:spTree>
    <p:extLst>
      <p:ext uri="{BB962C8B-B14F-4D97-AF65-F5344CB8AC3E}">
        <p14:creationId xmlns:p14="http://schemas.microsoft.com/office/powerpoint/2010/main" val="384886589"/>
      </p:ext>
    </p:extLst>
  </p:cSld>
  <p:clrMapOvr>
    <a:masterClrMapping/>
  </p:clrMapOvr>
  <mc:AlternateContent xmlns:mc="http://schemas.openxmlformats.org/markup-compatibility/2006" xmlns:p14="http://schemas.microsoft.com/office/powerpoint/2010/main">
    <mc:Choice Requires="p14">
      <p:transition spd="slow" p14:dur="2000" advTm="32277"/>
    </mc:Choice>
    <mc:Fallback xmlns="">
      <p:transition spd="slow" advTm="3227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DD1973E6-9BFF-46B5-BFAF-C1D44FFB66B1}" type="slidenum">
              <a:rPr lang="en-US" altLang="zh-CN" sz="1600">
                <a:solidFill>
                  <a:srgbClr val="003399"/>
                </a:solidFill>
                <a:latin typeface="Times New Roman" panose="02020603050405020304" pitchFamily="18" charset="0"/>
                <a:ea typeface="宋体" panose="02010600030101010101" pitchFamily="2" charset="-122"/>
              </a:rPr>
              <a:pPr eaLnBrk="1" hangingPunct="1"/>
              <a:t>3</a:t>
            </a:fld>
            <a:endParaRPr lang="en-US" altLang="zh-CN" sz="1600">
              <a:solidFill>
                <a:srgbClr val="003399"/>
              </a:solidFill>
              <a:latin typeface="Times New Roman" panose="02020603050405020304" pitchFamily="18" charset="0"/>
              <a:ea typeface="宋体" panose="02010600030101010101" pitchFamily="2" charset="-122"/>
            </a:endParaRPr>
          </a:p>
        </p:txBody>
      </p:sp>
      <p:sp>
        <p:nvSpPr>
          <p:cNvPr id="549890" name="Rectangle 2"/>
          <p:cNvSpPr>
            <a:spLocks noGrp="1"/>
          </p:cNvSpPr>
          <p:nvPr>
            <p:ph type="title"/>
          </p:nvPr>
        </p:nvSpPr>
        <p:spPr>
          <a:xfrm>
            <a:off x="1898651" y="327307"/>
            <a:ext cx="8229600" cy="649288"/>
          </a:xfrm>
        </p:spPr>
        <p:txBody>
          <a:bodyPr/>
          <a:lstStyle/>
          <a:p>
            <a:pPr algn="ctr" eaLnBrk="1" hangingPunct="1">
              <a:defRPr/>
            </a:pPr>
            <a:r>
              <a:rPr lang="zh-CN" altLang="en-US" sz="3600" dirty="0">
                <a:solidFill>
                  <a:srgbClr val="990000"/>
                </a:solidFill>
                <a:effectLst>
                  <a:outerShdw blurRad="38100" dist="38100" dir="2700000" algn="tl">
                    <a:srgbClr val="C0C0C0"/>
                  </a:outerShdw>
                </a:effectLst>
                <a:ea typeface="华文隶书" pitchFamily="2" charset="-122"/>
              </a:rPr>
              <a:t>本章知识结构</a:t>
            </a:r>
          </a:p>
        </p:txBody>
      </p:sp>
      <p:grpSp>
        <p:nvGrpSpPr>
          <p:cNvPr id="2" name="Organization Chart 16"/>
          <p:cNvGrpSpPr>
            <a:grpSpLocks noChangeAspect="1"/>
          </p:cNvGrpSpPr>
          <p:nvPr/>
        </p:nvGrpSpPr>
        <p:grpSpPr bwMode="auto">
          <a:xfrm>
            <a:off x="2081685" y="1047960"/>
            <a:ext cx="8467725" cy="5338762"/>
            <a:chOff x="1152" y="1066"/>
            <a:chExt cx="4536" cy="2448"/>
          </a:xfrm>
        </p:grpSpPr>
        <p:cxnSp>
          <p:nvCxnSpPr>
            <p:cNvPr id="2052" name="_s2052"/>
            <p:cNvCxnSpPr>
              <a:cxnSpLocks noChangeShapeType="1"/>
              <a:stCxn id="18" idx="0"/>
              <a:endCxn id="3" idx="2"/>
            </p:cNvCxnSpPr>
            <p:nvPr/>
          </p:nvCxnSpPr>
          <p:spPr bwMode="auto">
            <a:xfrm rot="5400000" flipH="1">
              <a:off x="3330" y="1156"/>
              <a:ext cx="144" cy="540"/>
            </a:xfrm>
            <a:prstGeom prst="bentConnector3">
              <a:avLst>
                <a:gd name="adj1" fmla="val 3654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53" name="_s2053"/>
            <p:cNvCxnSpPr>
              <a:cxnSpLocks noChangeShapeType="1"/>
              <a:stCxn id="17" idx="1"/>
              <a:endCxn id="7" idx="2"/>
            </p:cNvCxnSpPr>
            <p:nvPr/>
          </p:nvCxnSpPr>
          <p:spPr bwMode="auto">
            <a:xfrm rot="10800000">
              <a:off x="4680" y="1786"/>
              <a:ext cx="144" cy="72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54" name="_s2054"/>
            <p:cNvCxnSpPr>
              <a:cxnSpLocks noChangeShapeType="1"/>
              <a:stCxn id="16" idx="1"/>
              <a:endCxn id="7" idx="2"/>
            </p:cNvCxnSpPr>
            <p:nvPr/>
          </p:nvCxnSpPr>
          <p:spPr bwMode="auto">
            <a:xfrm rot="10800000">
              <a:off x="4680" y="1786"/>
              <a:ext cx="144" cy="288"/>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55" name="_s2055"/>
            <p:cNvCxnSpPr>
              <a:cxnSpLocks noChangeShapeType="1"/>
              <a:stCxn id="15" idx="1"/>
              <a:endCxn id="9" idx="2"/>
            </p:cNvCxnSpPr>
            <p:nvPr/>
          </p:nvCxnSpPr>
          <p:spPr bwMode="auto">
            <a:xfrm rot="10800000">
              <a:off x="3168" y="2218"/>
              <a:ext cx="144" cy="1152"/>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56" name="_s2056"/>
            <p:cNvCxnSpPr>
              <a:cxnSpLocks noChangeShapeType="1"/>
              <a:stCxn id="14" idx="1"/>
              <a:endCxn id="9" idx="2"/>
            </p:cNvCxnSpPr>
            <p:nvPr/>
          </p:nvCxnSpPr>
          <p:spPr bwMode="auto">
            <a:xfrm rot="10800000">
              <a:off x="3168" y="2218"/>
              <a:ext cx="144" cy="72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58" name="_s2058"/>
            <p:cNvCxnSpPr>
              <a:cxnSpLocks noChangeShapeType="1"/>
              <a:stCxn id="12" idx="3"/>
              <a:endCxn id="8" idx="2"/>
            </p:cNvCxnSpPr>
            <p:nvPr/>
          </p:nvCxnSpPr>
          <p:spPr bwMode="auto">
            <a:xfrm flipV="1">
              <a:off x="2016" y="2218"/>
              <a:ext cx="144" cy="1152"/>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59" name="_s2059"/>
            <p:cNvCxnSpPr>
              <a:cxnSpLocks noChangeShapeType="1"/>
              <a:stCxn id="11" idx="3"/>
              <a:endCxn id="8" idx="2"/>
            </p:cNvCxnSpPr>
            <p:nvPr/>
          </p:nvCxnSpPr>
          <p:spPr bwMode="auto">
            <a:xfrm flipV="1">
              <a:off x="2016" y="2218"/>
              <a:ext cx="144" cy="720"/>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0" name="_s2060"/>
            <p:cNvCxnSpPr>
              <a:cxnSpLocks noChangeShapeType="1"/>
              <a:stCxn id="10" idx="3"/>
              <a:endCxn id="8" idx="2"/>
            </p:cNvCxnSpPr>
            <p:nvPr/>
          </p:nvCxnSpPr>
          <p:spPr bwMode="auto">
            <a:xfrm flipV="1">
              <a:off x="2016" y="2218"/>
              <a:ext cx="144" cy="288"/>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1" name="_s2061"/>
            <p:cNvCxnSpPr>
              <a:cxnSpLocks noChangeShapeType="1"/>
              <a:stCxn id="9" idx="0"/>
              <a:endCxn id="5" idx="2"/>
            </p:cNvCxnSpPr>
            <p:nvPr/>
          </p:nvCxnSpPr>
          <p:spPr bwMode="auto">
            <a:xfrm rot="5400000" flipH="1">
              <a:off x="2844" y="1606"/>
              <a:ext cx="144" cy="504"/>
            </a:xfrm>
            <a:prstGeom prst="bentConnector3">
              <a:avLst>
                <a:gd name="adj1" fmla="val 3636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2" name="_s2062"/>
            <p:cNvCxnSpPr>
              <a:cxnSpLocks noChangeShapeType="1"/>
              <a:stCxn id="8" idx="0"/>
              <a:endCxn id="5" idx="2"/>
            </p:cNvCxnSpPr>
            <p:nvPr/>
          </p:nvCxnSpPr>
          <p:spPr bwMode="auto">
            <a:xfrm rot="16200000">
              <a:off x="2340" y="1606"/>
              <a:ext cx="144" cy="504"/>
            </a:xfrm>
            <a:prstGeom prst="bentConnector3">
              <a:avLst>
                <a:gd name="adj1" fmla="val 3636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3" name="_s2063"/>
            <p:cNvCxnSpPr>
              <a:cxnSpLocks noChangeShapeType="1"/>
              <a:stCxn id="7" idx="0"/>
              <a:endCxn id="3" idx="2"/>
            </p:cNvCxnSpPr>
            <p:nvPr/>
          </p:nvCxnSpPr>
          <p:spPr bwMode="auto">
            <a:xfrm rot="5400000" flipH="1">
              <a:off x="3834" y="652"/>
              <a:ext cx="144" cy="1548"/>
            </a:xfrm>
            <a:prstGeom prst="bentConnector3">
              <a:avLst>
                <a:gd name="adj1" fmla="val 3654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4" name="_s2064"/>
            <p:cNvCxnSpPr>
              <a:cxnSpLocks noChangeShapeType="1"/>
              <a:stCxn id="5" idx="0"/>
              <a:endCxn id="3" idx="2"/>
            </p:cNvCxnSpPr>
            <p:nvPr/>
          </p:nvCxnSpPr>
          <p:spPr bwMode="auto">
            <a:xfrm rot="16200000">
              <a:off x="2826" y="1192"/>
              <a:ext cx="144" cy="468"/>
            </a:xfrm>
            <a:prstGeom prst="bentConnector3">
              <a:avLst>
                <a:gd name="adj1" fmla="val 3654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065" name="_s2065"/>
            <p:cNvCxnSpPr>
              <a:cxnSpLocks noChangeShapeType="1"/>
              <a:stCxn id="4" idx="0"/>
              <a:endCxn id="3" idx="2"/>
            </p:cNvCxnSpPr>
            <p:nvPr/>
          </p:nvCxnSpPr>
          <p:spPr bwMode="auto">
            <a:xfrm rot="16200000">
              <a:off x="2286" y="652"/>
              <a:ext cx="144" cy="1548"/>
            </a:xfrm>
            <a:prstGeom prst="bentConnector3">
              <a:avLst>
                <a:gd name="adj1" fmla="val 3654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 name="_s2066"/>
            <p:cNvSpPr>
              <a:spLocks noChangeArrowheads="1"/>
            </p:cNvSpPr>
            <p:nvPr/>
          </p:nvSpPr>
          <p:spPr bwMode="auto">
            <a:xfrm>
              <a:off x="2700" y="1066"/>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楷体_GB2312" pitchFamily="49" charset="-122"/>
                </a:rPr>
                <a:t>搜索策略</a:t>
              </a:r>
            </a:p>
          </p:txBody>
        </p:sp>
        <p:sp>
          <p:nvSpPr>
            <p:cNvPr id="4" name="_s2067"/>
            <p:cNvSpPr>
              <a:spLocks noChangeArrowheads="1"/>
            </p:cNvSpPr>
            <p:nvPr/>
          </p:nvSpPr>
          <p:spPr bwMode="auto">
            <a:xfrm>
              <a:off x="1152" y="1498"/>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搜索的基本概念</a:t>
              </a:r>
            </a:p>
          </p:txBody>
        </p:sp>
        <p:sp>
          <p:nvSpPr>
            <p:cNvPr id="5" name="_s2068"/>
            <p:cNvSpPr>
              <a:spLocks noChangeArrowheads="1"/>
            </p:cNvSpPr>
            <p:nvPr/>
          </p:nvSpPr>
          <p:spPr bwMode="auto">
            <a:xfrm>
              <a:off x="2232" y="1498"/>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状态空间搜索</a:t>
              </a:r>
            </a:p>
          </p:txBody>
        </p:sp>
        <p:sp>
          <p:nvSpPr>
            <p:cNvPr id="7" name="_s2069"/>
            <p:cNvSpPr>
              <a:spLocks noChangeArrowheads="1"/>
            </p:cNvSpPr>
            <p:nvPr/>
          </p:nvSpPr>
          <p:spPr bwMode="auto">
            <a:xfrm>
              <a:off x="4248" y="1498"/>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博弈树搜索</a:t>
              </a:r>
            </a:p>
          </p:txBody>
        </p:sp>
        <p:sp>
          <p:nvSpPr>
            <p:cNvPr id="8" name="_s2070"/>
            <p:cNvSpPr>
              <a:spLocks noChangeArrowheads="1"/>
            </p:cNvSpPr>
            <p:nvPr/>
          </p:nvSpPr>
          <p:spPr bwMode="auto">
            <a:xfrm>
              <a:off x="1728" y="1930"/>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盲目搜索</a:t>
              </a:r>
            </a:p>
          </p:txBody>
        </p:sp>
        <p:sp>
          <p:nvSpPr>
            <p:cNvPr id="9" name="_s2071"/>
            <p:cNvSpPr>
              <a:spLocks noChangeArrowheads="1"/>
            </p:cNvSpPr>
            <p:nvPr/>
          </p:nvSpPr>
          <p:spPr bwMode="auto">
            <a:xfrm>
              <a:off x="2736" y="1930"/>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启发式搜索</a:t>
              </a:r>
            </a:p>
          </p:txBody>
        </p:sp>
        <p:sp>
          <p:nvSpPr>
            <p:cNvPr id="10" name="_s2072"/>
            <p:cNvSpPr>
              <a:spLocks noChangeArrowheads="1"/>
            </p:cNvSpPr>
            <p:nvPr/>
          </p:nvSpPr>
          <p:spPr bwMode="auto">
            <a:xfrm>
              <a:off x="1152" y="2362"/>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91440" tIns="0" rIns="9144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广（宽）度优先</a:t>
              </a: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搜索</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楷体_GB2312" pitchFamily="49" charset="-122"/>
              </a:endParaRPr>
            </a:p>
          </p:txBody>
        </p:sp>
        <p:sp>
          <p:nvSpPr>
            <p:cNvPr id="11" name="_s2073"/>
            <p:cNvSpPr>
              <a:spLocks noChangeArrowheads="1"/>
            </p:cNvSpPr>
            <p:nvPr/>
          </p:nvSpPr>
          <p:spPr bwMode="auto">
            <a:xfrm>
              <a:off x="1152" y="2794"/>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91440" tIns="0" rIns="9144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深度优先搜索</a:t>
              </a:r>
            </a:p>
          </p:txBody>
        </p:sp>
        <p:sp>
          <p:nvSpPr>
            <p:cNvPr id="12" name="_s2074"/>
            <p:cNvSpPr>
              <a:spLocks noChangeArrowheads="1"/>
            </p:cNvSpPr>
            <p:nvPr/>
          </p:nvSpPr>
          <p:spPr bwMode="auto">
            <a:xfrm>
              <a:off x="1152" y="3226"/>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91440" tIns="0" rIns="9144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b="1" dirty="0">
                  <a:latin typeface="Times New Roman" panose="02020603050405020304" pitchFamily="18" charset="0"/>
                  <a:ea typeface="楷体_GB2312" pitchFamily="49" charset="-122"/>
                </a:rPr>
                <a:t>代价一致搜索</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楷体_GB2312" pitchFamily="49" charset="-122"/>
              </a:endParaRPr>
            </a:p>
          </p:txBody>
        </p:sp>
        <p:sp>
          <p:nvSpPr>
            <p:cNvPr id="14" name="_s2076"/>
            <p:cNvSpPr>
              <a:spLocks noChangeArrowheads="1"/>
            </p:cNvSpPr>
            <p:nvPr/>
          </p:nvSpPr>
          <p:spPr bwMode="auto">
            <a:xfrm>
              <a:off x="3312" y="2794"/>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91440" tIns="0" rIns="91440" bIns="0" numCol="1" anchor="ctr" anchorCtr="0" compatLnSpc="1">
              <a:prstTxWarp prst="textNoShape">
                <a:avLst/>
              </a:prstTxWarp>
            </a:bodyPr>
            <a:lstStyle/>
            <a:p>
              <a:pPr lvl="0" algn="ctr" fontAlgn="base">
                <a:spcBef>
                  <a:spcPct val="0"/>
                </a:spcBef>
                <a:spcAft>
                  <a:spcPct val="0"/>
                </a:spcAft>
              </a:pPr>
              <a:r>
                <a:rPr lang="en-US" altLang="zh-CN" b="1" dirty="0">
                  <a:latin typeface="Times New Roman" panose="02020603050405020304" pitchFamily="18" charset="0"/>
                  <a:ea typeface="楷体_GB2312" pitchFamily="49" charset="-122"/>
                </a:rPr>
                <a:t>A</a:t>
              </a:r>
              <a:r>
                <a:rPr lang="zh-CN" altLang="en-US" b="1" dirty="0">
                  <a:latin typeface="Times New Roman" panose="02020603050405020304" pitchFamily="18" charset="0"/>
                  <a:ea typeface="楷体_GB2312" pitchFamily="49" charset="-122"/>
                </a:rPr>
                <a:t>算法</a:t>
              </a:r>
            </a:p>
          </p:txBody>
        </p:sp>
        <p:sp>
          <p:nvSpPr>
            <p:cNvPr id="15" name="_s2077"/>
            <p:cNvSpPr>
              <a:spLocks noChangeArrowheads="1"/>
            </p:cNvSpPr>
            <p:nvPr/>
          </p:nvSpPr>
          <p:spPr bwMode="auto">
            <a:xfrm>
              <a:off x="3312" y="3226"/>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91440" tIns="0" rIns="9144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楷体_GB2312" pitchFamily="49" charset="-122"/>
                </a:rPr>
                <a:t>A*</a:t>
              </a:r>
              <a:r>
                <a:rPr kumimoji="0" lang="zh-CN" altLang="en-US" sz="1800" b="1" i="0" u="none" strike="noStrike" cap="none" normalizeH="0" baseline="0" dirty="0">
                  <a:ln>
                    <a:noFill/>
                  </a:ln>
                  <a:solidFill>
                    <a:schemeClr val="tx1"/>
                  </a:solidFill>
                  <a:effectLst/>
                  <a:latin typeface="Times New Roman" panose="02020603050405020304" pitchFamily="18" charset="0"/>
                  <a:ea typeface="楷体_GB2312" pitchFamily="49" charset="-122"/>
                </a:rPr>
                <a:t>算法</a:t>
              </a:r>
            </a:p>
          </p:txBody>
        </p:sp>
        <p:sp>
          <p:nvSpPr>
            <p:cNvPr id="16" name="_s2078"/>
            <p:cNvSpPr>
              <a:spLocks noChangeArrowheads="1"/>
            </p:cNvSpPr>
            <p:nvPr/>
          </p:nvSpPr>
          <p:spPr bwMode="auto">
            <a:xfrm>
              <a:off x="4824" y="1930"/>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极大极小</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分析法</a:t>
              </a:r>
            </a:p>
          </p:txBody>
        </p:sp>
        <p:sp>
          <p:nvSpPr>
            <p:cNvPr id="17" name="_s2079"/>
            <p:cNvSpPr>
              <a:spLocks noChangeArrowheads="1"/>
            </p:cNvSpPr>
            <p:nvPr/>
          </p:nvSpPr>
          <p:spPr bwMode="auto">
            <a:xfrm>
              <a:off x="4824" y="2362"/>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楷体_GB2312" pitchFamily="49" charset="-122"/>
                </a:rPr>
                <a:t>           </a:t>
              </a: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剪枝技术</a:t>
              </a:r>
            </a:p>
          </p:txBody>
        </p:sp>
        <p:sp>
          <p:nvSpPr>
            <p:cNvPr id="18" name="_s2080"/>
            <p:cNvSpPr>
              <a:spLocks noChangeArrowheads="1"/>
            </p:cNvSpPr>
            <p:nvPr/>
          </p:nvSpPr>
          <p:spPr bwMode="auto">
            <a:xfrm>
              <a:off x="3240" y="1498"/>
              <a:ext cx="864" cy="288"/>
            </a:xfrm>
            <a:prstGeom prst="roundRect">
              <a:avLst>
                <a:gd name="adj" fmla="val 16667"/>
              </a:avLst>
            </a:prstGeom>
            <a:gradFill rotWithShape="1">
              <a:gsLst>
                <a:gs pos="0">
                  <a:srgbClr val="00CCFF">
                    <a:alpha val="74001"/>
                  </a:srgbClr>
                </a:gs>
                <a:gs pos="50000">
                  <a:srgbClr val="00CCFF">
                    <a:gamma/>
                    <a:tint val="66667"/>
                    <a:invGamma/>
                  </a:srgbClr>
                </a:gs>
                <a:gs pos="100000">
                  <a:srgbClr val="00CCFF">
                    <a:alpha val="74001"/>
                  </a:srgbClr>
                </a:gs>
              </a:gsLst>
              <a:lin ang="0" scaled="1"/>
            </a:gradFill>
            <a:ln w="12700">
              <a:solidFill>
                <a:srgbClr val="000080"/>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楷体_GB2312" pitchFamily="49" charset="-122"/>
                </a:rPr>
                <a:t>与或图搜索</a:t>
              </a:r>
            </a:p>
          </p:txBody>
        </p:sp>
      </p:grpSp>
      <p:graphicFrame>
        <p:nvGraphicFramePr>
          <p:cNvPr id="1057" name="Object 45"/>
          <p:cNvGraphicFramePr>
            <a:graphicFrameLocks noGrp="1" noChangeAspect="1"/>
          </p:cNvGraphicFramePr>
          <p:nvPr>
            <p:ph sz="half" idx="2"/>
            <p:extLst/>
          </p:nvPr>
        </p:nvGraphicFramePr>
        <p:xfrm>
          <a:off x="8929102" y="4060816"/>
          <a:ext cx="552450" cy="298450"/>
        </p:xfrm>
        <a:graphic>
          <a:graphicData uri="http://schemas.openxmlformats.org/presentationml/2006/ole">
            <mc:AlternateContent xmlns:mc="http://schemas.openxmlformats.org/markup-compatibility/2006">
              <mc:Choice xmlns:v="urn:schemas-microsoft-com:vml" Requires="v">
                <p:oleObj spid="_x0000_s114819" name="公式" r:id="rId4" imgW="330120" imgH="177480" progId="Equation.3">
                  <p:embed/>
                </p:oleObj>
              </mc:Choice>
              <mc:Fallback>
                <p:oleObj name="公式" r:id="rId4" imgW="33012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9102" y="4060816"/>
                        <a:ext cx="55245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1649977"/>
      </p:ext>
    </p:extLst>
  </p:cSld>
  <p:clrMapOvr>
    <a:masterClrMapping/>
  </p:clrMapOvr>
  <mc:AlternateContent xmlns:mc="http://schemas.openxmlformats.org/markup-compatibility/2006" xmlns:p14="http://schemas.microsoft.com/office/powerpoint/2010/main">
    <mc:Choice Requires="p14">
      <p:transition spd="slow" p14:dur="2000" advTm="97"/>
    </mc:Choice>
    <mc:Fallback xmlns="">
      <p:transition spd="slow" advTm="9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8992" y="913524"/>
            <a:ext cx="10687665" cy="4247317"/>
          </a:xfrm>
          <a:prstGeom prst="rect">
            <a:avLst/>
          </a:prstGeom>
        </p:spPr>
        <p:txBody>
          <a:bodyPr wrap="square">
            <a:spAutoFit/>
          </a:bodyPr>
          <a:lstStyle/>
          <a:p>
            <a:r>
              <a:rPr lang="zh-CN" altLang="en-US" sz="2400" dirty="0">
                <a:solidFill>
                  <a:srgbClr val="FF0000"/>
                </a:solidFill>
                <a:latin typeface="GBK-Song46"/>
              </a:rPr>
              <a:t>解</a:t>
            </a:r>
            <a:r>
              <a:rPr lang="zh-CN" altLang="en-US" sz="2400" dirty="0">
                <a:solidFill>
                  <a:srgbClr val="FF0000"/>
                </a:solidFill>
                <a:latin typeface="GBK-Song26"/>
              </a:rPr>
              <a:t>：</a:t>
            </a:r>
            <a:r>
              <a:rPr lang="zh-CN" altLang="en-US" sz="2400" dirty="0">
                <a:solidFill>
                  <a:srgbClr val="0000CC"/>
                </a:solidFill>
                <a:latin typeface="FangSong_GB2312" panose="02010609030101010101" pitchFamily="49" charset="-122"/>
                <a:ea typeface="FangSong_GB2312" panose="02010609030101010101" pitchFamily="49" charset="-122"/>
              </a:rPr>
              <a:t>其中</a:t>
            </a:r>
            <a:r>
              <a:rPr lang="en-US" altLang="zh-CN" sz="2400" dirty="0">
                <a:solidFill>
                  <a:srgbClr val="0000CC"/>
                </a:solidFill>
                <a:latin typeface="FangSong_GB2312" panose="02010609030101010101" pitchFamily="49" charset="-122"/>
                <a:ea typeface="FangSong_GB2312" panose="02010609030101010101" pitchFamily="49" charset="-122"/>
              </a:rPr>
              <a:t>(</a:t>
            </a:r>
            <a:r>
              <a:rPr lang="en-US" altLang="zh-CN" sz="2400" dirty="0" err="1">
                <a:solidFill>
                  <a:srgbClr val="0000CC"/>
                </a:solidFill>
                <a:latin typeface="FangSong_GB2312" panose="02010609030101010101" pitchFamily="49" charset="-122"/>
                <a:ea typeface="FangSong_GB2312" panose="02010609030101010101" pitchFamily="49" charset="-122"/>
              </a:rPr>
              <a:t>i</a:t>
            </a:r>
            <a:r>
              <a:rPr lang="en-US" altLang="zh-CN" sz="2400" dirty="0">
                <a:solidFill>
                  <a:srgbClr val="0000CC"/>
                </a:solidFill>
                <a:latin typeface="FangSong_GB2312" panose="02010609030101010101" pitchFamily="49" charset="-122"/>
                <a:ea typeface="FangSong_GB2312" panose="02010609030101010101" pitchFamily="49" charset="-122"/>
              </a:rPr>
              <a:t>, j, k)</a:t>
            </a:r>
            <a:r>
              <a:rPr lang="zh-CN" altLang="en-US" sz="2400" dirty="0">
                <a:solidFill>
                  <a:srgbClr val="0000CC"/>
                </a:solidFill>
                <a:latin typeface="FangSong_GB2312" panose="02010609030101010101" pitchFamily="49" charset="-122"/>
                <a:ea typeface="FangSong_GB2312" panose="02010609030101010101" pitchFamily="49" charset="-122"/>
              </a:rPr>
              <a:t>表示</a:t>
            </a:r>
            <a:r>
              <a:rPr lang="en-US" altLang="zh-CN" sz="2400" dirty="0">
                <a:solidFill>
                  <a:srgbClr val="0000CC"/>
                </a:solidFill>
                <a:latin typeface="FangSong_GB2312" panose="02010609030101010101" pitchFamily="49" charset="-122"/>
                <a:ea typeface="FangSong_GB2312" panose="02010609030101010101" pitchFamily="49" charset="-122"/>
              </a:rPr>
              <a:t>C</a:t>
            </a:r>
            <a:r>
              <a:rPr lang="zh-CN" altLang="en-US" sz="2400" dirty="0">
                <a:solidFill>
                  <a:srgbClr val="0000CC"/>
                </a:solidFill>
                <a:latin typeface="FangSong_GB2312" panose="02010609030101010101" pitchFamily="49" charset="-122"/>
                <a:ea typeface="FangSong_GB2312" panose="02010609030101010101" pitchFamily="49" charset="-122"/>
              </a:rPr>
              <a:t>在柱</a:t>
            </a:r>
            <a:r>
              <a:rPr lang="en-US" altLang="zh-CN" sz="2400" dirty="0" err="1">
                <a:solidFill>
                  <a:srgbClr val="0000CC"/>
                </a:solidFill>
                <a:latin typeface="FangSong_GB2312" panose="02010609030101010101" pitchFamily="49" charset="-122"/>
                <a:ea typeface="FangSong_GB2312" panose="02010609030101010101" pitchFamily="49" charset="-122"/>
              </a:rPr>
              <a:t>i</a:t>
            </a:r>
            <a:r>
              <a:rPr lang="en-US" altLang="zh-CN" sz="2400" dirty="0">
                <a:solidFill>
                  <a:srgbClr val="0000CC"/>
                </a:solidFill>
                <a:latin typeface="FangSong_GB2312" panose="02010609030101010101" pitchFamily="49" charset="-122"/>
                <a:ea typeface="FangSong_GB2312" panose="02010609030101010101" pitchFamily="49" charset="-122"/>
              </a:rPr>
              <a:t>, B</a:t>
            </a:r>
            <a:r>
              <a:rPr lang="zh-CN" altLang="en-US" sz="2400" dirty="0">
                <a:solidFill>
                  <a:srgbClr val="0000CC"/>
                </a:solidFill>
                <a:latin typeface="FangSong_GB2312" panose="02010609030101010101" pitchFamily="49" charset="-122"/>
                <a:ea typeface="FangSong_GB2312" panose="02010609030101010101" pitchFamily="49" charset="-122"/>
              </a:rPr>
              <a:t>在柱</a:t>
            </a:r>
            <a:r>
              <a:rPr lang="en-US" altLang="zh-CN" sz="2400" dirty="0">
                <a:solidFill>
                  <a:srgbClr val="0000CC"/>
                </a:solidFill>
                <a:latin typeface="FangSong_GB2312" panose="02010609030101010101" pitchFamily="49" charset="-122"/>
                <a:ea typeface="FangSong_GB2312" panose="02010609030101010101" pitchFamily="49" charset="-122"/>
              </a:rPr>
              <a:t>j, A</a:t>
            </a:r>
            <a:r>
              <a:rPr lang="zh-CN" altLang="en-US" sz="2400" dirty="0">
                <a:solidFill>
                  <a:srgbClr val="0000CC"/>
                </a:solidFill>
                <a:latin typeface="FangSong_GB2312" panose="02010609030101010101" pitchFamily="49" charset="-122"/>
                <a:ea typeface="FangSong_GB2312" panose="02010609030101010101" pitchFamily="49" charset="-122"/>
              </a:rPr>
              <a:t>在柱</a:t>
            </a:r>
            <a:r>
              <a:rPr lang="en-US" altLang="zh-CN" sz="2400" dirty="0">
                <a:solidFill>
                  <a:srgbClr val="0000CC"/>
                </a:solidFill>
                <a:latin typeface="FangSong_GB2312" panose="02010609030101010101" pitchFamily="49" charset="-122"/>
                <a:ea typeface="FangSong_GB2312" panose="02010609030101010101" pitchFamily="49" charset="-122"/>
              </a:rPr>
              <a:t>k</a:t>
            </a:r>
            <a:r>
              <a:rPr lang="zh-CN" altLang="en-US" sz="2400" dirty="0">
                <a:solidFill>
                  <a:srgbClr val="0000CC"/>
                </a:solidFill>
                <a:latin typeface="FangSong_GB2312" panose="02010609030101010101" pitchFamily="49" charset="-122"/>
                <a:ea typeface="FangSong_GB2312" panose="02010609030101010101" pitchFamily="49" charset="-122"/>
              </a:rPr>
              <a:t>上</a:t>
            </a:r>
            <a:r>
              <a:rPr lang="en-US" altLang="zh-CN" sz="2400" dirty="0">
                <a:solidFill>
                  <a:srgbClr val="0000CC"/>
                </a:solidFill>
                <a:latin typeface="FangSong_GB2312" panose="02010609030101010101" pitchFamily="49" charset="-122"/>
                <a:ea typeface="FangSong_GB2312" panose="02010609030101010101" pitchFamily="49" charset="-122"/>
              </a:rPr>
              <a:t>.</a:t>
            </a:r>
          </a:p>
          <a:p>
            <a:r>
              <a:rPr lang="zh-CN" altLang="en-US" sz="2400" dirty="0">
                <a:solidFill>
                  <a:srgbClr val="0000CC"/>
                </a:solidFill>
                <a:latin typeface="FangSong_GB2312" panose="02010609030101010101" pitchFamily="49" charset="-122"/>
                <a:ea typeface="FangSong_GB2312" panose="02010609030101010101" pitchFamily="49" charset="-122"/>
              </a:rPr>
              <a:t>利用归约方法，问题可分解为以下三个子问题：</a:t>
            </a:r>
          </a:p>
          <a:p>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）把金片</a:t>
            </a:r>
            <a:r>
              <a:rPr lang="en-US" altLang="zh-CN" sz="2400" dirty="0">
                <a:solidFill>
                  <a:srgbClr val="0000CC"/>
                </a:solidFill>
                <a:latin typeface="FangSong_GB2312" panose="02010609030101010101" pitchFamily="49" charset="-122"/>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及</a:t>
            </a:r>
            <a:r>
              <a:rPr lang="en-US" altLang="zh-CN" sz="2400" dirty="0">
                <a:solidFill>
                  <a:srgbClr val="0000CC"/>
                </a:solidFill>
                <a:latin typeface="FangSong_GB2312" panose="02010609030101010101" pitchFamily="49" charset="-122"/>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移到</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号钢针上的双金片移动问题。即</a:t>
            </a:r>
            <a:endParaRPr lang="en-US" altLang="zh-CN" sz="2400" dirty="0">
              <a:solidFill>
                <a:srgbClr val="0000CC"/>
              </a:solidFill>
              <a:latin typeface="FangSong_GB2312" panose="02010609030101010101" pitchFamily="49" charset="-122"/>
              <a:ea typeface="FangSong_GB2312" panose="02010609030101010101" pitchFamily="49" charset="-122"/>
            </a:endParaRPr>
          </a:p>
          <a:p>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p>
          <a:p>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）把金片</a:t>
            </a:r>
            <a:r>
              <a:rPr lang="en-US" altLang="zh-CN" sz="2400" dirty="0">
                <a:solidFill>
                  <a:srgbClr val="0000CC"/>
                </a:solidFill>
                <a:latin typeface="FangSong_GB2312" panose="02010609030101010101" pitchFamily="49" charset="-122"/>
                <a:ea typeface="FangSong_GB2312" panose="02010609030101010101" pitchFamily="49" charset="-122"/>
              </a:rPr>
              <a:t>C</a:t>
            </a:r>
            <a:r>
              <a:rPr lang="zh-CN" altLang="en-US" sz="2400" dirty="0">
                <a:solidFill>
                  <a:srgbClr val="0000CC"/>
                </a:solidFill>
                <a:latin typeface="FangSong_GB2312" panose="02010609030101010101" pitchFamily="49" charset="-122"/>
                <a:ea typeface="FangSong_GB2312" panose="02010609030101010101" pitchFamily="49" charset="-122"/>
              </a:rPr>
              <a:t>移到</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号钢针上的单金片移动问题。即</a:t>
            </a:r>
            <a:endParaRPr lang="en-US" altLang="zh-CN" sz="2400" dirty="0">
              <a:solidFill>
                <a:srgbClr val="0000CC"/>
              </a:solidFill>
              <a:latin typeface="FangSong_GB2312" panose="02010609030101010101" pitchFamily="49" charset="-122"/>
              <a:ea typeface="FangSong_GB2312" panose="02010609030101010101" pitchFamily="49" charset="-122"/>
            </a:endParaRPr>
          </a:p>
          <a:p>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p>
          <a:p>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）把金片</a:t>
            </a:r>
            <a:r>
              <a:rPr lang="en-US" altLang="zh-CN" sz="2400" dirty="0">
                <a:solidFill>
                  <a:srgbClr val="0000CC"/>
                </a:solidFill>
                <a:latin typeface="FangSong_GB2312" panose="02010609030101010101" pitchFamily="49" charset="-122"/>
                <a:ea typeface="FangSong_GB2312" panose="02010609030101010101" pitchFamily="49" charset="-122"/>
              </a:rPr>
              <a:t>A</a:t>
            </a:r>
            <a:r>
              <a:rPr lang="zh-CN" altLang="en-US" sz="2400" dirty="0">
                <a:solidFill>
                  <a:srgbClr val="0000CC"/>
                </a:solidFill>
                <a:latin typeface="FangSong_GB2312" panose="02010609030101010101" pitchFamily="49" charset="-122"/>
                <a:ea typeface="FangSong_GB2312" panose="02010609030101010101" pitchFamily="49" charset="-122"/>
              </a:rPr>
              <a:t>及</a:t>
            </a:r>
            <a:r>
              <a:rPr lang="en-US" altLang="zh-CN" sz="2400" dirty="0">
                <a:solidFill>
                  <a:srgbClr val="0000CC"/>
                </a:solidFill>
                <a:latin typeface="FangSong_GB2312" panose="02010609030101010101" pitchFamily="49" charset="-122"/>
                <a:ea typeface="FangSong_GB2312" panose="02010609030101010101" pitchFamily="49" charset="-122"/>
              </a:rPr>
              <a:t>B</a:t>
            </a:r>
            <a:r>
              <a:rPr lang="zh-CN" altLang="en-US" sz="2400" dirty="0">
                <a:solidFill>
                  <a:srgbClr val="0000CC"/>
                </a:solidFill>
                <a:latin typeface="FangSong_GB2312" panose="02010609030101010101" pitchFamily="49" charset="-122"/>
                <a:ea typeface="FangSong_GB2312" panose="02010609030101010101" pitchFamily="49" charset="-122"/>
              </a:rPr>
              <a:t>移到</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号钢针上的双金片移动问题。即</a:t>
            </a:r>
            <a:endParaRPr lang="en-US" altLang="zh-CN" sz="2400" dirty="0">
              <a:solidFill>
                <a:srgbClr val="0000CC"/>
              </a:solidFill>
              <a:latin typeface="FangSong_GB2312" panose="02010609030101010101" pitchFamily="49" charset="-122"/>
              <a:ea typeface="FangSong_GB2312" panose="02010609030101010101" pitchFamily="49" charset="-122"/>
            </a:endParaRPr>
          </a:p>
          <a:p>
            <a:r>
              <a:rPr lang="en-US" altLang="zh-CN" sz="2400"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a:t>
            </a:r>
          </a:p>
          <a:p>
            <a:r>
              <a:rPr lang="zh-CN" altLang="en-US" sz="2400" dirty="0">
                <a:solidFill>
                  <a:srgbClr val="0000CC"/>
                </a:solidFill>
                <a:latin typeface="FangSong_GB2312" panose="02010609030101010101" pitchFamily="49" charset="-122"/>
                <a:ea typeface="FangSong_GB2312" panose="02010609030101010101" pitchFamily="49" charset="-122"/>
              </a:rPr>
              <a:t>其中，子问题（</a:t>
            </a:r>
            <a:r>
              <a:rPr lang="en-US" altLang="zh-CN" sz="2400" dirty="0">
                <a:solidFill>
                  <a:srgbClr val="0000CC"/>
                </a:solidFill>
                <a:latin typeface="FangSong_GB2312" panose="02010609030101010101" pitchFamily="49" charset="-122"/>
                <a:ea typeface="FangSong_GB2312" panose="02010609030101010101" pitchFamily="49" charset="-122"/>
              </a:rPr>
              <a:t>1</a:t>
            </a:r>
            <a:r>
              <a:rPr lang="zh-CN" altLang="en-US" sz="2400" dirty="0">
                <a:solidFill>
                  <a:srgbClr val="0000CC"/>
                </a:solidFill>
                <a:latin typeface="FangSong_GB2312" panose="02010609030101010101" pitchFamily="49" charset="-122"/>
                <a:ea typeface="FangSong_GB2312" panose="02010609030101010101" pitchFamily="49" charset="-122"/>
              </a:rPr>
              <a:t>）和（</a:t>
            </a:r>
            <a:r>
              <a:rPr lang="en-US" altLang="zh-CN" sz="2400" dirty="0">
                <a:solidFill>
                  <a:srgbClr val="0000CC"/>
                </a:solidFill>
                <a:latin typeface="FangSong_GB2312" panose="02010609030101010101" pitchFamily="49" charset="-122"/>
                <a:ea typeface="FangSong_GB2312" panose="02010609030101010101" pitchFamily="49" charset="-122"/>
              </a:rPr>
              <a:t>3</a:t>
            </a:r>
            <a:r>
              <a:rPr lang="zh-CN" altLang="en-US" sz="2400" dirty="0">
                <a:solidFill>
                  <a:srgbClr val="0000CC"/>
                </a:solidFill>
                <a:latin typeface="FangSong_GB2312" panose="02010609030101010101" pitchFamily="49" charset="-122"/>
                <a:ea typeface="FangSong_GB2312" panose="02010609030101010101" pitchFamily="49" charset="-122"/>
              </a:rPr>
              <a:t>）都是二阶梵塔问题，还可以再分解，（</a:t>
            </a:r>
            <a:r>
              <a:rPr lang="en-US" altLang="zh-CN" sz="2400" dirty="0">
                <a:solidFill>
                  <a:srgbClr val="0000CC"/>
                </a:solidFill>
                <a:latin typeface="FangSong_GB2312" panose="02010609030101010101" pitchFamily="49" charset="-122"/>
                <a:ea typeface="FangSong_GB2312" panose="02010609030101010101" pitchFamily="49" charset="-122"/>
              </a:rPr>
              <a:t>2</a:t>
            </a:r>
            <a:r>
              <a:rPr lang="zh-CN" altLang="en-US" sz="2400" dirty="0">
                <a:solidFill>
                  <a:srgbClr val="0000CC"/>
                </a:solidFill>
                <a:latin typeface="FangSong_GB2312" panose="02010609030101010101" pitchFamily="49" charset="-122"/>
                <a:ea typeface="FangSong_GB2312" panose="02010609030101010101" pitchFamily="49" charset="-122"/>
              </a:rPr>
              <a:t>）则是本原问题。</a:t>
            </a:r>
          </a:p>
          <a:p>
            <a:r>
              <a:rPr lang="en-US" altLang="zh-CN" sz="1000" dirty="0">
                <a:solidFill>
                  <a:srgbClr val="FFFFFF"/>
                </a:solidFill>
                <a:latin typeface="GBK-Song54"/>
              </a:rPr>
              <a:t>?</a:t>
            </a:r>
            <a:endParaRPr lang="zh-CN" altLang="en-US" sz="2400" dirty="0"/>
          </a:p>
          <a:p>
            <a:pPr marR="46900"/>
            <a:endParaRPr lang="zh-CN" altLang="en-US" sz="2000" dirty="0"/>
          </a:p>
        </p:txBody>
      </p:sp>
      <p:sp>
        <p:nvSpPr>
          <p:cNvPr id="6" name="Rectangle 3"/>
          <p:cNvSpPr txBox="1">
            <a:spLocks noChangeArrowheads="1"/>
          </p:cNvSpPr>
          <p:nvPr/>
        </p:nvSpPr>
        <p:spPr>
          <a:xfrm>
            <a:off x="340492" y="303924"/>
            <a:ext cx="6066913"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825500">
              <a:buNone/>
            </a:pPr>
            <a:r>
              <a:rPr lang="zh-CN" altLang="en-US" sz="2800" dirty="0">
                <a:solidFill>
                  <a:srgbClr val="009900"/>
                </a:solidFill>
                <a:latin typeface="+mj-lt"/>
                <a:ea typeface="黑体" panose="02010609060101010101" pitchFamily="49" charset="-122"/>
                <a:cs typeface="+mj-cs"/>
              </a:rPr>
              <a:t>问题归约法</a:t>
            </a:r>
          </a:p>
        </p:txBody>
      </p:sp>
      <p:sp>
        <p:nvSpPr>
          <p:cNvPr id="9" name="Rectangle 4"/>
          <p:cNvSpPr>
            <a:spLocks noChangeArrowheads="1"/>
          </p:cNvSpPr>
          <p:nvPr/>
        </p:nvSpPr>
        <p:spPr bwMode="auto">
          <a:xfrm>
            <a:off x="472721" y="5692615"/>
            <a:ext cx="2231848" cy="145576"/>
          </a:xfrm>
          <a:prstGeom prst="rect">
            <a:avLst/>
          </a:prstGeom>
          <a:solidFill>
            <a:srgbClr val="00B0F0"/>
          </a:solidFill>
          <a:ln w="9525">
            <a:solidFill>
              <a:srgbClr val="00B0F0"/>
            </a:solidFill>
            <a:miter lim="800000"/>
            <a:headEnd/>
            <a:tailEnd/>
          </a:ln>
          <a:effectLst/>
        </p:spPr>
        <p:txBody>
          <a:bodyPr wrap="none" tIns="0" anchor="ctr"/>
          <a:lstStyle/>
          <a:p>
            <a:endParaRPr lang="zh-CN" altLang="en-US"/>
          </a:p>
        </p:txBody>
      </p:sp>
      <p:sp>
        <p:nvSpPr>
          <p:cNvPr id="10" name="Line 5"/>
          <p:cNvSpPr>
            <a:spLocks noChangeShapeType="1"/>
          </p:cNvSpPr>
          <p:nvPr/>
        </p:nvSpPr>
        <p:spPr bwMode="auto">
          <a:xfrm>
            <a:off x="751702"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1" name="Line 6"/>
          <p:cNvSpPr>
            <a:spLocks noChangeShapeType="1"/>
          </p:cNvSpPr>
          <p:nvPr/>
        </p:nvSpPr>
        <p:spPr bwMode="auto">
          <a:xfrm>
            <a:off x="1588645"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2" name="Line 7"/>
          <p:cNvSpPr>
            <a:spLocks noChangeShapeType="1"/>
          </p:cNvSpPr>
          <p:nvPr/>
        </p:nvSpPr>
        <p:spPr bwMode="auto">
          <a:xfrm>
            <a:off x="2425588"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3" name="Line 8"/>
          <p:cNvSpPr>
            <a:spLocks noChangeShapeType="1"/>
          </p:cNvSpPr>
          <p:nvPr/>
        </p:nvSpPr>
        <p:spPr bwMode="auto">
          <a:xfrm>
            <a:off x="528517" y="5547039"/>
            <a:ext cx="446370"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4" name="Line 9"/>
          <p:cNvSpPr>
            <a:spLocks noChangeShapeType="1"/>
          </p:cNvSpPr>
          <p:nvPr/>
        </p:nvSpPr>
        <p:spPr bwMode="auto">
          <a:xfrm>
            <a:off x="584313" y="5474251"/>
            <a:ext cx="334777"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5" name="Line 10"/>
          <p:cNvSpPr>
            <a:spLocks noChangeShapeType="1"/>
          </p:cNvSpPr>
          <p:nvPr/>
        </p:nvSpPr>
        <p:spPr bwMode="auto">
          <a:xfrm>
            <a:off x="472721" y="5619827"/>
            <a:ext cx="557962"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6" name="Rectangle 4"/>
          <p:cNvSpPr>
            <a:spLocks noChangeArrowheads="1"/>
          </p:cNvSpPr>
          <p:nvPr/>
        </p:nvSpPr>
        <p:spPr bwMode="auto">
          <a:xfrm>
            <a:off x="3195726" y="5692615"/>
            <a:ext cx="2231848" cy="145576"/>
          </a:xfrm>
          <a:prstGeom prst="rect">
            <a:avLst/>
          </a:prstGeom>
          <a:solidFill>
            <a:srgbClr val="00B0F0"/>
          </a:solidFill>
          <a:ln w="9525">
            <a:solidFill>
              <a:srgbClr val="00B0F0"/>
            </a:solidFill>
            <a:miter lim="800000"/>
            <a:headEnd/>
            <a:tailEnd/>
          </a:ln>
          <a:effectLst/>
        </p:spPr>
        <p:txBody>
          <a:bodyPr wrap="none" tIns="0" anchor="ctr"/>
          <a:lstStyle/>
          <a:p>
            <a:endParaRPr lang="zh-CN" altLang="en-US"/>
          </a:p>
        </p:txBody>
      </p:sp>
      <p:sp>
        <p:nvSpPr>
          <p:cNvPr id="17" name="Line 5"/>
          <p:cNvSpPr>
            <a:spLocks noChangeShapeType="1"/>
          </p:cNvSpPr>
          <p:nvPr/>
        </p:nvSpPr>
        <p:spPr bwMode="auto">
          <a:xfrm>
            <a:off x="3474707"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8" name="Line 6"/>
          <p:cNvSpPr>
            <a:spLocks noChangeShapeType="1"/>
          </p:cNvSpPr>
          <p:nvPr/>
        </p:nvSpPr>
        <p:spPr bwMode="auto">
          <a:xfrm>
            <a:off x="4311650"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19" name="Line 7"/>
          <p:cNvSpPr>
            <a:spLocks noChangeShapeType="1"/>
          </p:cNvSpPr>
          <p:nvPr/>
        </p:nvSpPr>
        <p:spPr bwMode="auto">
          <a:xfrm>
            <a:off x="5148593"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0" name="Line 8"/>
          <p:cNvSpPr>
            <a:spLocks noChangeShapeType="1"/>
          </p:cNvSpPr>
          <p:nvPr/>
        </p:nvSpPr>
        <p:spPr bwMode="auto">
          <a:xfrm>
            <a:off x="4088465" y="5631958"/>
            <a:ext cx="446370"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1" name="Line 9"/>
          <p:cNvSpPr>
            <a:spLocks noChangeShapeType="1"/>
          </p:cNvSpPr>
          <p:nvPr/>
        </p:nvSpPr>
        <p:spPr bwMode="auto">
          <a:xfrm>
            <a:off x="4134962" y="5534907"/>
            <a:ext cx="334777"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2" name="Line 10"/>
          <p:cNvSpPr>
            <a:spLocks noChangeShapeType="1"/>
          </p:cNvSpPr>
          <p:nvPr/>
        </p:nvSpPr>
        <p:spPr bwMode="auto">
          <a:xfrm>
            <a:off x="3195726" y="5619826"/>
            <a:ext cx="557962"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3" name="Rectangle 4"/>
          <p:cNvSpPr>
            <a:spLocks noChangeArrowheads="1"/>
          </p:cNvSpPr>
          <p:nvPr/>
        </p:nvSpPr>
        <p:spPr bwMode="auto">
          <a:xfrm>
            <a:off x="5922825" y="5692615"/>
            <a:ext cx="2231848" cy="145576"/>
          </a:xfrm>
          <a:prstGeom prst="rect">
            <a:avLst/>
          </a:prstGeom>
          <a:solidFill>
            <a:srgbClr val="00B0F0"/>
          </a:solidFill>
          <a:ln w="9525">
            <a:solidFill>
              <a:srgbClr val="00B0F0"/>
            </a:solidFill>
            <a:miter lim="800000"/>
            <a:headEnd/>
            <a:tailEnd/>
          </a:ln>
          <a:effectLst/>
        </p:spPr>
        <p:txBody>
          <a:bodyPr wrap="none" tIns="0" anchor="ctr"/>
          <a:lstStyle/>
          <a:p>
            <a:endParaRPr lang="zh-CN" altLang="en-US"/>
          </a:p>
        </p:txBody>
      </p:sp>
      <p:sp>
        <p:nvSpPr>
          <p:cNvPr id="24" name="Line 5"/>
          <p:cNvSpPr>
            <a:spLocks noChangeShapeType="1"/>
          </p:cNvSpPr>
          <p:nvPr/>
        </p:nvSpPr>
        <p:spPr bwMode="auto">
          <a:xfrm>
            <a:off x="6201806"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5" name="Line 6"/>
          <p:cNvSpPr>
            <a:spLocks noChangeShapeType="1"/>
          </p:cNvSpPr>
          <p:nvPr/>
        </p:nvSpPr>
        <p:spPr bwMode="auto">
          <a:xfrm>
            <a:off x="7038749"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6" name="Line 7"/>
          <p:cNvSpPr>
            <a:spLocks noChangeShapeType="1"/>
          </p:cNvSpPr>
          <p:nvPr/>
        </p:nvSpPr>
        <p:spPr bwMode="auto">
          <a:xfrm>
            <a:off x="7875692"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7" name="Line 8"/>
          <p:cNvSpPr>
            <a:spLocks noChangeShapeType="1"/>
          </p:cNvSpPr>
          <p:nvPr/>
        </p:nvSpPr>
        <p:spPr bwMode="auto">
          <a:xfrm>
            <a:off x="6815564" y="5631958"/>
            <a:ext cx="446370"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8" name="Line 9"/>
          <p:cNvSpPr>
            <a:spLocks noChangeShapeType="1"/>
          </p:cNvSpPr>
          <p:nvPr/>
        </p:nvSpPr>
        <p:spPr bwMode="auto">
          <a:xfrm>
            <a:off x="6862061" y="5534907"/>
            <a:ext cx="334777"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29" name="Line 10"/>
          <p:cNvSpPr>
            <a:spLocks noChangeShapeType="1"/>
          </p:cNvSpPr>
          <p:nvPr/>
        </p:nvSpPr>
        <p:spPr bwMode="auto">
          <a:xfrm>
            <a:off x="7596711" y="5619828"/>
            <a:ext cx="557962"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0" name="Rectangle 4"/>
          <p:cNvSpPr>
            <a:spLocks noChangeArrowheads="1"/>
          </p:cNvSpPr>
          <p:nvPr/>
        </p:nvSpPr>
        <p:spPr bwMode="auto">
          <a:xfrm>
            <a:off x="8649924" y="5692615"/>
            <a:ext cx="2231848" cy="145576"/>
          </a:xfrm>
          <a:prstGeom prst="rect">
            <a:avLst/>
          </a:prstGeom>
          <a:solidFill>
            <a:srgbClr val="00B0F0"/>
          </a:solidFill>
          <a:ln w="9525">
            <a:solidFill>
              <a:srgbClr val="00B0F0"/>
            </a:solidFill>
            <a:miter lim="800000"/>
            <a:headEnd/>
            <a:tailEnd/>
          </a:ln>
          <a:effectLst/>
        </p:spPr>
        <p:txBody>
          <a:bodyPr wrap="none" tIns="0" anchor="ctr"/>
          <a:lstStyle/>
          <a:p>
            <a:endParaRPr lang="zh-CN" altLang="en-US"/>
          </a:p>
        </p:txBody>
      </p:sp>
      <p:sp>
        <p:nvSpPr>
          <p:cNvPr id="31" name="Line 5"/>
          <p:cNvSpPr>
            <a:spLocks noChangeShapeType="1"/>
          </p:cNvSpPr>
          <p:nvPr/>
        </p:nvSpPr>
        <p:spPr bwMode="auto">
          <a:xfrm>
            <a:off x="8928905"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2" name="Line 6"/>
          <p:cNvSpPr>
            <a:spLocks noChangeShapeType="1"/>
          </p:cNvSpPr>
          <p:nvPr/>
        </p:nvSpPr>
        <p:spPr bwMode="auto">
          <a:xfrm>
            <a:off x="9765848"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3" name="Line 7"/>
          <p:cNvSpPr>
            <a:spLocks noChangeShapeType="1"/>
          </p:cNvSpPr>
          <p:nvPr/>
        </p:nvSpPr>
        <p:spPr bwMode="auto">
          <a:xfrm>
            <a:off x="10602791" y="5037522"/>
            <a:ext cx="0" cy="655093"/>
          </a:xfrm>
          <a:prstGeom prst="line">
            <a:avLst/>
          </a:prstGeom>
          <a:noFill/>
          <a:ln w="762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4" name="Line 8"/>
          <p:cNvSpPr>
            <a:spLocks noChangeShapeType="1"/>
          </p:cNvSpPr>
          <p:nvPr/>
        </p:nvSpPr>
        <p:spPr bwMode="auto">
          <a:xfrm>
            <a:off x="10379606" y="5547039"/>
            <a:ext cx="446370"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5" name="Line 9"/>
          <p:cNvSpPr>
            <a:spLocks noChangeShapeType="1"/>
          </p:cNvSpPr>
          <p:nvPr/>
        </p:nvSpPr>
        <p:spPr bwMode="auto">
          <a:xfrm>
            <a:off x="10435402" y="5474251"/>
            <a:ext cx="334777"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6" name="Line 10"/>
          <p:cNvSpPr>
            <a:spLocks noChangeShapeType="1"/>
          </p:cNvSpPr>
          <p:nvPr/>
        </p:nvSpPr>
        <p:spPr bwMode="auto">
          <a:xfrm>
            <a:off x="10323810" y="5619827"/>
            <a:ext cx="557962" cy="0"/>
          </a:xfrm>
          <a:prstGeom prst="line">
            <a:avLst/>
          </a:prstGeom>
          <a:noFill/>
          <a:ln w="57150">
            <a:solidFill>
              <a:srgbClr val="FFC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tIns="0" anchor="ctr"/>
          <a:lstStyle/>
          <a:p>
            <a:endParaRPr lang="zh-CN" altLang="en-US"/>
          </a:p>
        </p:txBody>
      </p:sp>
      <p:sp>
        <p:nvSpPr>
          <p:cNvPr id="37" name="右箭头 51"/>
          <p:cNvSpPr/>
          <p:nvPr/>
        </p:nvSpPr>
        <p:spPr>
          <a:xfrm>
            <a:off x="2814311" y="5243317"/>
            <a:ext cx="338479" cy="24350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52"/>
          <p:cNvSpPr/>
          <p:nvPr/>
        </p:nvSpPr>
        <p:spPr>
          <a:xfrm>
            <a:off x="5541552" y="5243318"/>
            <a:ext cx="338479" cy="29159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53"/>
          <p:cNvSpPr/>
          <p:nvPr/>
        </p:nvSpPr>
        <p:spPr>
          <a:xfrm>
            <a:off x="8233059" y="5243317"/>
            <a:ext cx="338479" cy="24350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361263"/>
      </p:ext>
    </p:extLst>
  </p:cSld>
  <p:clrMapOvr>
    <a:masterClrMapping/>
  </p:clrMapOvr>
  <mc:AlternateContent xmlns:mc="http://schemas.openxmlformats.org/markup-compatibility/2006" xmlns:p14="http://schemas.microsoft.com/office/powerpoint/2010/main">
    <mc:Choice Requires="p14">
      <p:transition spd="slow" p14:dur="2000" advTm="32277"/>
    </mc:Choice>
    <mc:Fallback xmlns="">
      <p:transition spd="slow" advTm="322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4634" y="1027931"/>
            <a:ext cx="10239375" cy="3228975"/>
          </a:xfrm>
          <a:prstGeom prst="rect">
            <a:avLst/>
          </a:prstGeom>
        </p:spPr>
      </p:pic>
      <p:sp>
        <p:nvSpPr>
          <p:cNvPr id="6" name="矩形 5"/>
          <p:cNvSpPr/>
          <p:nvPr/>
        </p:nvSpPr>
        <p:spPr>
          <a:xfrm>
            <a:off x="710049" y="284142"/>
            <a:ext cx="3416320" cy="523220"/>
          </a:xfrm>
          <a:prstGeom prst="rect">
            <a:avLst/>
          </a:prstGeom>
        </p:spPr>
        <p:txBody>
          <a:bodyPr wrap="none">
            <a:spAutoFit/>
          </a:bodyPr>
          <a:lstStyle/>
          <a:p>
            <a:r>
              <a:rPr lang="zh-CN" altLang="en-US" sz="2800" dirty="0">
                <a:solidFill>
                  <a:srgbClr val="009900"/>
                </a:solidFill>
                <a:latin typeface="等线 Light" panose="020F0302020204030204"/>
                <a:ea typeface="黑体" panose="02010609060101010101" pitchFamily="49" charset="-122"/>
                <a:cs typeface="+mj-cs"/>
              </a:rPr>
              <a:t>三阶梵塔问题的解答</a:t>
            </a:r>
            <a:endParaRPr lang="zh-CN" altLang="en-US" dirty="0"/>
          </a:p>
        </p:txBody>
      </p:sp>
      <p:sp>
        <p:nvSpPr>
          <p:cNvPr id="5" name="矩形 4"/>
          <p:cNvSpPr/>
          <p:nvPr/>
        </p:nvSpPr>
        <p:spPr>
          <a:xfrm>
            <a:off x="710049" y="6144594"/>
            <a:ext cx="5929828" cy="523220"/>
          </a:xfrm>
          <a:prstGeom prst="rect">
            <a:avLst/>
          </a:prstGeom>
        </p:spPr>
        <p:txBody>
          <a:bodyPr wrap="none">
            <a:spAutoFit/>
          </a:bodyPr>
          <a:lstStyle/>
          <a:p>
            <a:r>
              <a:rPr lang="zh-CN" altLang="en-US" sz="2800" dirty="0">
                <a:solidFill>
                  <a:srgbClr val="0000FF"/>
                </a:solidFill>
                <a:latin typeface="等线 Light" panose="020F0302020204030204"/>
                <a:ea typeface="黑体" panose="02010609060101010101" pitchFamily="49" charset="-122"/>
                <a:cs typeface="+mj-cs"/>
              </a:rPr>
              <a:t>思考：不同方法求解四阶梵塔问题。</a:t>
            </a:r>
            <a:endParaRPr lang="zh-CN" altLang="en-US" dirty="0">
              <a:solidFill>
                <a:srgbClr val="0000FF"/>
              </a:solidFill>
            </a:endParaRPr>
          </a:p>
        </p:txBody>
      </p:sp>
      <p:sp>
        <p:nvSpPr>
          <p:cNvPr id="3" name="矩形 2"/>
          <p:cNvSpPr/>
          <p:nvPr/>
        </p:nvSpPr>
        <p:spPr>
          <a:xfrm>
            <a:off x="710049" y="4477475"/>
            <a:ext cx="10500853" cy="1446550"/>
          </a:xfrm>
          <a:prstGeom prst="rect">
            <a:avLst/>
          </a:prstGeom>
        </p:spPr>
        <p:txBody>
          <a:bodyPr wrap="square">
            <a:spAutoFit/>
          </a:bodyPr>
          <a:lstStyle/>
          <a:p>
            <a:pPr marR="8750"/>
            <a:r>
              <a:rPr lang="zh-CN" altLang="en-US" sz="2400" dirty="0">
                <a:solidFill>
                  <a:srgbClr val="0000CC"/>
                </a:solidFill>
                <a:latin typeface="FangSong_GB2312" panose="02010609030101010101" pitchFamily="49" charset="-122"/>
                <a:ea typeface="FangSong_GB2312" panose="02010609030101010101" pitchFamily="49" charset="-122"/>
              </a:rPr>
              <a:t>  在该与</a:t>
            </a:r>
            <a:r>
              <a:rPr lang="en-US" altLang="zh-CN"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或树中，有</a:t>
            </a:r>
            <a:r>
              <a:rPr lang="en-US" altLang="zh-CN" sz="2400" b="1" dirty="0">
                <a:solidFill>
                  <a:srgbClr val="0000CC"/>
                </a:solidFill>
                <a:latin typeface="Times New Roman" panose="02020603050405020304" pitchFamily="18" charset="0"/>
                <a:ea typeface="FangSong_GB2312" panose="02010609030101010101" pitchFamily="49" charset="-122"/>
              </a:rPr>
              <a:t>7</a:t>
            </a:r>
            <a:r>
              <a:rPr lang="zh-CN" altLang="en-US" sz="2400" dirty="0">
                <a:solidFill>
                  <a:srgbClr val="0000CC"/>
                </a:solidFill>
                <a:latin typeface="FangSong_GB2312" panose="02010609030101010101" pitchFamily="49" charset="-122"/>
                <a:ea typeface="FangSong_GB2312" panose="02010609030101010101" pitchFamily="49" charset="-122"/>
              </a:rPr>
              <a:t>个终止节点，它们分别对应着</a:t>
            </a:r>
            <a:r>
              <a:rPr lang="en-US" altLang="zh-CN" sz="2400" b="1" dirty="0">
                <a:solidFill>
                  <a:srgbClr val="0000CC"/>
                </a:solidFill>
                <a:latin typeface="Times New Roman" panose="02020603050405020304" pitchFamily="18" charset="0"/>
                <a:ea typeface="FangSong_GB2312" panose="02010609030101010101" pitchFamily="49" charset="-122"/>
              </a:rPr>
              <a:t>7</a:t>
            </a:r>
            <a:r>
              <a:rPr lang="zh-CN" altLang="en-US" sz="2400" dirty="0">
                <a:solidFill>
                  <a:srgbClr val="0000CC"/>
                </a:solidFill>
                <a:latin typeface="FangSong_GB2312" panose="02010609030101010101" pitchFamily="49" charset="-122"/>
                <a:ea typeface="FangSong_GB2312" panose="02010609030101010101" pitchFamily="49" charset="-122"/>
              </a:rPr>
              <a:t>个本原问题。如果把这些本原问题从左至右排列起来，即得到了原始问题的解：</a:t>
            </a:r>
          </a:p>
          <a:p>
            <a:pPr marR="19400"/>
            <a:r>
              <a:rPr lang="en-US" altLang="zh-CN" sz="2000" b="1" dirty="0">
                <a:solidFill>
                  <a:srgbClr val="0000CC"/>
                </a:solidFill>
                <a:latin typeface="Times New Roman" panose="02020603050405020304" pitchFamily="18" charset="0"/>
                <a:ea typeface="FangSong_GB2312" panose="02010609030101010101" pitchFamily="49" charset="-122"/>
              </a:rPr>
              <a:t>	(1, 1, 1)</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smtClean="0">
                <a:solidFill>
                  <a:srgbClr val="0000CC"/>
                </a:solidFill>
                <a:latin typeface="Times New Roman" panose="02020603050405020304" pitchFamily="18" charset="0"/>
                <a:ea typeface="FangSong_GB2312" panose="02010609030101010101" pitchFamily="49" charset="-122"/>
              </a:rPr>
              <a:t>(1, </a:t>
            </a:r>
            <a:r>
              <a:rPr lang="en-US" altLang="zh-CN" sz="2000" b="1" dirty="0">
                <a:solidFill>
                  <a:srgbClr val="0000CC"/>
                </a:solidFill>
                <a:latin typeface="Times New Roman" panose="02020603050405020304" pitchFamily="18" charset="0"/>
                <a:ea typeface="FangSong_GB2312" panose="02010609030101010101" pitchFamily="49" charset="-122"/>
              </a:rPr>
              <a:t>1, </a:t>
            </a:r>
            <a:r>
              <a:rPr lang="en-US" altLang="zh-CN" sz="2000" b="1" dirty="0" smtClean="0">
                <a:solidFill>
                  <a:srgbClr val="0000CC"/>
                </a:solidFill>
                <a:latin typeface="Times New Roman" panose="02020603050405020304" pitchFamily="18" charset="0"/>
                <a:ea typeface="FangSong_GB2312" panose="02010609030101010101" pitchFamily="49" charset="-122"/>
              </a:rPr>
              <a:t>3)   (1, </a:t>
            </a:r>
            <a:r>
              <a:rPr lang="en-US" altLang="zh-CN" sz="2000" b="1" dirty="0">
                <a:solidFill>
                  <a:srgbClr val="0000CC"/>
                </a:solidFill>
                <a:latin typeface="Times New Roman" panose="02020603050405020304" pitchFamily="18" charset="0"/>
                <a:ea typeface="FangSong_GB2312" panose="02010609030101010101" pitchFamily="49" charset="-122"/>
              </a:rPr>
              <a:t>1, </a:t>
            </a:r>
            <a:r>
              <a:rPr lang="en-US" altLang="zh-CN" sz="2000" b="1" dirty="0" smtClean="0">
                <a:solidFill>
                  <a:srgbClr val="0000CC"/>
                </a:solidFill>
                <a:latin typeface="Times New Roman" panose="02020603050405020304" pitchFamily="18" charset="0"/>
                <a:ea typeface="FangSong_GB2312" panose="02010609030101010101" pitchFamily="49" charset="-122"/>
              </a:rPr>
              <a:t>3)</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smtClean="0">
                <a:solidFill>
                  <a:srgbClr val="0000CC"/>
                </a:solidFill>
                <a:latin typeface="Times New Roman" panose="02020603050405020304" pitchFamily="18" charset="0"/>
                <a:ea typeface="FangSong_GB2312" panose="02010609030101010101" pitchFamily="49" charset="-122"/>
              </a:rPr>
              <a:t>(1,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3)   (1,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3)</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smtClean="0">
                <a:solidFill>
                  <a:srgbClr val="0000CC"/>
                </a:solidFill>
                <a:latin typeface="Times New Roman" panose="02020603050405020304" pitchFamily="18" charset="0"/>
                <a:ea typeface="FangSong_GB2312" panose="02010609030101010101" pitchFamily="49" charset="-122"/>
              </a:rPr>
              <a:t>(1,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2)   (1,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2)</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smtClean="0">
                <a:solidFill>
                  <a:srgbClr val="0000CC"/>
                </a:solidFill>
                <a:latin typeface="Times New Roman" panose="02020603050405020304" pitchFamily="18" charset="0"/>
                <a:ea typeface="FangSong_GB2312" panose="02010609030101010101" pitchFamily="49" charset="-122"/>
              </a:rPr>
              <a:t>(3,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2) </a:t>
            </a:r>
            <a:endParaRPr lang="zh-CN" altLang="en-US" sz="2000" dirty="0">
              <a:solidFill>
                <a:srgbClr val="0000CC"/>
              </a:solidFill>
              <a:latin typeface="Times New Roman" panose="02020603050405020304" pitchFamily="18" charset="0"/>
              <a:ea typeface="FangSong_GB2312" panose="02010609030101010101" pitchFamily="49" charset="-122"/>
            </a:endParaRPr>
          </a:p>
          <a:p>
            <a:pPr marR="48420"/>
            <a:r>
              <a:rPr lang="en-US" altLang="zh-CN" sz="2000" b="1" dirty="0">
                <a:solidFill>
                  <a:srgbClr val="0000CC"/>
                </a:solidFill>
                <a:latin typeface="Times New Roman" panose="02020603050405020304" pitchFamily="18" charset="0"/>
                <a:ea typeface="FangSong_GB2312" panose="02010609030101010101" pitchFamily="49" charset="-122"/>
              </a:rPr>
              <a:t>	</a:t>
            </a:r>
            <a:r>
              <a:rPr lang="en-US" altLang="zh-CN" sz="2000" b="1" dirty="0" smtClean="0">
                <a:solidFill>
                  <a:srgbClr val="0000CC"/>
                </a:solidFill>
                <a:latin typeface="Times New Roman" panose="02020603050405020304" pitchFamily="18" charset="0"/>
                <a:ea typeface="FangSong_GB2312" panose="02010609030101010101" pitchFamily="49" charset="-122"/>
              </a:rPr>
              <a:t>(3,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2)</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smtClean="0">
                <a:solidFill>
                  <a:srgbClr val="0000CC"/>
                </a:solidFill>
                <a:latin typeface="Times New Roman" panose="02020603050405020304" pitchFamily="18" charset="0"/>
                <a:ea typeface="FangSong_GB2312" panose="02010609030101010101" pitchFamily="49" charset="-122"/>
              </a:rPr>
              <a:t>(3,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1)   (3, </a:t>
            </a:r>
            <a:r>
              <a:rPr lang="en-US" altLang="zh-CN" sz="2000" b="1" dirty="0">
                <a:solidFill>
                  <a:srgbClr val="0000CC"/>
                </a:solidFill>
                <a:latin typeface="Times New Roman" panose="02020603050405020304" pitchFamily="18" charset="0"/>
                <a:ea typeface="FangSong_GB2312" panose="02010609030101010101" pitchFamily="49" charset="-122"/>
              </a:rPr>
              <a:t>2, </a:t>
            </a:r>
            <a:r>
              <a:rPr lang="en-US" altLang="zh-CN" sz="2000" b="1" dirty="0" smtClean="0">
                <a:solidFill>
                  <a:srgbClr val="0000CC"/>
                </a:solidFill>
                <a:latin typeface="Times New Roman" panose="02020603050405020304" pitchFamily="18" charset="0"/>
                <a:ea typeface="FangSong_GB2312" panose="02010609030101010101" pitchFamily="49" charset="-122"/>
              </a:rPr>
              <a:t>1)</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smtClean="0">
                <a:solidFill>
                  <a:srgbClr val="0000CC"/>
                </a:solidFill>
                <a:latin typeface="Times New Roman" panose="02020603050405020304" pitchFamily="18" charset="0"/>
                <a:ea typeface="FangSong_GB2312" panose="02010609030101010101" pitchFamily="49" charset="-122"/>
              </a:rPr>
              <a:t>(3, </a:t>
            </a:r>
            <a:r>
              <a:rPr lang="en-US" altLang="zh-CN" sz="2000" b="1" dirty="0">
                <a:solidFill>
                  <a:srgbClr val="0000CC"/>
                </a:solidFill>
                <a:latin typeface="Times New Roman" panose="02020603050405020304" pitchFamily="18" charset="0"/>
                <a:ea typeface="FangSong_GB2312" panose="02010609030101010101" pitchFamily="49" charset="-122"/>
              </a:rPr>
              <a:t>3, </a:t>
            </a:r>
            <a:r>
              <a:rPr lang="en-US" altLang="zh-CN" sz="2000" b="1" dirty="0" smtClean="0">
                <a:solidFill>
                  <a:srgbClr val="0000CC"/>
                </a:solidFill>
                <a:latin typeface="Times New Roman" panose="02020603050405020304" pitchFamily="18" charset="0"/>
                <a:ea typeface="FangSong_GB2312" panose="02010609030101010101" pitchFamily="49" charset="-122"/>
              </a:rPr>
              <a:t>1)   (3, </a:t>
            </a:r>
            <a:r>
              <a:rPr lang="en-US" altLang="zh-CN" sz="2000" b="1" dirty="0">
                <a:solidFill>
                  <a:srgbClr val="0000CC"/>
                </a:solidFill>
                <a:latin typeface="Times New Roman" panose="02020603050405020304" pitchFamily="18" charset="0"/>
                <a:ea typeface="FangSong_GB2312" panose="02010609030101010101" pitchFamily="49" charset="-122"/>
              </a:rPr>
              <a:t>3, </a:t>
            </a:r>
            <a:r>
              <a:rPr lang="en-US" altLang="zh-CN" sz="2000" b="1" dirty="0" smtClean="0">
                <a:solidFill>
                  <a:srgbClr val="0000CC"/>
                </a:solidFill>
                <a:latin typeface="Times New Roman" panose="02020603050405020304" pitchFamily="18" charset="0"/>
                <a:ea typeface="FangSong_GB2312" panose="02010609030101010101" pitchFamily="49" charset="-122"/>
              </a:rPr>
              <a:t>1)</a:t>
            </a:r>
            <a:r>
              <a:rPr lang="zh-CN" altLang="en-US" sz="2000" dirty="0">
                <a:solidFill>
                  <a:srgbClr val="0000CC"/>
                </a:solidFill>
                <a:latin typeface="FangSong_GB2312" panose="02010609030101010101" pitchFamily="49" charset="-122"/>
                <a:ea typeface="FangSong_GB2312" panose="02010609030101010101" pitchFamily="49" charset="-122"/>
              </a:rPr>
              <a:t>→</a:t>
            </a:r>
            <a:r>
              <a:rPr lang="en-US" altLang="zh-CN" sz="2000" b="1" dirty="0">
                <a:solidFill>
                  <a:srgbClr val="0000CC"/>
                </a:solidFill>
                <a:latin typeface="Times New Roman" panose="02020603050405020304" pitchFamily="18" charset="0"/>
                <a:ea typeface="FangSong_GB2312" panose="02010609030101010101" pitchFamily="49" charset="-122"/>
              </a:rPr>
              <a:t>(3, 3, 3) </a:t>
            </a:r>
            <a:endParaRPr lang="zh-CN" altLang="en-US" sz="2000" dirty="0"/>
          </a:p>
        </p:txBody>
      </p:sp>
    </p:spTree>
    <p:extLst>
      <p:ext uri="{BB962C8B-B14F-4D97-AF65-F5344CB8AC3E}">
        <p14:creationId xmlns:p14="http://schemas.microsoft.com/office/powerpoint/2010/main" val="809271738"/>
      </p:ext>
    </p:extLst>
  </p:cSld>
  <p:clrMapOvr>
    <a:masterClrMapping/>
  </p:clrMapOvr>
  <mc:AlternateContent xmlns:mc="http://schemas.openxmlformats.org/markup-compatibility/2006" xmlns:p14="http://schemas.microsoft.com/office/powerpoint/2010/main">
    <mc:Choice Requires="p14">
      <p:transition spd="slow" p14:dur="2000" advTm="3510"/>
    </mc:Choice>
    <mc:Fallback xmlns="">
      <p:transition spd="slow" advTm="351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188769"/>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a:defRPr/>
            </a:pPr>
            <a:endParaRPr lang="zh-CN" altLang="en-US"/>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4.1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4.2   </a:t>
            </a:r>
            <a:r>
              <a:rPr lang="zh-CN" altLang="en-US" b="1" dirty="0">
                <a:latin typeface="黑体" panose="02010609060101010101" pitchFamily="49" charset="-122"/>
              </a:rPr>
              <a:t>状态空间盲目搜索</a:t>
            </a:r>
          </a:p>
          <a:p>
            <a:pPr>
              <a:lnSpc>
                <a:spcPct val="120000"/>
              </a:lnSpc>
              <a:buFont typeface="Wingdings" panose="05000000000000000000" pitchFamily="2" charset="2"/>
              <a:buNone/>
            </a:pPr>
            <a:r>
              <a:rPr lang="en-US" altLang="zh-CN" b="1" dirty="0">
                <a:latin typeface="黑体" panose="02010609060101010101" pitchFamily="49" charset="-122"/>
              </a:rPr>
              <a:t>4.3   </a:t>
            </a:r>
            <a:r>
              <a:rPr lang="zh-CN" altLang="en-US" b="1" dirty="0">
                <a:latin typeface="黑体" panose="02010609060101010101" pitchFamily="49" charset="-122"/>
              </a:rPr>
              <a:t>状态空间启发式搜索</a:t>
            </a:r>
          </a:p>
          <a:p>
            <a:pPr>
              <a:lnSpc>
                <a:spcPct val="120000"/>
              </a:lnSpc>
              <a:buFont typeface="Wingdings" panose="05000000000000000000" pitchFamily="2" charset="2"/>
              <a:buNone/>
            </a:pPr>
            <a:r>
              <a:rPr lang="en-US" altLang="zh-CN" b="1" dirty="0">
                <a:latin typeface="黑体" panose="02010609060101010101" pitchFamily="49" charset="-122"/>
              </a:rPr>
              <a:t>4.4   </a:t>
            </a:r>
            <a:r>
              <a:rPr lang="zh-CN" altLang="en-US" b="1" dirty="0">
                <a:latin typeface="黑体" panose="02010609060101010101" pitchFamily="49" charset="-122"/>
              </a:rPr>
              <a:t>与</a:t>
            </a:r>
            <a:r>
              <a:rPr lang="en-US" altLang="zh-CN" b="1" dirty="0">
                <a:latin typeface="黑体" panose="02010609060101010101" pitchFamily="49" charset="-122"/>
              </a:rPr>
              <a:t>/</a:t>
            </a:r>
            <a:r>
              <a:rPr lang="zh-CN" altLang="en-US" b="1" dirty="0">
                <a:latin typeface="黑体" panose="02010609060101010101" pitchFamily="49" charset="-122"/>
              </a:rPr>
              <a:t>或树搜索</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4.5   </a:t>
            </a:r>
            <a:r>
              <a:rPr lang="zh-CN" altLang="en-US" b="1" dirty="0">
                <a:latin typeface="黑体" panose="02010609060101010101" pitchFamily="49" charset="-122"/>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32</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4176135630"/>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Problems Are Models</a:t>
            </a:r>
          </a:p>
        </p:txBody>
      </p:sp>
      <p:sp>
        <p:nvSpPr>
          <p:cNvPr id="3" name="Content Placeholder 2"/>
          <p:cNvSpPr>
            <a:spLocks noGrp="1"/>
          </p:cNvSpPr>
          <p:nvPr>
            <p:ph idx="1"/>
          </p:nvPr>
        </p:nvSpPr>
        <p:spPr/>
        <p:txBody>
          <a:bodyPr/>
          <a:lstStyle/>
          <a:p>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4638" y="1372099"/>
            <a:ext cx="6745767" cy="4355959"/>
          </a:xfrm>
          <a:prstGeom prst="rect">
            <a:avLst/>
          </a:prstGeom>
          <a:noFill/>
        </p:spPr>
      </p:pic>
    </p:spTree>
    <p:extLst>
      <p:ext uri="{BB962C8B-B14F-4D97-AF65-F5344CB8AC3E}">
        <p14:creationId xmlns:p14="http://schemas.microsoft.com/office/powerpoint/2010/main" val="69466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2133601" y="3327094"/>
            <a:ext cx="7986713" cy="3226106"/>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anchor="ctr"/>
          <a:lstStyle/>
          <a:p>
            <a:pPr algn="ctr" fontAlgn="base">
              <a:spcBef>
                <a:spcPct val="0"/>
              </a:spcBef>
              <a:spcAft>
                <a:spcPct val="0"/>
              </a:spcAft>
              <a:defRPr/>
            </a:pPr>
            <a:endParaRPr lang="en-US">
              <a:solidFill>
                <a:srgbClr val="FFFFFF"/>
              </a:solidFill>
              <a:latin typeface="Calibri" pitchFamily="34" charset="0"/>
            </a:endParaRPr>
          </a:p>
        </p:txBody>
      </p:sp>
      <p:sp>
        <p:nvSpPr>
          <p:cNvPr id="10243" name="Title 1"/>
          <p:cNvSpPr>
            <a:spLocks noGrp="1"/>
          </p:cNvSpPr>
          <p:nvPr>
            <p:ph type="title"/>
          </p:nvPr>
        </p:nvSpPr>
        <p:spPr/>
        <p:txBody>
          <a:bodyPr/>
          <a:lstStyle/>
          <a:p>
            <a:r>
              <a:rPr lang="en-US"/>
              <a:t>What’s in a State Space?</a:t>
            </a:r>
          </a:p>
        </p:txBody>
      </p:sp>
      <p:sp>
        <p:nvSpPr>
          <p:cNvPr id="8" name="Content Placeholder 7"/>
          <p:cNvSpPr>
            <a:spLocks noGrp="1"/>
          </p:cNvSpPr>
          <p:nvPr>
            <p:ph sz="half" idx="1"/>
          </p:nvPr>
        </p:nvSpPr>
        <p:spPr>
          <a:xfrm>
            <a:off x="2443163" y="4064191"/>
            <a:ext cx="3449637" cy="2413000"/>
          </a:xfrm>
        </p:spPr>
        <p:txBody>
          <a:bodyPr>
            <a:normAutofit/>
          </a:bodyPr>
          <a:lstStyle/>
          <a:p>
            <a:r>
              <a:rPr lang="en-US" sz="2400" dirty="0"/>
              <a:t>Problem: Path Finding</a:t>
            </a:r>
          </a:p>
          <a:p>
            <a:pPr lvl="1"/>
            <a:r>
              <a:rPr lang="en-US" sz="2000" dirty="0"/>
              <a:t>States: (</a:t>
            </a:r>
            <a:r>
              <a:rPr lang="en-US" sz="2000" dirty="0" err="1"/>
              <a:t>x,y</a:t>
            </a:r>
            <a:r>
              <a:rPr lang="en-US" sz="2000" dirty="0"/>
              <a:t>) location</a:t>
            </a:r>
          </a:p>
          <a:p>
            <a:pPr lvl="1"/>
            <a:r>
              <a:rPr lang="en-US" sz="2000" dirty="0"/>
              <a:t>Actions: NSEW</a:t>
            </a:r>
          </a:p>
          <a:p>
            <a:pPr lvl="1"/>
            <a:r>
              <a:rPr lang="en-US" sz="2000" dirty="0"/>
              <a:t>Successor: update location only</a:t>
            </a:r>
          </a:p>
          <a:p>
            <a:pPr lvl="1"/>
            <a:r>
              <a:rPr lang="en-US" sz="2000" dirty="0"/>
              <a:t>Goal test: is (</a:t>
            </a:r>
            <a:r>
              <a:rPr lang="en-US" sz="2000" dirty="0" err="1"/>
              <a:t>x,y</a:t>
            </a:r>
            <a:r>
              <a:rPr lang="en-US" sz="2000" dirty="0"/>
              <a:t>)=END</a:t>
            </a:r>
          </a:p>
        </p:txBody>
      </p:sp>
      <p:sp>
        <p:nvSpPr>
          <p:cNvPr id="9" name="Content Placeholder 8"/>
          <p:cNvSpPr>
            <a:spLocks noGrp="1"/>
          </p:cNvSpPr>
          <p:nvPr>
            <p:ph sz="half" idx="2"/>
          </p:nvPr>
        </p:nvSpPr>
        <p:spPr>
          <a:xfrm>
            <a:off x="6097087" y="4072135"/>
            <a:ext cx="3957637" cy="2405063"/>
          </a:xfrm>
        </p:spPr>
        <p:txBody>
          <a:bodyPr>
            <a:normAutofit/>
          </a:bodyPr>
          <a:lstStyle/>
          <a:p>
            <a:r>
              <a:rPr lang="en-US" sz="2400" dirty="0"/>
              <a:t>Problem: Eat-All-Dots</a:t>
            </a:r>
          </a:p>
          <a:p>
            <a:pPr lvl="1"/>
            <a:r>
              <a:rPr lang="en-US" sz="2000" dirty="0"/>
              <a:t>States: {(</a:t>
            </a:r>
            <a:r>
              <a:rPr lang="en-US" sz="2000" dirty="0" err="1"/>
              <a:t>x,y</a:t>
            </a:r>
            <a:r>
              <a:rPr lang="en-US" sz="2000" dirty="0"/>
              <a:t>), dot </a:t>
            </a:r>
            <a:r>
              <a:rPr lang="en-US" sz="2000" dirty="0" err="1"/>
              <a:t>booleans</a:t>
            </a:r>
            <a:r>
              <a:rPr lang="en-US" sz="2000" dirty="0"/>
              <a:t>}</a:t>
            </a:r>
          </a:p>
          <a:p>
            <a:pPr lvl="1"/>
            <a:r>
              <a:rPr lang="en-US" sz="2000" dirty="0"/>
              <a:t>Actions: NSEW</a:t>
            </a:r>
          </a:p>
          <a:p>
            <a:pPr lvl="1"/>
            <a:r>
              <a:rPr lang="en-US" sz="2000" dirty="0"/>
              <a:t>Successor: update location and possibly a dot </a:t>
            </a:r>
            <a:r>
              <a:rPr lang="en-US" sz="2000" dirty="0" err="1"/>
              <a:t>boolean</a:t>
            </a:r>
            <a:endParaRPr lang="en-US" sz="2000" dirty="0"/>
          </a:p>
          <a:p>
            <a:pPr lvl="1"/>
            <a:r>
              <a:rPr lang="en-US" sz="2000" dirty="0"/>
              <a:t>Goal test: dots all false</a:t>
            </a:r>
          </a:p>
        </p:txBody>
      </p:sp>
      <p:sp>
        <p:nvSpPr>
          <p:cNvPr id="10247" name="TextBox 4"/>
          <p:cNvSpPr txBox="1">
            <a:spLocks noChangeArrowheads="1"/>
          </p:cNvSpPr>
          <p:nvPr/>
        </p:nvSpPr>
        <p:spPr bwMode="auto">
          <a:xfrm>
            <a:off x="2133601" y="1352499"/>
            <a:ext cx="7924800" cy="400107"/>
          </a:xfrm>
          <a:prstGeom prst="rect">
            <a:avLst/>
          </a:prstGeom>
          <a:noFill/>
          <a:ln w="9525">
            <a:noFill/>
            <a:miter lim="800000"/>
            <a:headEnd/>
            <a:tailEnd/>
          </a:ln>
        </p:spPr>
        <p:txBody>
          <a:bodyPr wrap="square" lIns="91432" tIns="45718" rIns="91432" bIns="45718">
            <a:spAutoFit/>
          </a:bodyPr>
          <a:lstStyle/>
          <a:p>
            <a:pPr algn="ctr" fontAlgn="base">
              <a:spcBef>
                <a:spcPct val="0"/>
              </a:spcBef>
              <a:spcAft>
                <a:spcPct val="0"/>
              </a:spcAft>
            </a:pPr>
            <a:r>
              <a:rPr lang="en-US" sz="2000" dirty="0">
                <a:solidFill>
                  <a:srgbClr val="000000"/>
                </a:solidFill>
                <a:latin typeface="Calibri" pitchFamily="34" charset="0"/>
                <a:cs typeface="Arial" charset="0"/>
              </a:rPr>
              <a:t>The </a:t>
            </a:r>
            <a:r>
              <a:rPr lang="en-US" sz="2000" dirty="0">
                <a:solidFill>
                  <a:srgbClr val="FF0000"/>
                </a:solidFill>
                <a:latin typeface="Calibri" pitchFamily="34" charset="0"/>
                <a:cs typeface="Arial" charset="0"/>
              </a:rPr>
              <a:t>world state</a:t>
            </a:r>
            <a:r>
              <a:rPr lang="en-US" sz="2000" dirty="0">
                <a:solidFill>
                  <a:srgbClr val="000000"/>
                </a:solidFill>
                <a:latin typeface="Calibri" pitchFamily="34" charset="0"/>
                <a:cs typeface="Arial" charset="0"/>
              </a:rPr>
              <a:t> includes every last detail of the environment</a:t>
            </a:r>
          </a:p>
        </p:txBody>
      </p:sp>
      <p:sp>
        <p:nvSpPr>
          <p:cNvPr id="10" name="TextBox 9"/>
          <p:cNvSpPr txBox="1">
            <a:spLocks noChangeArrowheads="1"/>
          </p:cNvSpPr>
          <p:nvPr/>
        </p:nvSpPr>
        <p:spPr bwMode="auto">
          <a:xfrm>
            <a:off x="1143001" y="3557781"/>
            <a:ext cx="9906000" cy="400107"/>
          </a:xfrm>
          <a:prstGeom prst="rect">
            <a:avLst/>
          </a:prstGeom>
          <a:noFill/>
          <a:ln w="9525">
            <a:noFill/>
            <a:miter lim="800000"/>
            <a:headEnd/>
            <a:tailEnd/>
          </a:ln>
        </p:spPr>
        <p:txBody>
          <a:bodyPr wrap="square" lIns="91432" tIns="45718" rIns="91432" bIns="45718">
            <a:spAutoFit/>
          </a:bodyPr>
          <a:lstStyle/>
          <a:p>
            <a:pPr algn="ctr" fontAlgn="base">
              <a:spcBef>
                <a:spcPct val="0"/>
              </a:spcBef>
              <a:spcAft>
                <a:spcPct val="0"/>
              </a:spcAft>
            </a:pPr>
            <a:r>
              <a:rPr lang="en-US" sz="2000" dirty="0">
                <a:solidFill>
                  <a:srgbClr val="000000"/>
                </a:solidFill>
                <a:latin typeface="Calibri" pitchFamily="34" charset="0"/>
                <a:cs typeface="Arial" charset="0"/>
              </a:rPr>
              <a:t>A </a:t>
            </a:r>
            <a:r>
              <a:rPr lang="en-US" sz="2000" dirty="0">
                <a:solidFill>
                  <a:srgbClr val="FF0000"/>
                </a:solidFill>
                <a:latin typeface="Calibri" pitchFamily="34" charset="0"/>
                <a:cs typeface="Arial" charset="0"/>
              </a:rPr>
              <a:t>search state</a:t>
            </a:r>
            <a:r>
              <a:rPr lang="en-US" sz="2000" dirty="0">
                <a:solidFill>
                  <a:srgbClr val="000000"/>
                </a:solidFill>
                <a:latin typeface="Calibri" pitchFamily="34" charset="0"/>
                <a:cs typeface="Arial" charset="0"/>
              </a:rPr>
              <a:t> keeps only the details needed for planning (abstraction)</a:t>
            </a:r>
          </a:p>
        </p:txBody>
      </p:sp>
      <p:pic>
        <p:nvPicPr>
          <p:cNvPr id="16" name="Picture 2"/>
          <p:cNvPicPr>
            <a:picLocks noChangeAspect="1" noChangeArrowheads="1"/>
          </p:cNvPicPr>
          <p:nvPr/>
        </p:nvPicPr>
        <p:blipFill>
          <a:blip r:embed="rId3" cstate="print"/>
          <a:srcRect/>
          <a:stretch>
            <a:fillRect/>
          </a:stretch>
        </p:blipFill>
        <p:spPr bwMode="auto">
          <a:xfrm>
            <a:off x="4114801" y="1752602"/>
            <a:ext cx="4024313" cy="1397697"/>
          </a:xfrm>
          <a:prstGeom prst="rect">
            <a:avLst/>
          </a:prstGeom>
          <a:noFill/>
          <a:ln w="9525">
            <a:noFill/>
            <a:miter lim="800000"/>
            <a:headEnd/>
            <a:tailEnd/>
          </a:ln>
        </p:spPr>
      </p:pic>
    </p:spTree>
    <p:extLst>
      <p:ext uri="{BB962C8B-B14F-4D97-AF65-F5344CB8AC3E}">
        <p14:creationId xmlns:p14="http://schemas.microsoft.com/office/powerpoint/2010/main" val="20911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build="p"/>
      <p:bldP spid="9" grpId="0" build="p"/>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State Space Sizes?</a:t>
            </a:r>
          </a:p>
        </p:txBody>
      </p:sp>
      <p:sp>
        <p:nvSpPr>
          <p:cNvPr id="11267" name="Content Placeholder 2"/>
          <p:cNvSpPr>
            <a:spLocks noGrp="1"/>
          </p:cNvSpPr>
          <p:nvPr>
            <p:ph idx="1"/>
          </p:nvPr>
        </p:nvSpPr>
        <p:spPr>
          <a:xfrm>
            <a:off x="1600200" y="1558925"/>
            <a:ext cx="5943600" cy="4525963"/>
          </a:xfrm>
        </p:spPr>
        <p:txBody>
          <a:bodyPr>
            <a:normAutofit lnSpcReduction="10000"/>
          </a:bodyPr>
          <a:lstStyle/>
          <a:p>
            <a:r>
              <a:rPr lang="en-US" sz="2400" dirty="0"/>
              <a:t>World state:</a:t>
            </a:r>
          </a:p>
          <a:p>
            <a:pPr lvl="1"/>
            <a:r>
              <a:rPr lang="en-US" sz="2000" dirty="0"/>
              <a:t>Agent positions: 120</a:t>
            </a:r>
          </a:p>
          <a:p>
            <a:pPr lvl="1"/>
            <a:r>
              <a:rPr lang="en-US" sz="2000" dirty="0"/>
              <a:t>Food count: 30</a:t>
            </a:r>
          </a:p>
          <a:p>
            <a:pPr lvl="1"/>
            <a:r>
              <a:rPr lang="en-US" sz="2000" dirty="0"/>
              <a:t>Ghost positions: 12</a:t>
            </a:r>
          </a:p>
          <a:p>
            <a:pPr lvl="1"/>
            <a:r>
              <a:rPr lang="en-US" sz="2000" dirty="0"/>
              <a:t>Agent facing: NSEW</a:t>
            </a:r>
            <a:br>
              <a:rPr lang="en-US" sz="2000" dirty="0"/>
            </a:br>
            <a:endParaRPr lang="en-US" sz="2000" dirty="0"/>
          </a:p>
          <a:p>
            <a:r>
              <a:rPr lang="en-US" sz="2400" dirty="0"/>
              <a:t>How many</a:t>
            </a:r>
          </a:p>
          <a:p>
            <a:pPr lvl="1"/>
            <a:r>
              <a:rPr lang="en-US" sz="2000" dirty="0"/>
              <a:t>World states?</a:t>
            </a:r>
          </a:p>
          <a:p>
            <a:pPr lvl="1">
              <a:buFont typeface="Wingdings" pitchFamily="2" charset="2"/>
              <a:buNone/>
            </a:pPr>
            <a:r>
              <a:rPr lang="en-US" sz="2000" dirty="0"/>
              <a:t>	120x(2</a:t>
            </a:r>
            <a:r>
              <a:rPr lang="en-US" sz="2000" baseline="30000" dirty="0"/>
              <a:t>30</a:t>
            </a:r>
            <a:r>
              <a:rPr lang="en-US" sz="2000" dirty="0"/>
              <a:t>)x(12</a:t>
            </a:r>
            <a:r>
              <a:rPr lang="en-US" sz="2000" baseline="30000" dirty="0"/>
              <a:t>2</a:t>
            </a:r>
            <a:r>
              <a:rPr lang="en-US" sz="2000" dirty="0"/>
              <a:t>)x4</a:t>
            </a:r>
          </a:p>
          <a:p>
            <a:pPr lvl="1"/>
            <a:r>
              <a:rPr lang="en-US" sz="2000" dirty="0"/>
              <a:t>States for path finding?</a:t>
            </a:r>
          </a:p>
          <a:p>
            <a:pPr lvl="1">
              <a:buFont typeface="Wingdings" pitchFamily="2" charset="2"/>
              <a:buNone/>
            </a:pPr>
            <a:r>
              <a:rPr lang="en-US" sz="2000" dirty="0"/>
              <a:t>	120</a:t>
            </a:r>
          </a:p>
          <a:p>
            <a:pPr lvl="1"/>
            <a:r>
              <a:rPr lang="en-US" sz="2000" dirty="0"/>
              <a:t>States for eat-all-dots?</a:t>
            </a:r>
          </a:p>
          <a:p>
            <a:pPr lvl="1">
              <a:buFont typeface="Wingdings" pitchFamily="2" charset="2"/>
              <a:buNone/>
            </a:pPr>
            <a:r>
              <a:rPr lang="en-US" sz="2000" dirty="0"/>
              <a:t>	120x(2</a:t>
            </a:r>
            <a:r>
              <a:rPr lang="en-US" sz="2000" baseline="30000" dirty="0"/>
              <a:t>30</a:t>
            </a:r>
            <a:r>
              <a:rPr lang="en-US" sz="2000" dirty="0"/>
              <a:t>)</a:t>
            </a:r>
          </a:p>
          <a:p>
            <a:pPr lvl="1">
              <a:buFont typeface="Wingdings" pitchFamily="2" charset="2"/>
              <a:buNone/>
            </a:pPr>
            <a:endParaRPr lang="en-US" sz="2000" dirty="0"/>
          </a:p>
        </p:txBody>
      </p:sp>
      <p:pic>
        <p:nvPicPr>
          <p:cNvPr id="11268" name="Picture 3" descr="Z:\Shared with PC\boxSearch.png"/>
          <p:cNvPicPr>
            <a:picLocks noChangeAspect="1" noChangeArrowheads="1"/>
          </p:cNvPicPr>
          <p:nvPr/>
        </p:nvPicPr>
        <p:blipFill>
          <a:blip r:embed="rId3" cstate="print"/>
          <a:srcRect/>
          <a:stretch>
            <a:fillRect/>
          </a:stretch>
        </p:blipFill>
        <p:spPr bwMode="auto">
          <a:xfrm>
            <a:off x="6553203" y="1905001"/>
            <a:ext cx="4030663" cy="4097339"/>
          </a:xfrm>
          <a:prstGeom prst="rect">
            <a:avLst/>
          </a:prstGeom>
          <a:noFill/>
          <a:ln w="9525">
            <a:noFill/>
            <a:miter lim="800000"/>
            <a:headEnd/>
            <a:tailEnd/>
          </a:ln>
        </p:spPr>
      </p:pic>
    </p:spTree>
    <p:extLst>
      <p:ext uri="{BB962C8B-B14F-4D97-AF65-F5344CB8AC3E}">
        <p14:creationId xmlns:p14="http://schemas.microsoft.com/office/powerpoint/2010/main" val="34531539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31213" y="114300"/>
            <a:ext cx="7296150" cy="6743700"/>
          </a:xfrm>
          <a:prstGeom prst="rect">
            <a:avLst/>
          </a:prstGeom>
        </p:spPr>
      </p:pic>
      <p:sp>
        <p:nvSpPr>
          <p:cNvPr id="3"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spTree>
    <p:extLst>
      <p:ext uri="{BB962C8B-B14F-4D97-AF65-F5344CB8AC3E}">
        <p14:creationId xmlns:p14="http://schemas.microsoft.com/office/powerpoint/2010/main" val="430110605"/>
      </p:ext>
    </p:extLst>
  </p:cSld>
  <p:clrMapOvr>
    <a:masterClrMapping/>
  </p:clrMapOvr>
  <mc:AlternateContent xmlns:mc="http://schemas.openxmlformats.org/markup-compatibility/2006" xmlns:p14="http://schemas.microsoft.com/office/powerpoint/2010/main">
    <mc:Choice Requires="p14">
      <p:transition spd="slow" p14:dur="2000" advTm="87"/>
    </mc:Choice>
    <mc:Fallback xmlns="">
      <p:transition spd="slow" advTm="8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pic>
        <p:nvPicPr>
          <p:cNvPr id="5" name="图片 4"/>
          <p:cNvPicPr>
            <a:picLocks noChangeAspect="1"/>
          </p:cNvPicPr>
          <p:nvPr/>
        </p:nvPicPr>
        <p:blipFill>
          <a:blip r:embed="rId3"/>
          <a:stretch>
            <a:fillRect/>
          </a:stretch>
        </p:blipFill>
        <p:spPr>
          <a:xfrm>
            <a:off x="4295250" y="0"/>
            <a:ext cx="7427725" cy="6858000"/>
          </a:xfrm>
          <a:prstGeom prst="rect">
            <a:avLst/>
          </a:prstGeom>
        </p:spPr>
      </p:pic>
    </p:spTree>
    <p:extLst>
      <p:ext uri="{BB962C8B-B14F-4D97-AF65-F5344CB8AC3E}">
        <p14:creationId xmlns:p14="http://schemas.microsoft.com/office/powerpoint/2010/main" val="1185322696"/>
      </p:ext>
    </p:extLst>
  </p:cSld>
  <p:clrMapOvr>
    <a:masterClrMapping/>
  </p:clrMapOvr>
  <mc:AlternateContent xmlns:mc="http://schemas.openxmlformats.org/markup-compatibility/2006" xmlns:p14="http://schemas.microsoft.com/office/powerpoint/2010/main">
    <mc:Choice Requires="p14">
      <p:transition spd="slow" p14:dur="2000" advTm="216"/>
    </mc:Choice>
    <mc:Fallback xmlns="">
      <p:transition spd="slow" advTm="216"/>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607096" y="182000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6" name="椭圆 5"/>
          <p:cNvSpPr/>
          <p:nvPr/>
        </p:nvSpPr>
        <p:spPr>
          <a:xfrm>
            <a:off x="1566490" y="252231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7" name="椭圆 6"/>
          <p:cNvSpPr/>
          <p:nvPr/>
        </p:nvSpPr>
        <p:spPr>
          <a:xfrm>
            <a:off x="3569121" y="252231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8" name="椭圆 7"/>
          <p:cNvSpPr/>
          <p:nvPr/>
        </p:nvSpPr>
        <p:spPr>
          <a:xfrm>
            <a:off x="2604715" y="252231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9" name="直接连接符 8"/>
          <p:cNvCxnSpPr>
            <a:stCxn id="5" idx="4"/>
            <a:endCxn id="6" idx="0"/>
          </p:cNvCxnSpPr>
          <p:nvPr/>
        </p:nvCxnSpPr>
        <p:spPr>
          <a:xfrm flipH="1">
            <a:off x="1761753" y="2143851"/>
            <a:ext cx="1040606" cy="378461"/>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 name="直接连接符 9"/>
          <p:cNvCxnSpPr>
            <a:stCxn id="5" idx="4"/>
            <a:endCxn id="7" idx="0"/>
          </p:cNvCxnSpPr>
          <p:nvPr/>
        </p:nvCxnSpPr>
        <p:spPr>
          <a:xfrm>
            <a:off x="2802359" y="2143851"/>
            <a:ext cx="962025" cy="378461"/>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1" name="直接连接符 10"/>
          <p:cNvCxnSpPr>
            <a:stCxn id="5" idx="4"/>
            <a:endCxn id="8" idx="0"/>
          </p:cNvCxnSpPr>
          <p:nvPr/>
        </p:nvCxnSpPr>
        <p:spPr>
          <a:xfrm flipH="1">
            <a:off x="2799978" y="2143851"/>
            <a:ext cx="2381" cy="378461"/>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6" name="矩形 15"/>
          <p:cNvSpPr/>
          <p:nvPr/>
        </p:nvSpPr>
        <p:spPr>
          <a:xfrm rot="5400000">
            <a:off x="1302394" y="3657484"/>
            <a:ext cx="90601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j-cs"/>
              </a:rPr>
              <a:t>……</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7" name="矩形 16"/>
          <p:cNvSpPr/>
          <p:nvPr/>
        </p:nvSpPr>
        <p:spPr>
          <a:xfrm rot="5400000">
            <a:off x="2357820" y="3657484"/>
            <a:ext cx="90601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j-cs"/>
              </a:rPr>
              <a:t>……</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8" name="矩形 17"/>
          <p:cNvSpPr/>
          <p:nvPr/>
        </p:nvSpPr>
        <p:spPr>
          <a:xfrm rot="5400000">
            <a:off x="3369837" y="3657484"/>
            <a:ext cx="906017"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j-cs"/>
              </a:rPr>
              <a:t>……</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31" name="椭圆 30"/>
          <p:cNvSpPr/>
          <p:nvPr/>
        </p:nvSpPr>
        <p:spPr>
          <a:xfrm>
            <a:off x="2621596" y="1822329"/>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33" name="椭圆 32"/>
          <p:cNvSpPr/>
          <p:nvPr/>
        </p:nvSpPr>
        <p:spPr>
          <a:xfrm>
            <a:off x="1562773" y="2518595"/>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cxnSp>
        <p:nvCxnSpPr>
          <p:cNvPr id="38" name="直接连接符 37"/>
          <p:cNvCxnSpPr/>
          <p:nvPr/>
        </p:nvCxnSpPr>
        <p:spPr>
          <a:xfrm flipH="1">
            <a:off x="3774813" y="2853925"/>
            <a:ext cx="1" cy="371600"/>
          </a:xfrm>
          <a:prstGeom prst="line">
            <a:avLst/>
          </a:prstGeom>
          <a:ln>
            <a:headEnd type="none"/>
            <a:tailEnd type="triangle"/>
          </a:ln>
        </p:spPr>
        <p:style>
          <a:lnRef idx="1">
            <a:schemeClr val="dk1"/>
          </a:lnRef>
          <a:fillRef idx="0">
            <a:schemeClr val="dk1"/>
          </a:fillRef>
          <a:effectRef idx="0">
            <a:schemeClr val="dk1"/>
          </a:effectRef>
          <a:fontRef idx="minor">
            <a:schemeClr val="tx1"/>
          </a:fontRef>
        </p:style>
      </p:cxnSp>
      <p:pic>
        <p:nvPicPr>
          <p:cNvPr id="2" name="图片 1"/>
          <p:cNvPicPr>
            <a:picLocks noChangeAspect="1"/>
          </p:cNvPicPr>
          <p:nvPr/>
        </p:nvPicPr>
        <p:blipFill>
          <a:blip r:embed="rId3"/>
          <a:stretch>
            <a:fillRect/>
          </a:stretch>
        </p:blipFill>
        <p:spPr>
          <a:xfrm>
            <a:off x="5188276" y="117203"/>
            <a:ext cx="6705518" cy="6245555"/>
          </a:xfrm>
          <a:prstGeom prst="rect">
            <a:avLst/>
          </a:prstGeom>
        </p:spPr>
      </p:pic>
      <p:cxnSp>
        <p:nvCxnSpPr>
          <p:cNvPr id="29" name="直接连接符 28"/>
          <p:cNvCxnSpPr/>
          <p:nvPr/>
        </p:nvCxnSpPr>
        <p:spPr>
          <a:xfrm flipH="1">
            <a:off x="1225982" y="2860580"/>
            <a:ext cx="520304" cy="371601"/>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30" name="椭圆 29"/>
          <p:cNvSpPr/>
          <p:nvPr/>
        </p:nvSpPr>
        <p:spPr>
          <a:xfrm>
            <a:off x="2072386" y="3232181"/>
            <a:ext cx="390525" cy="323850"/>
          </a:xfrm>
          <a:prstGeom prst="ellipse">
            <a:avLst/>
          </a:prstGeom>
          <a:ln>
            <a:tailEnd type="triangle"/>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34" name="直接连接符 33"/>
          <p:cNvCxnSpPr>
            <a:endCxn id="30" idx="0"/>
          </p:cNvCxnSpPr>
          <p:nvPr/>
        </p:nvCxnSpPr>
        <p:spPr>
          <a:xfrm>
            <a:off x="1761753" y="2849879"/>
            <a:ext cx="505896" cy="382302"/>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35" name="椭圆 34"/>
          <p:cNvSpPr/>
          <p:nvPr/>
        </p:nvSpPr>
        <p:spPr>
          <a:xfrm>
            <a:off x="1009093" y="3228281"/>
            <a:ext cx="390525" cy="323850"/>
          </a:xfrm>
          <a:prstGeom prst="ellipse">
            <a:avLst/>
          </a:prstGeom>
          <a:ln>
            <a:tailEnd type="triangle"/>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sp>
        <p:nvSpPr>
          <p:cNvPr id="32" name="椭圆 31"/>
          <p:cNvSpPr/>
          <p:nvPr/>
        </p:nvSpPr>
        <p:spPr>
          <a:xfrm>
            <a:off x="1560139" y="2522312"/>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cxnSp>
        <p:nvCxnSpPr>
          <p:cNvPr id="39" name="直接连接符 38"/>
          <p:cNvCxnSpPr/>
          <p:nvPr/>
        </p:nvCxnSpPr>
        <p:spPr>
          <a:xfrm>
            <a:off x="2799978" y="2860580"/>
            <a:ext cx="516860" cy="379401"/>
          </a:xfrm>
          <a:prstGeom prst="line">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H="1">
            <a:off x="2799977" y="2860580"/>
            <a:ext cx="1" cy="371600"/>
          </a:xfrm>
          <a:prstGeom prst="line">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232271561"/>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par>
                                <p:cTn id="31" presetID="22" presetClass="entr" presetSubtype="1"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up)">
                                      <p:cBhvr>
                                        <p:cTn id="39" dur="500"/>
                                        <p:tgtEl>
                                          <p:spTgt spid="30"/>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500"/>
                                        <p:tgtEl>
                                          <p:spTgt spid="33"/>
                                        </p:tgtEl>
                                      </p:cBhvr>
                                    </p:animEffect>
                                  </p:childTnLst>
                                </p:cTn>
                              </p:par>
                              <p:par>
                                <p:cTn id="48" presetID="22" presetClass="entr" presetSubtype="1"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up)">
                                      <p:cBhvr>
                                        <p:cTn id="50" dur="500"/>
                                        <p:tgtEl>
                                          <p:spTgt spid="38"/>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up)">
                                      <p:cBhvr>
                                        <p:cTn id="53" dur="500"/>
                                        <p:tgtEl>
                                          <p:spTgt spid="1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up)">
                                      <p:cBhvr>
                                        <p:cTn id="59" dur="500"/>
                                        <p:tgtEl>
                                          <p:spTgt spid="16"/>
                                        </p:tgtEl>
                                      </p:cBhvr>
                                    </p:animEffect>
                                  </p:childTnLst>
                                </p:cTn>
                              </p:par>
                              <p:par>
                                <p:cTn id="60" presetID="22" presetClass="entr" presetSubtype="1"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up)">
                                      <p:cBhvr>
                                        <p:cTn id="62" dur="500"/>
                                        <p:tgtEl>
                                          <p:spTgt spid="40"/>
                                        </p:tgtEl>
                                      </p:cBhvr>
                                    </p:animEffect>
                                  </p:childTnLst>
                                </p:cTn>
                              </p:par>
                              <p:par>
                                <p:cTn id="63" presetID="22" presetClass="entr" presetSubtype="1"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up)">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p:bldP spid="17" grpId="0"/>
      <p:bldP spid="18" grpId="0"/>
      <p:bldP spid="31" grpId="0" animBg="1"/>
      <p:bldP spid="33" grpId="0" animBg="1"/>
      <p:bldP spid="30" grpId="0" animBg="1"/>
      <p:bldP spid="35"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400357" y="1160207"/>
            <a:ext cx="10985398" cy="5265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90470"/>
            <a:r>
              <a:rPr lang="zh-CN" altLang="en-US" sz="2400" dirty="0">
                <a:solidFill>
                  <a:srgbClr val="A4001F"/>
                </a:solidFill>
                <a:latin typeface="FangSong_GB2312" panose="02010609030101010101" pitchFamily="49" charset="-122"/>
                <a:ea typeface="FangSong_GB2312" panose="02010609030101010101" pitchFamily="49" charset="-122"/>
              </a:rPr>
              <a:t>状态空间搜索的基本思想</a:t>
            </a:r>
            <a:endParaRPr lang="en-US" altLang="zh-CN" sz="2400" dirty="0">
              <a:solidFill>
                <a:srgbClr val="A4001F"/>
              </a:solidFill>
              <a:latin typeface="FangSong_GB2312" panose="02010609030101010101" pitchFamily="49" charset="-122"/>
              <a:ea typeface="FangSong_GB2312" panose="02010609030101010101" pitchFamily="49" charset="-122"/>
            </a:endParaRPr>
          </a:p>
          <a:p>
            <a:pPr marR="90470"/>
            <a:endParaRPr lang="zh-CN" altLang="en-US" sz="2400" dirty="0">
              <a:solidFill>
                <a:srgbClr val="A4001F"/>
              </a:solidFill>
              <a:latin typeface="FangSong_GB2312" panose="02010609030101010101" pitchFamily="49" charset="-122"/>
              <a:ea typeface="FangSong_GB2312" panose="02010609030101010101" pitchFamily="49" charset="-122"/>
            </a:endParaRPr>
          </a:p>
          <a:p>
            <a:pPr marR="6400"/>
            <a:r>
              <a:rPr lang="zh-CN" altLang="en-US" sz="2400" dirty="0">
                <a:solidFill>
                  <a:srgbClr val="0000CC"/>
                </a:solidFill>
                <a:latin typeface="FangSong_GB2312" panose="02010609030101010101" pitchFamily="49" charset="-122"/>
                <a:ea typeface="FangSong_GB2312" panose="02010609030101010101" pitchFamily="49" charset="-122"/>
              </a:rPr>
              <a:t>    先把问题的初始状态作为当前扩展节点对其进行扩展，生成一组子节点，然后检查问题的目标状态是否出现在这些子节点中。若出现，则搜索成功，找到了问题的解；若没出现，则再按照某种搜索策略从已生成的子节点中选择一个节点作为当前扩展节点。</a:t>
            </a:r>
          </a:p>
          <a:p>
            <a:pPr marR="6420"/>
            <a:r>
              <a:rPr lang="zh-CN" altLang="en-US" sz="2400" dirty="0">
                <a:solidFill>
                  <a:srgbClr val="0000CC"/>
                </a:solidFill>
                <a:latin typeface="FangSong_GB2312" panose="02010609030101010101" pitchFamily="49" charset="-122"/>
                <a:ea typeface="FangSong_GB2312" panose="02010609030101010101" pitchFamily="49" charset="-122"/>
              </a:rPr>
              <a:t>    重复上述过程，直到目标状态出现在子节点中或者没有可供操作的节点为止。所谓对一个节点进行</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扩展</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是指对该节点用某个可用操作进行作用，生成该节点的一组子节点。</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6420"/>
            <a:endParaRPr lang="zh-CN" altLang="en-US" sz="2400" dirty="0">
              <a:solidFill>
                <a:srgbClr val="0000CC"/>
              </a:solidFill>
              <a:latin typeface="FangSong_GB2312" panose="02010609030101010101" pitchFamily="49" charset="-122"/>
              <a:ea typeface="FangSong_GB2312" panose="02010609030101010101" pitchFamily="49" charset="-122"/>
            </a:endParaRPr>
          </a:p>
          <a:p>
            <a:pPr marR="86050"/>
            <a:r>
              <a:rPr lang="zh-CN" altLang="en-US" sz="2400" dirty="0">
                <a:solidFill>
                  <a:srgbClr val="A4001F"/>
                </a:solidFill>
                <a:latin typeface="FangSong_GB2312" panose="02010609030101010101" pitchFamily="49" charset="-122"/>
                <a:ea typeface="FangSong_GB2312" panose="02010609030101010101" pitchFamily="49" charset="-122"/>
              </a:rPr>
              <a:t>算法的数据结构和符号约定</a:t>
            </a:r>
            <a:endParaRPr lang="en-US" altLang="zh-CN" sz="2400" dirty="0">
              <a:solidFill>
                <a:srgbClr val="A4001F"/>
              </a:solidFill>
              <a:latin typeface="FangSong_GB2312" panose="02010609030101010101" pitchFamily="49" charset="-122"/>
              <a:ea typeface="FangSong_GB2312" panose="02010609030101010101" pitchFamily="49" charset="-122"/>
            </a:endParaRPr>
          </a:p>
          <a:p>
            <a:pPr marR="71370"/>
            <a:r>
              <a:rPr lang="en-US" altLang="zh-CN" sz="2400" b="1" dirty="0">
                <a:solidFill>
                  <a:srgbClr val="0000CC"/>
                </a:solidFill>
                <a:latin typeface="Times New Roman" panose="02020603050405020304" pitchFamily="18" charset="0"/>
                <a:ea typeface="FangSong_GB2312" panose="02010609030101010101" pitchFamily="49" charset="-122"/>
              </a:rPr>
              <a:t>    Open</a:t>
            </a:r>
            <a:r>
              <a:rPr lang="zh-CN" altLang="en-US" sz="2400" dirty="0">
                <a:solidFill>
                  <a:srgbClr val="0000CC"/>
                </a:solidFill>
                <a:latin typeface="FangSong_GB2312" panose="02010609030101010101" pitchFamily="49" charset="-122"/>
                <a:ea typeface="FangSong_GB2312" panose="02010609030101010101" pitchFamily="49" charset="-122"/>
              </a:rPr>
              <a:t>表：用于存放刚生成的节点</a:t>
            </a:r>
            <a:r>
              <a:rPr lang="en-US" altLang="zh-CN" sz="2400" dirty="0">
                <a:solidFill>
                  <a:srgbClr val="0000CC"/>
                </a:solidFill>
                <a:latin typeface="FangSong_GB2312" panose="02010609030101010101" pitchFamily="49" charset="-122"/>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未扩展的节点，</a:t>
            </a:r>
            <a:r>
              <a:rPr lang="en-US" altLang="zh-CN" sz="2400" dirty="0">
                <a:solidFill>
                  <a:srgbClr val="0000CC"/>
                </a:solidFill>
                <a:latin typeface="FangSong_GB2312" panose="02010609030101010101" pitchFamily="49" charset="-122"/>
                <a:ea typeface="FangSong_GB2312" panose="02010609030101010101" pitchFamily="49" charset="-122"/>
              </a:rPr>
              <a:t>Open</a:t>
            </a:r>
            <a:r>
              <a:rPr lang="zh-CN" altLang="en-US" sz="2400" dirty="0">
                <a:solidFill>
                  <a:srgbClr val="0000CC"/>
                </a:solidFill>
                <a:latin typeface="FangSong_GB2312" panose="02010609030101010101" pitchFamily="49" charset="-122"/>
                <a:ea typeface="FangSong_GB2312" panose="02010609030101010101" pitchFamily="49" charset="-122"/>
              </a:rPr>
              <a:t>表称为未扩展的节点表。 </a:t>
            </a:r>
          </a:p>
          <a:p>
            <a:pPr marR="42400"/>
            <a:r>
              <a:rPr lang="en-US" altLang="zh-CN" sz="2400" b="1" dirty="0">
                <a:solidFill>
                  <a:srgbClr val="0000CC"/>
                </a:solidFill>
                <a:latin typeface="Times New Roman" panose="02020603050405020304" pitchFamily="18" charset="0"/>
                <a:ea typeface="FangSong_GB2312" panose="02010609030101010101" pitchFamily="49" charset="-122"/>
              </a:rPr>
              <a:t>    Closed</a:t>
            </a:r>
            <a:r>
              <a:rPr lang="zh-CN" altLang="en-US" sz="2400" dirty="0">
                <a:solidFill>
                  <a:srgbClr val="0000CC"/>
                </a:solidFill>
                <a:latin typeface="FangSong_GB2312" panose="02010609030101010101" pitchFamily="49" charset="-122"/>
                <a:ea typeface="FangSong_GB2312" panose="02010609030101010101" pitchFamily="49" charset="-122"/>
              </a:rPr>
              <a:t>表：用于存放已经扩展或将要扩展的节点，</a:t>
            </a:r>
            <a:r>
              <a:rPr lang="en-US" altLang="zh-CN" sz="2400" dirty="0">
                <a:solidFill>
                  <a:srgbClr val="0000CC"/>
                </a:solidFill>
                <a:latin typeface="FangSong_GB2312" panose="02010609030101010101" pitchFamily="49" charset="-122"/>
                <a:ea typeface="FangSong_GB2312" panose="02010609030101010101" pitchFamily="49" charset="-122"/>
              </a:rPr>
              <a:t>Closed</a:t>
            </a:r>
            <a:r>
              <a:rPr lang="zh-CN" altLang="en-US" sz="2400" dirty="0">
                <a:solidFill>
                  <a:srgbClr val="0000CC"/>
                </a:solidFill>
                <a:latin typeface="FangSong_GB2312" panose="02010609030101010101" pitchFamily="49" charset="-122"/>
                <a:ea typeface="FangSong_GB2312" panose="02010609030101010101" pitchFamily="49" charset="-122"/>
              </a:rPr>
              <a:t>称为已扩展的节点表。</a:t>
            </a:r>
          </a:p>
          <a:p>
            <a:pPr marR="82120"/>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0</a:t>
            </a:r>
            <a:r>
              <a:rPr lang="zh-CN" altLang="en-US" sz="2400" dirty="0">
                <a:solidFill>
                  <a:srgbClr val="0000CC"/>
                </a:solidFill>
                <a:latin typeface="FangSong_GB2312" panose="02010609030101010101" pitchFamily="49" charset="-122"/>
                <a:ea typeface="FangSong_GB2312" panose="02010609030101010101" pitchFamily="49" charset="-122"/>
              </a:rPr>
              <a:t>：用表示问题的初始状态</a:t>
            </a:r>
            <a:endParaRPr lang="en-US" altLang="zh-CN" sz="2400" dirty="0">
              <a:solidFill>
                <a:srgbClr val="0000CC"/>
              </a:solidFill>
              <a:latin typeface="FangSong_GB2312" panose="02010609030101010101" pitchFamily="49" charset="-122"/>
              <a:ea typeface="FangSong_GB2312" panose="02010609030101010101" pitchFamily="49" charset="-122"/>
            </a:endParaRPr>
          </a:p>
          <a:p>
            <a:pPr marR="82120"/>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g</a:t>
            </a:r>
            <a:r>
              <a:rPr lang="zh-CN" altLang="en-US" sz="2400" dirty="0">
                <a:solidFill>
                  <a:srgbClr val="0000CC"/>
                </a:solidFill>
                <a:latin typeface="FangSong_GB2312" panose="02010609030101010101" pitchFamily="49" charset="-122"/>
                <a:ea typeface="FangSong_GB2312" panose="02010609030101010101" pitchFamily="49" charset="-122"/>
              </a:rPr>
              <a:t>：用表示问题的目标状态</a:t>
            </a:r>
            <a:endParaRPr lang="zh-CN" altLang="en-US" sz="2400" b="1"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10" name="Rectangle 2"/>
          <p:cNvSpPr txBox="1">
            <a:spLocks/>
          </p:cNvSpPr>
          <p:nvPr/>
        </p:nvSpPr>
        <p:spPr>
          <a:xfrm>
            <a:off x="2009652" y="255639"/>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状态空间的盲目搜索</a:t>
            </a:r>
          </a:p>
        </p:txBody>
      </p:sp>
    </p:spTree>
    <p:extLst>
      <p:ext uri="{BB962C8B-B14F-4D97-AF65-F5344CB8AC3E}">
        <p14:creationId xmlns:p14="http://schemas.microsoft.com/office/powerpoint/2010/main" val="731694063"/>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1510343"/>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a:defRPr/>
            </a:pPr>
            <a:endParaRPr lang="zh-CN" altLang="en-US"/>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4.1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4.2   </a:t>
            </a:r>
            <a:r>
              <a:rPr lang="zh-CN" altLang="en-US" b="1" dirty="0">
                <a:latin typeface="黑体" panose="02010609060101010101" pitchFamily="49" charset="-122"/>
              </a:rPr>
              <a:t>状态空间盲目搜索</a:t>
            </a:r>
          </a:p>
          <a:p>
            <a:pPr>
              <a:lnSpc>
                <a:spcPct val="120000"/>
              </a:lnSpc>
              <a:buFont typeface="Wingdings" panose="05000000000000000000" pitchFamily="2" charset="2"/>
              <a:buNone/>
            </a:pPr>
            <a:r>
              <a:rPr lang="en-US" altLang="zh-CN" b="1" dirty="0">
                <a:latin typeface="黑体" panose="02010609060101010101" pitchFamily="49" charset="-122"/>
              </a:rPr>
              <a:t>4.3   </a:t>
            </a:r>
            <a:r>
              <a:rPr lang="zh-CN" altLang="en-US" b="1" dirty="0">
                <a:latin typeface="黑体" panose="02010609060101010101" pitchFamily="49" charset="-122"/>
              </a:rPr>
              <a:t>状态空间启发式搜索</a:t>
            </a:r>
          </a:p>
          <a:p>
            <a:pPr>
              <a:lnSpc>
                <a:spcPct val="120000"/>
              </a:lnSpc>
              <a:buFont typeface="Wingdings" panose="05000000000000000000" pitchFamily="2" charset="2"/>
              <a:buNone/>
            </a:pPr>
            <a:r>
              <a:rPr lang="en-US" altLang="zh-CN" b="1" dirty="0">
                <a:latin typeface="黑体" panose="02010609060101010101" pitchFamily="49" charset="-122"/>
              </a:rPr>
              <a:t>4.4   </a:t>
            </a:r>
            <a:r>
              <a:rPr lang="zh-CN" altLang="en-US" b="1" dirty="0">
                <a:latin typeface="黑体" panose="02010609060101010101" pitchFamily="49" charset="-122"/>
              </a:rPr>
              <a:t>与</a:t>
            </a:r>
            <a:r>
              <a:rPr lang="en-US" altLang="zh-CN" b="1" dirty="0">
                <a:latin typeface="黑体" panose="02010609060101010101" pitchFamily="49" charset="-122"/>
              </a:rPr>
              <a:t>/</a:t>
            </a:r>
            <a:r>
              <a:rPr lang="zh-CN" altLang="en-US" b="1" dirty="0">
                <a:latin typeface="黑体" panose="02010609060101010101" pitchFamily="49" charset="-122"/>
              </a:rPr>
              <a:t>或树搜索</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4.5   </a:t>
            </a:r>
            <a:r>
              <a:rPr lang="zh-CN" altLang="en-US" b="1" dirty="0">
                <a:latin typeface="黑体" panose="02010609060101010101" pitchFamily="49" charset="-122"/>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4</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2981396877"/>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400357" y="1160207"/>
            <a:ext cx="10985398" cy="5265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b="1" dirty="0">
                <a:ea typeface="楷体_GB2312"/>
              </a:rPr>
              <a:t>（</a:t>
            </a:r>
            <a:r>
              <a:rPr lang="en-US" altLang="zh-CN" sz="2400" b="1" dirty="0">
                <a:ea typeface="楷体_GB2312"/>
              </a:rPr>
              <a:t>1</a:t>
            </a:r>
            <a:r>
              <a:rPr lang="zh-CN" altLang="en-US" sz="2400" b="1" dirty="0">
                <a:ea typeface="楷体_GB2312"/>
              </a:rPr>
              <a:t>）把初始节点</a:t>
            </a:r>
            <a:r>
              <a:rPr lang="en-US" altLang="zh-CN" sz="2400" b="1" dirty="0">
                <a:ea typeface="楷体_GB2312"/>
              </a:rPr>
              <a:t>S</a:t>
            </a:r>
            <a:r>
              <a:rPr lang="en-US" altLang="zh-CN" sz="2400" b="1" baseline="-25000" dirty="0">
                <a:ea typeface="楷体_GB2312"/>
              </a:rPr>
              <a:t>0</a:t>
            </a:r>
            <a:r>
              <a:rPr lang="zh-CN" altLang="en-US" sz="2400" b="1" dirty="0">
                <a:ea typeface="楷体_GB2312"/>
              </a:rPr>
              <a:t>放入</a:t>
            </a:r>
            <a:r>
              <a:rPr lang="en-US" altLang="zh-CN" sz="2400" b="1" dirty="0">
                <a:ea typeface="楷体_GB2312"/>
              </a:rPr>
              <a:t>Open</a:t>
            </a:r>
            <a:r>
              <a:rPr lang="zh-CN" altLang="en-US" sz="2400" b="1" dirty="0">
                <a:ea typeface="楷体_GB2312"/>
              </a:rPr>
              <a:t>表，并建立目前仅包</a:t>
            </a:r>
            <a:r>
              <a:rPr lang="en-US" altLang="zh-CN" sz="2400" b="1" dirty="0">
                <a:ea typeface="楷体_GB2312"/>
              </a:rPr>
              <a:t>S</a:t>
            </a:r>
            <a:r>
              <a:rPr lang="en-US" altLang="zh-CN" sz="2400" b="1" baseline="-25000" dirty="0">
                <a:ea typeface="楷体_GB2312"/>
              </a:rPr>
              <a:t>0</a:t>
            </a:r>
            <a:r>
              <a:rPr lang="zh-CN" altLang="en-US" sz="2400" b="1" dirty="0">
                <a:ea typeface="楷体_GB2312"/>
              </a:rPr>
              <a:t>的图</a:t>
            </a:r>
            <a:r>
              <a:rPr lang="en-US" altLang="zh-CN" sz="2400" b="1" dirty="0">
                <a:ea typeface="楷体_GB2312"/>
              </a:rPr>
              <a:t>G</a:t>
            </a:r>
            <a:r>
              <a:rPr lang="zh-CN" altLang="en-US" sz="2400" b="1" dirty="0">
                <a:ea typeface="楷体_GB2312"/>
              </a:rPr>
              <a:t>，建立一个</a:t>
            </a:r>
            <a:r>
              <a:rPr lang="en-US" altLang="zh-CN" sz="2400" b="1" dirty="0">
                <a:ea typeface="楷体_GB2312"/>
              </a:rPr>
              <a:t>Closed</a:t>
            </a:r>
            <a:r>
              <a:rPr lang="zh-CN" altLang="en-US" sz="2400" b="1" dirty="0">
                <a:ea typeface="楷体_GB2312"/>
              </a:rPr>
              <a:t>表，置为空；</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2</a:t>
            </a:r>
            <a:r>
              <a:rPr lang="zh-CN" altLang="en-US" sz="2400" b="1" dirty="0">
                <a:ea typeface="楷体_GB2312"/>
              </a:rPr>
              <a:t>）检查</a:t>
            </a:r>
            <a:r>
              <a:rPr lang="en-US" altLang="zh-CN" sz="2400" b="1" dirty="0">
                <a:ea typeface="楷体_GB2312"/>
              </a:rPr>
              <a:t>Open</a:t>
            </a:r>
            <a:r>
              <a:rPr lang="zh-CN" altLang="en-US" sz="2400" b="1" dirty="0">
                <a:ea typeface="楷体_GB2312"/>
              </a:rPr>
              <a:t>表是否为空表，若为空，则问题无解，失败退出</a:t>
            </a:r>
          </a:p>
          <a:p>
            <a:pPr>
              <a:lnSpc>
                <a:spcPct val="150000"/>
              </a:lnSpc>
            </a:pPr>
            <a:r>
              <a:rPr lang="zh-CN" altLang="en-US" sz="2400" b="1" dirty="0">
                <a:ea typeface="楷体_GB2312"/>
              </a:rPr>
              <a:t>（</a:t>
            </a:r>
            <a:r>
              <a:rPr lang="en-US" altLang="zh-CN" sz="2400" b="1" dirty="0">
                <a:ea typeface="楷体_GB2312"/>
              </a:rPr>
              <a:t>3</a:t>
            </a:r>
            <a:r>
              <a:rPr lang="zh-CN" altLang="en-US" sz="2400" b="1" dirty="0">
                <a:ea typeface="楷体_GB2312"/>
              </a:rPr>
              <a:t>）把</a:t>
            </a:r>
            <a:r>
              <a:rPr lang="en-US" altLang="zh-CN" sz="2400" b="1" dirty="0">
                <a:ea typeface="楷体_GB2312"/>
              </a:rPr>
              <a:t>Open</a:t>
            </a:r>
            <a:r>
              <a:rPr lang="zh-CN" altLang="en-US" sz="2400" b="1" dirty="0">
                <a:ea typeface="楷体_GB2312"/>
              </a:rPr>
              <a:t>表的第一个节点取出放入</a:t>
            </a:r>
            <a:r>
              <a:rPr lang="en-US" altLang="zh-CN" sz="2400" b="1" dirty="0">
                <a:ea typeface="楷体_GB2312"/>
              </a:rPr>
              <a:t>Closed</a:t>
            </a:r>
            <a:r>
              <a:rPr lang="zh-CN" altLang="en-US" sz="2400" b="1" dirty="0">
                <a:ea typeface="楷体_GB2312"/>
              </a:rPr>
              <a:t>表，并记该节点为</a:t>
            </a:r>
            <a:r>
              <a:rPr lang="en-US" altLang="zh-CN" sz="2400" b="1" dirty="0">
                <a:ea typeface="楷体_GB2312"/>
              </a:rPr>
              <a:t>n</a:t>
            </a:r>
          </a:p>
          <a:p>
            <a:pPr>
              <a:lnSpc>
                <a:spcPct val="150000"/>
              </a:lnSpc>
            </a:pPr>
            <a:r>
              <a:rPr lang="zh-CN" altLang="en-US" sz="2400" b="1" dirty="0">
                <a:ea typeface="楷体_GB2312"/>
              </a:rPr>
              <a:t>（</a:t>
            </a:r>
            <a:r>
              <a:rPr lang="en-US" altLang="zh-CN" sz="2400" b="1" dirty="0">
                <a:ea typeface="楷体_GB2312"/>
              </a:rPr>
              <a:t>4</a:t>
            </a:r>
            <a:r>
              <a:rPr lang="zh-CN" altLang="en-US" sz="2400" b="1" dirty="0">
                <a:ea typeface="楷体_GB2312"/>
              </a:rPr>
              <a:t>）考察节点</a:t>
            </a:r>
            <a:r>
              <a:rPr lang="en-US" altLang="zh-CN" sz="2400" b="1" dirty="0">
                <a:ea typeface="楷体_GB2312"/>
              </a:rPr>
              <a:t>n</a:t>
            </a:r>
            <a:r>
              <a:rPr lang="zh-CN" altLang="en-US" sz="2400" b="1" dirty="0">
                <a:ea typeface="楷体_GB2312"/>
              </a:rPr>
              <a:t>是否为目标节点，若是则得到问题的解成功退出。</a:t>
            </a:r>
          </a:p>
          <a:p>
            <a:pPr>
              <a:lnSpc>
                <a:spcPct val="150000"/>
              </a:lnSpc>
            </a:pPr>
            <a:r>
              <a:rPr lang="zh-CN" altLang="en-US" sz="2400" b="1" dirty="0">
                <a:ea typeface="楷体_GB2312"/>
              </a:rPr>
              <a:t>（</a:t>
            </a:r>
            <a:r>
              <a:rPr lang="en-US" altLang="zh-CN" sz="2400" b="1" dirty="0">
                <a:ea typeface="楷体_GB2312"/>
              </a:rPr>
              <a:t>5</a:t>
            </a:r>
            <a:r>
              <a:rPr lang="zh-CN" altLang="en-US" sz="2400" b="1" dirty="0">
                <a:ea typeface="楷体_GB2312"/>
              </a:rPr>
              <a:t>）扩展节点</a:t>
            </a:r>
            <a:r>
              <a:rPr lang="en-US" altLang="zh-CN" sz="2400" b="1" dirty="0">
                <a:ea typeface="楷体_GB2312"/>
              </a:rPr>
              <a:t>n,</a:t>
            </a:r>
            <a:r>
              <a:rPr lang="zh-CN" altLang="en-US" sz="2400" b="1" dirty="0" smtClean="0">
                <a:ea typeface="楷体_GB2312"/>
              </a:rPr>
              <a:t>生成</a:t>
            </a:r>
            <a:r>
              <a:rPr lang="zh-CN" altLang="en-US" sz="2400" b="1" dirty="0">
                <a:ea typeface="楷体_GB2312"/>
              </a:rPr>
              <a:t>一</a:t>
            </a:r>
            <a:r>
              <a:rPr lang="zh-CN" altLang="en-US" sz="2400" b="1" dirty="0" smtClean="0">
                <a:ea typeface="楷体_GB2312"/>
              </a:rPr>
              <a:t></a:t>
            </a:r>
            <a:r>
              <a:rPr lang="zh-CN" altLang="en-US" sz="2400" b="1" dirty="0">
                <a:ea typeface="楷体_GB2312"/>
              </a:rPr>
              <a:t>组子节点。</a:t>
            </a:r>
            <a:r>
              <a:rPr lang="zh-CN" altLang="en-US" sz="2400" b="1" dirty="0">
                <a:solidFill>
                  <a:srgbClr val="FF0000"/>
                </a:solidFill>
                <a:ea typeface="楷体_GB2312"/>
              </a:rPr>
              <a:t>把这些子节点中不是其父节点的那部分子节点计入集合</a:t>
            </a:r>
            <a:r>
              <a:rPr lang="en-US" altLang="zh-CN" sz="2400" b="1" dirty="0">
                <a:solidFill>
                  <a:srgbClr val="FF0000"/>
                </a:solidFill>
                <a:ea typeface="楷体_GB2312"/>
              </a:rPr>
              <a:t>M</a:t>
            </a:r>
            <a:r>
              <a:rPr lang="zh-CN" altLang="en-US" sz="2400" b="1" dirty="0">
                <a:ea typeface="楷体_GB2312"/>
              </a:rPr>
              <a:t>，并把这些子节点作为节点</a:t>
            </a:r>
            <a:r>
              <a:rPr lang="en-US" altLang="zh-CN" sz="2400" b="1" dirty="0">
                <a:ea typeface="楷体_GB2312"/>
              </a:rPr>
              <a:t>n</a:t>
            </a:r>
            <a:r>
              <a:rPr lang="zh-CN" altLang="en-US" sz="2400" b="1" dirty="0">
                <a:ea typeface="楷体_GB2312"/>
              </a:rPr>
              <a:t>的子节点加</a:t>
            </a:r>
            <a:r>
              <a:rPr lang="en-US" altLang="zh-CN" sz="2400" b="1" dirty="0">
                <a:ea typeface="楷体_GB2312"/>
              </a:rPr>
              <a:t>G</a:t>
            </a:r>
            <a:r>
              <a:rPr lang="zh-CN" altLang="en-US" sz="2400" b="1" dirty="0">
                <a:ea typeface="楷体_GB2312"/>
              </a:rPr>
              <a:t>中。</a:t>
            </a:r>
            <a:endParaRPr lang="en-US" altLang="zh-CN" sz="2400" b="1" dirty="0">
              <a:ea typeface="楷体_GB2312"/>
            </a:endParaRPr>
          </a:p>
        </p:txBody>
      </p:sp>
      <p:sp>
        <p:nvSpPr>
          <p:cNvPr id="10" name="Rectangle 2"/>
          <p:cNvSpPr txBox="1">
            <a:spLocks/>
          </p:cNvSpPr>
          <p:nvPr/>
        </p:nvSpPr>
        <p:spPr>
          <a:xfrm>
            <a:off x="2098143" y="157317"/>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状态空间的盲目搜索</a:t>
            </a:r>
          </a:p>
        </p:txBody>
      </p:sp>
      <p:sp>
        <p:nvSpPr>
          <p:cNvPr id="8" name="Rectangle 2"/>
          <p:cNvSpPr>
            <a:spLocks noGrp="1"/>
          </p:cNvSpPr>
          <p:nvPr>
            <p:ph type="title"/>
          </p:nvPr>
        </p:nvSpPr>
        <p:spPr>
          <a:xfrm>
            <a:off x="191848" y="1002891"/>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4.2.1 </a:t>
            </a:r>
            <a:r>
              <a:rPr lang="zh-CN" altLang="en-US" sz="2800" b="1" dirty="0">
                <a:solidFill>
                  <a:srgbClr val="000099"/>
                </a:solidFill>
                <a:effectLst>
                  <a:outerShdw blurRad="38100" dist="38100" dir="2700000" algn="tl">
                    <a:srgbClr val="C0C0C0"/>
                  </a:outerShdw>
                </a:effectLst>
                <a:latin typeface="黑体" pitchFamily="2" charset="-122"/>
              </a:rPr>
              <a:t>一般图搜索过程</a:t>
            </a:r>
          </a:p>
        </p:txBody>
      </p:sp>
    </p:spTree>
    <p:extLst>
      <p:ext uri="{BB962C8B-B14F-4D97-AF65-F5344CB8AC3E}">
        <p14:creationId xmlns:p14="http://schemas.microsoft.com/office/powerpoint/2010/main" val="1871525390"/>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2098143" y="157317"/>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状态空间的盲目搜索</a:t>
            </a:r>
          </a:p>
        </p:txBody>
      </p:sp>
      <p:sp>
        <p:nvSpPr>
          <p:cNvPr id="8" name="Rectangle 2"/>
          <p:cNvSpPr>
            <a:spLocks noGrp="1"/>
          </p:cNvSpPr>
          <p:nvPr>
            <p:ph type="title"/>
          </p:nvPr>
        </p:nvSpPr>
        <p:spPr>
          <a:xfrm>
            <a:off x="191848" y="1002891"/>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4.2.1 </a:t>
            </a:r>
            <a:r>
              <a:rPr lang="zh-CN" altLang="en-US" sz="2800" b="1" dirty="0">
                <a:solidFill>
                  <a:srgbClr val="000099"/>
                </a:solidFill>
                <a:effectLst>
                  <a:outerShdw blurRad="38100" dist="38100" dir="2700000" algn="tl">
                    <a:srgbClr val="C0C0C0"/>
                  </a:outerShdw>
                </a:effectLst>
                <a:latin typeface="黑体" pitchFamily="2" charset="-122"/>
              </a:rPr>
              <a:t>一般图搜索过程</a:t>
            </a:r>
          </a:p>
        </p:txBody>
      </p:sp>
      <p:sp>
        <p:nvSpPr>
          <p:cNvPr id="5" name="矩形 4"/>
          <p:cNvSpPr/>
          <p:nvPr/>
        </p:nvSpPr>
        <p:spPr>
          <a:xfrm>
            <a:off x="628462" y="1529650"/>
            <a:ext cx="10495422" cy="5078313"/>
          </a:xfrm>
          <a:prstGeom prst="rect">
            <a:avLst/>
          </a:prstGeom>
        </p:spPr>
        <p:txBody>
          <a:bodyPr wrap="square">
            <a:spAutoFit/>
          </a:bodyPr>
          <a:lstStyle/>
          <a:p>
            <a:pPr>
              <a:lnSpc>
                <a:spcPct val="150000"/>
              </a:lnSpc>
            </a:pPr>
            <a:r>
              <a:rPr lang="zh-CN" altLang="en-US" sz="2400" b="1" dirty="0">
                <a:ea typeface="楷体_GB2312"/>
              </a:rPr>
              <a:t>（</a:t>
            </a:r>
            <a:r>
              <a:rPr lang="en-US" altLang="zh-CN" sz="2400" b="1" dirty="0">
                <a:ea typeface="楷体_GB2312"/>
              </a:rPr>
              <a:t>6</a:t>
            </a:r>
            <a:r>
              <a:rPr lang="zh-CN" altLang="en-US" sz="2400" b="1" dirty="0">
                <a:ea typeface="楷体_GB2312"/>
              </a:rPr>
              <a:t>）针对</a:t>
            </a:r>
            <a:r>
              <a:rPr lang="en-US" altLang="zh-CN" sz="2400" b="1" dirty="0">
                <a:ea typeface="楷体_GB2312"/>
              </a:rPr>
              <a:t>M</a:t>
            </a:r>
            <a:r>
              <a:rPr lang="zh-CN" altLang="en-US" sz="2400" b="1" dirty="0">
                <a:ea typeface="楷体_GB2312"/>
              </a:rPr>
              <a:t>中子节点的不同情况，分别作如下处理：</a:t>
            </a:r>
          </a:p>
          <a:p>
            <a:pPr>
              <a:lnSpc>
                <a:spcPct val="150000"/>
              </a:lnSpc>
            </a:pPr>
            <a:r>
              <a:rPr lang="en-US" altLang="zh-CN" sz="2400" b="1" dirty="0">
                <a:solidFill>
                  <a:srgbClr val="FF0000"/>
                </a:solidFill>
                <a:ea typeface="楷体_GB2312"/>
              </a:rPr>
              <a:t>	1. </a:t>
            </a:r>
            <a:r>
              <a:rPr lang="zh-CN" altLang="en-US" sz="2400" b="1" dirty="0">
                <a:solidFill>
                  <a:srgbClr val="FF0000"/>
                </a:solidFill>
                <a:ea typeface="楷体_GB2312"/>
              </a:rPr>
              <a:t>对那些没有在</a:t>
            </a:r>
            <a:r>
              <a:rPr lang="en-US" altLang="zh-CN" sz="2400" b="1" dirty="0">
                <a:solidFill>
                  <a:srgbClr val="FF0000"/>
                </a:solidFill>
                <a:ea typeface="楷体_GB2312"/>
              </a:rPr>
              <a:t>G</a:t>
            </a:r>
            <a:r>
              <a:rPr lang="zh-CN" altLang="en-US" sz="2400" b="1" dirty="0">
                <a:solidFill>
                  <a:srgbClr val="FF0000"/>
                </a:solidFill>
                <a:ea typeface="楷体_GB2312"/>
              </a:rPr>
              <a:t>中出现过的</a:t>
            </a:r>
            <a:r>
              <a:rPr lang="en-US" altLang="zh-CN" sz="2400" b="1" dirty="0">
                <a:solidFill>
                  <a:srgbClr val="FF0000"/>
                </a:solidFill>
                <a:ea typeface="楷体_GB2312"/>
              </a:rPr>
              <a:t>M</a:t>
            </a:r>
            <a:r>
              <a:rPr lang="zh-CN" altLang="en-US" sz="2400" b="1" dirty="0">
                <a:solidFill>
                  <a:srgbClr val="FF0000"/>
                </a:solidFill>
                <a:ea typeface="楷体_GB2312"/>
              </a:rPr>
              <a:t>成员设置一个指向其父节点（即节</a:t>
            </a:r>
            <a:r>
              <a:rPr lang="en-US" altLang="zh-CN" sz="2400" b="1" dirty="0">
                <a:solidFill>
                  <a:srgbClr val="FF0000"/>
                </a:solidFill>
                <a:ea typeface="楷体_GB2312"/>
              </a:rPr>
              <a:t>		    </a:t>
            </a:r>
            <a:r>
              <a:rPr lang="zh-CN" altLang="en-US" sz="2400" b="1" dirty="0">
                <a:solidFill>
                  <a:srgbClr val="FF0000"/>
                </a:solidFill>
                <a:ea typeface="楷体_GB2312"/>
              </a:rPr>
              <a:t>点</a:t>
            </a:r>
            <a:r>
              <a:rPr lang="en-US" altLang="zh-CN" sz="2400" b="1" dirty="0">
                <a:solidFill>
                  <a:srgbClr val="FF0000"/>
                </a:solidFill>
                <a:ea typeface="楷体_GB2312"/>
              </a:rPr>
              <a:t>n</a:t>
            </a:r>
            <a:r>
              <a:rPr lang="zh-CN" altLang="en-US" sz="2400" b="1" dirty="0">
                <a:solidFill>
                  <a:srgbClr val="FF0000"/>
                </a:solidFill>
                <a:ea typeface="楷体_GB2312"/>
              </a:rPr>
              <a:t>）的指针，并将他它放入</a:t>
            </a:r>
            <a:r>
              <a:rPr lang="en-US" altLang="zh-CN" sz="2400" b="1" dirty="0">
                <a:solidFill>
                  <a:srgbClr val="FF0000"/>
                </a:solidFill>
                <a:ea typeface="楷体_GB2312"/>
              </a:rPr>
              <a:t>Open</a:t>
            </a:r>
            <a:r>
              <a:rPr lang="zh-CN" altLang="en-US" sz="2400" b="1" dirty="0">
                <a:solidFill>
                  <a:srgbClr val="FF0000"/>
                </a:solidFill>
                <a:ea typeface="楷体_GB2312"/>
              </a:rPr>
              <a:t>表。</a:t>
            </a:r>
            <a:endParaRPr lang="en-US" altLang="zh-CN" sz="2400" b="1" dirty="0">
              <a:solidFill>
                <a:srgbClr val="FF0000"/>
              </a:solidFill>
              <a:ea typeface="楷体_GB2312"/>
            </a:endParaRPr>
          </a:p>
          <a:p>
            <a:pPr>
              <a:lnSpc>
                <a:spcPct val="150000"/>
              </a:lnSpc>
            </a:pPr>
            <a:r>
              <a:rPr lang="en-US" altLang="zh-CN" sz="2400" b="1" dirty="0">
                <a:solidFill>
                  <a:srgbClr val="FF0000"/>
                </a:solidFill>
                <a:ea typeface="楷体_GB2312"/>
              </a:rPr>
              <a:t>	2. </a:t>
            </a:r>
            <a:r>
              <a:rPr lang="zh-CN" altLang="en-US" sz="2400" b="1" dirty="0">
                <a:solidFill>
                  <a:srgbClr val="FF0000"/>
                </a:solidFill>
                <a:ea typeface="楷体_GB2312"/>
              </a:rPr>
              <a:t>对那些原来已经在</a:t>
            </a:r>
            <a:r>
              <a:rPr lang="en-US" altLang="zh-CN" sz="2400" b="1" dirty="0">
                <a:solidFill>
                  <a:srgbClr val="FF0000"/>
                </a:solidFill>
                <a:ea typeface="楷体_GB2312"/>
              </a:rPr>
              <a:t>G</a:t>
            </a:r>
            <a:r>
              <a:rPr lang="zh-CN" altLang="en-US" sz="2400" b="1" dirty="0">
                <a:solidFill>
                  <a:srgbClr val="FF0000"/>
                </a:solidFill>
                <a:ea typeface="楷体_GB2312"/>
              </a:rPr>
              <a:t>中出现过，但没有被扩展过的</a:t>
            </a:r>
            <a:r>
              <a:rPr lang="en-US" altLang="zh-CN" sz="2400" b="1" dirty="0">
                <a:solidFill>
                  <a:srgbClr val="FF0000"/>
                </a:solidFill>
                <a:ea typeface="楷体_GB2312"/>
              </a:rPr>
              <a:t>M</a:t>
            </a:r>
            <a:r>
              <a:rPr lang="zh-CN" altLang="en-US" sz="2400" b="1" dirty="0">
                <a:solidFill>
                  <a:srgbClr val="FF0000"/>
                </a:solidFill>
                <a:ea typeface="楷体_GB2312"/>
              </a:rPr>
              <a:t>成员，确定</a:t>
            </a:r>
            <a:r>
              <a:rPr lang="en-US" altLang="zh-CN" sz="2400" b="1" dirty="0">
                <a:solidFill>
                  <a:srgbClr val="FF0000"/>
                </a:solidFill>
                <a:ea typeface="楷体_GB2312"/>
              </a:rPr>
              <a:t>	    	    </a:t>
            </a:r>
            <a:r>
              <a:rPr lang="zh-CN" altLang="en-US" sz="2400" b="1" dirty="0">
                <a:solidFill>
                  <a:srgbClr val="FF0000"/>
                </a:solidFill>
                <a:ea typeface="楷体_GB2312"/>
              </a:rPr>
              <a:t>是否需要修改它指向父节点的指针。</a:t>
            </a:r>
          </a:p>
          <a:p>
            <a:pPr>
              <a:lnSpc>
                <a:spcPct val="150000"/>
              </a:lnSpc>
            </a:pPr>
            <a:r>
              <a:rPr lang="en-US" altLang="zh-CN" sz="2400" b="1" dirty="0">
                <a:solidFill>
                  <a:srgbClr val="FF0000"/>
                </a:solidFill>
                <a:ea typeface="楷体_GB2312"/>
              </a:rPr>
              <a:t>	3. </a:t>
            </a:r>
            <a:r>
              <a:rPr lang="zh-CN" altLang="en-US" sz="2400" b="1" dirty="0">
                <a:solidFill>
                  <a:srgbClr val="FF0000"/>
                </a:solidFill>
                <a:ea typeface="楷体_GB2312"/>
              </a:rPr>
              <a:t>对那些原来已经在</a:t>
            </a:r>
            <a:r>
              <a:rPr lang="en-US" altLang="zh-CN" sz="2400" b="1" dirty="0">
                <a:solidFill>
                  <a:srgbClr val="FF0000"/>
                </a:solidFill>
                <a:ea typeface="楷体_GB2312"/>
              </a:rPr>
              <a:t>G</a:t>
            </a:r>
            <a:r>
              <a:rPr lang="zh-CN" altLang="en-US" sz="2400" b="1" dirty="0">
                <a:solidFill>
                  <a:srgbClr val="FF0000"/>
                </a:solidFill>
                <a:ea typeface="楷体_GB2312"/>
              </a:rPr>
              <a:t>中出现过，并已经被扩展过的</a:t>
            </a:r>
            <a:r>
              <a:rPr lang="en-US" altLang="zh-CN" sz="2400" b="1" dirty="0">
                <a:solidFill>
                  <a:srgbClr val="FF0000"/>
                </a:solidFill>
                <a:ea typeface="楷体_GB2312"/>
              </a:rPr>
              <a:t>M</a:t>
            </a:r>
            <a:r>
              <a:rPr lang="zh-CN" altLang="en-US" sz="2400" b="1" dirty="0">
                <a:solidFill>
                  <a:srgbClr val="FF0000"/>
                </a:solidFill>
                <a:ea typeface="楷体_GB2312"/>
              </a:rPr>
              <a:t>成员，确定</a:t>
            </a:r>
            <a:r>
              <a:rPr lang="en-US" altLang="zh-CN" sz="2400" b="1" dirty="0">
                <a:solidFill>
                  <a:srgbClr val="FF0000"/>
                </a:solidFill>
                <a:ea typeface="楷体_GB2312"/>
              </a:rPr>
              <a:t>	 	   </a:t>
            </a:r>
            <a:r>
              <a:rPr lang="zh-CN" altLang="en-US" sz="2400" b="1" dirty="0">
                <a:solidFill>
                  <a:srgbClr val="FF0000"/>
                </a:solidFill>
                <a:ea typeface="楷体_GB2312"/>
              </a:rPr>
              <a:t>是否需要修改其后继节点指向父节点的指针。</a:t>
            </a:r>
          </a:p>
          <a:p>
            <a:pPr>
              <a:lnSpc>
                <a:spcPct val="150000"/>
              </a:lnSpc>
            </a:pPr>
            <a:r>
              <a:rPr lang="zh-CN" altLang="en-US" sz="2400" b="1" dirty="0">
                <a:ea typeface="楷体_GB2312"/>
              </a:rPr>
              <a:t>（</a:t>
            </a:r>
            <a:r>
              <a:rPr lang="en-US" altLang="zh-CN" sz="2400" b="1" dirty="0">
                <a:ea typeface="楷体_GB2312"/>
              </a:rPr>
              <a:t>7</a:t>
            </a:r>
            <a:r>
              <a:rPr lang="zh-CN" altLang="en-US" sz="2400" b="1" dirty="0">
                <a:ea typeface="楷体_GB2312"/>
              </a:rPr>
              <a:t>）按某种策略对</a:t>
            </a:r>
            <a:r>
              <a:rPr lang="en-US" altLang="zh-CN" sz="2400" b="1" dirty="0">
                <a:ea typeface="楷体_GB2312"/>
              </a:rPr>
              <a:t>Open</a:t>
            </a:r>
            <a:r>
              <a:rPr lang="zh-CN" altLang="en-US" sz="2400" b="1" dirty="0">
                <a:ea typeface="楷体_GB2312"/>
              </a:rPr>
              <a:t>表中的节点进行排序</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8</a:t>
            </a:r>
            <a:r>
              <a:rPr lang="zh-CN" altLang="en-US" sz="2400" b="1" dirty="0">
                <a:ea typeface="楷体_GB2312"/>
              </a:rPr>
              <a:t>）转第（</a:t>
            </a:r>
            <a:r>
              <a:rPr lang="en-US" altLang="zh-CN" sz="2400" b="1" dirty="0">
                <a:ea typeface="楷体_GB2312"/>
              </a:rPr>
              <a:t>2</a:t>
            </a:r>
            <a:r>
              <a:rPr lang="zh-CN" altLang="en-US" sz="2400" b="1" dirty="0">
                <a:ea typeface="楷体_GB2312"/>
              </a:rPr>
              <a:t>）步</a:t>
            </a:r>
          </a:p>
        </p:txBody>
      </p:sp>
    </p:spTree>
    <p:extLst>
      <p:ext uri="{BB962C8B-B14F-4D97-AF65-F5344CB8AC3E}">
        <p14:creationId xmlns:p14="http://schemas.microsoft.com/office/powerpoint/2010/main" val="3596932211"/>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p:cNvSpPr>
          <p:nvPr/>
        </p:nvSpPr>
        <p:spPr>
          <a:xfrm>
            <a:off x="2098143" y="157317"/>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4.2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状态空间的盲目搜索</a:t>
            </a:r>
          </a:p>
        </p:txBody>
      </p:sp>
      <p:sp>
        <p:nvSpPr>
          <p:cNvPr id="8" name="Rectangle 2"/>
          <p:cNvSpPr>
            <a:spLocks noGrp="1"/>
          </p:cNvSpPr>
          <p:nvPr>
            <p:ph type="title"/>
          </p:nvPr>
        </p:nvSpPr>
        <p:spPr>
          <a:xfrm>
            <a:off x="191848" y="880363"/>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4.2.1 </a:t>
            </a:r>
            <a:r>
              <a:rPr lang="zh-CN" altLang="en-US" sz="2800" b="1" dirty="0">
                <a:solidFill>
                  <a:srgbClr val="000099"/>
                </a:solidFill>
                <a:effectLst>
                  <a:outerShdw blurRad="38100" dist="38100" dir="2700000" algn="tl">
                    <a:srgbClr val="C0C0C0"/>
                  </a:outerShdw>
                </a:effectLst>
                <a:latin typeface="黑体" pitchFamily="2" charset="-122"/>
              </a:rPr>
              <a:t>一般图搜索过程</a:t>
            </a:r>
          </a:p>
        </p:txBody>
      </p:sp>
      <p:sp>
        <p:nvSpPr>
          <p:cNvPr id="5" name="矩形 4"/>
          <p:cNvSpPr/>
          <p:nvPr/>
        </p:nvSpPr>
        <p:spPr>
          <a:xfrm>
            <a:off x="657959" y="1342837"/>
            <a:ext cx="10495422" cy="4893647"/>
          </a:xfrm>
          <a:prstGeom prst="rect">
            <a:avLst/>
          </a:prstGeom>
        </p:spPr>
        <p:txBody>
          <a:bodyPr wrap="square">
            <a:spAutoFit/>
          </a:bodyPr>
          <a:lstStyle/>
          <a:p>
            <a:r>
              <a:rPr lang="zh-CN" altLang="en-US" sz="2400" dirty="0">
                <a:solidFill>
                  <a:srgbClr val="C00000"/>
                </a:solidFill>
                <a:latin typeface="GBK-Song56"/>
              </a:rPr>
              <a:t>说</a:t>
            </a:r>
            <a:r>
              <a:rPr lang="zh-CN" altLang="en-US" sz="2400" dirty="0">
                <a:solidFill>
                  <a:srgbClr val="C00000"/>
                </a:solidFill>
                <a:latin typeface="GBK-Song50"/>
              </a:rPr>
              <a:t>明</a:t>
            </a:r>
            <a:r>
              <a:rPr lang="zh-CN" altLang="en-US" sz="2400" dirty="0">
                <a:solidFill>
                  <a:srgbClr val="C00000"/>
                </a:solidFill>
                <a:latin typeface="GBK-Song26"/>
              </a:rPr>
              <a:t>：</a:t>
            </a:r>
          </a:p>
          <a:p>
            <a:r>
              <a:rPr lang="zh-CN" altLang="en-US" sz="2400" dirty="0">
                <a:solidFill>
                  <a:srgbClr val="0000FF"/>
                </a:solidFill>
                <a:latin typeface="GBK-Song26"/>
              </a:rPr>
              <a:t>（</a:t>
            </a:r>
            <a:r>
              <a:rPr lang="en-US" altLang="zh-CN" sz="2400" dirty="0">
                <a:solidFill>
                  <a:srgbClr val="0000FF"/>
                </a:solidFill>
                <a:latin typeface="CMR10"/>
              </a:rPr>
              <a:t>1</a:t>
            </a:r>
            <a:r>
              <a:rPr lang="zh-CN" altLang="en-US" sz="2400" dirty="0">
                <a:solidFill>
                  <a:srgbClr val="0000FF"/>
                </a:solidFill>
                <a:latin typeface="GBK-Song26"/>
              </a:rPr>
              <a:t>）上述过程</a:t>
            </a:r>
            <a:r>
              <a:rPr lang="zh-CN" altLang="en-US" sz="2400" dirty="0">
                <a:solidFill>
                  <a:srgbClr val="0000FF"/>
                </a:solidFill>
                <a:latin typeface="GBK-Song55"/>
              </a:rPr>
              <a:t>是</a:t>
            </a:r>
            <a:r>
              <a:rPr lang="zh-CN" altLang="en-US" sz="2400" dirty="0">
                <a:solidFill>
                  <a:srgbClr val="0000FF"/>
                </a:solidFill>
                <a:latin typeface="GBK-Song65"/>
              </a:rPr>
              <a:t>状</a:t>
            </a:r>
            <a:r>
              <a:rPr lang="zh-CN" altLang="en-US" sz="2400" dirty="0">
                <a:solidFill>
                  <a:srgbClr val="0000FF"/>
                </a:solidFill>
                <a:latin typeface="GBK-Song57"/>
              </a:rPr>
              <a:t>态</a:t>
            </a:r>
            <a:r>
              <a:rPr lang="zh-CN" altLang="en-US" sz="2400" dirty="0">
                <a:solidFill>
                  <a:srgbClr val="0000FF"/>
                </a:solidFill>
                <a:latin typeface="GBK-Song47"/>
              </a:rPr>
              <a:t>空间</a:t>
            </a:r>
            <a:r>
              <a:rPr lang="zh-CN" altLang="en-US" sz="2400" dirty="0">
                <a:solidFill>
                  <a:srgbClr val="0000FF"/>
                </a:solidFill>
                <a:latin typeface="GBK-Song40"/>
              </a:rPr>
              <a:t>的一般</a:t>
            </a:r>
            <a:r>
              <a:rPr lang="zh-CN" altLang="en-US" sz="2400" dirty="0">
                <a:solidFill>
                  <a:srgbClr val="0000FF"/>
                </a:solidFill>
                <a:latin typeface="GBK-Song57"/>
              </a:rPr>
              <a:t>图</a:t>
            </a:r>
            <a:r>
              <a:rPr lang="zh-CN" altLang="en-US" sz="2400" dirty="0">
                <a:solidFill>
                  <a:srgbClr val="0000FF"/>
                </a:solidFill>
                <a:latin typeface="GBK-Song56"/>
              </a:rPr>
              <a:t>搜索算法</a:t>
            </a:r>
            <a:r>
              <a:rPr lang="zh-CN" altLang="en-US" sz="2400" dirty="0">
                <a:solidFill>
                  <a:srgbClr val="0000FF"/>
                </a:solidFill>
                <a:latin typeface="GBK-Song26"/>
              </a:rPr>
              <a:t>，</a:t>
            </a:r>
            <a:r>
              <a:rPr lang="zh-CN" altLang="en-US" sz="2400" dirty="0">
                <a:solidFill>
                  <a:srgbClr val="0000FF"/>
                </a:solidFill>
                <a:latin typeface="GBK-Song56"/>
              </a:rPr>
              <a:t>它</a:t>
            </a:r>
            <a:r>
              <a:rPr lang="zh-CN" altLang="en-US" sz="2400" dirty="0">
                <a:solidFill>
                  <a:srgbClr val="0000FF"/>
                </a:solidFill>
                <a:latin typeface="GBK-Song46"/>
              </a:rPr>
              <a:t>具</a:t>
            </a:r>
            <a:r>
              <a:rPr lang="zh-CN" altLang="en-US" sz="2400" dirty="0">
                <a:solidFill>
                  <a:srgbClr val="0000FF"/>
                </a:solidFill>
                <a:latin typeface="GBK-Song62"/>
              </a:rPr>
              <a:t>有</a:t>
            </a:r>
            <a:r>
              <a:rPr lang="zh-CN" altLang="en-US" sz="2400" dirty="0">
                <a:solidFill>
                  <a:srgbClr val="0000FF"/>
                </a:solidFill>
                <a:latin typeface="GBK-Song57"/>
              </a:rPr>
              <a:t>通</a:t>
            </a:r>
            <a:r>
              <a:rPr lang="zh-CN" altLang="en-US" sz="2400" dirty="0">
                <a:solidFill>
                  <a:srgbClr val="0000FF"/>
                </a:solidFill>
                <a:latin typeface="GBK-Song62"/>
              </a:rPr>
              <a:t>用性</a:t>
            </a:r>
            <a:r>
              <a:rPr lang="zh-CN" altLang="en-US" sz="2400" dirty="0">
                <a:solidFill>
                  <a:srgbClr val="0000FF"/>
                </a:solidFill>
                <a:latin typeface="GBK-Song26"/>
              </a:rPr>
              <a:t>，后</a:t>
            </a:r>
            <a:r>
              <a:rPr lang="zh-CN" altLang="en-US" sz="2400" dirty="0">
                <a:solidFill>
                  <a:srgbClr val="0000FF"/>
                </a:solidFill>
                <a:latin typeface="GBK-Song50"/>
              </a:rPr>
              <a:t>面</a:t>
            </a:r>
            <a:r>
              <a:rPr lang="zh-CN" altLang="en-US" sz="2400" dirty="0">
                <a:solidFill>
                  <a:srgbClr val="0000FF"/>
                </a:solidFill>
                <a:latin typeface="GBK-Song56"/>
              </a:rPr>
              <a:t>所要讨论</a:t>
            </a:r>
            <a:r>
              <a:rPr lang="zh-CN" altLang="en-US" sz="2400" dirty="0">
                <a:solidFill>
                  <a:srgbClr val="0000FF"/>
                </a:solidFill>
                <a:latin typeface="GBK-Song40"/>
              </a:rPr>
              <a:t>的</a:t>
            </a:r>
            <a:r>
              <a:rPr lang="zh-CN" altLang="en-US" sz="2400" dirty="0">
                <a:solidFill>
                  <a:srgbClr val="0000FF"/>
                </a:solidFill>
                <a:latin typeface="GBK-Song42"/>
              </a:rPr>
              <a:t>各</a:t>
            </a:r>
            <a:r>
              <a:rPr lang="zh-CN" altLang="en-US" sz="2400" dirty="0">
                <a:solidFill>
                  <a:srgbClr val="0000FF"/>
                </a:solidFill>
                <a:latin typeface="GBK-Song64"/>
              </a:rPr>
              <a:t>种</a:t>
            </a:r>
            <a:r>
              <a:rPr lang="zh-CN" altLang="en-US" sz="2400" dirty="0">
                <a:solidFill>
                  <a:srgbClr val="0000FF"/>
                </a:solidFill>
                <a:latin typeface="GBK-Song65"/>
              </a:rPr>
              <a:t>状</a:t>
            </a:r>
            <a:r>
              <a:rPr lang="zh-CN" altLang="en-US" sz="2400" dirty="0">
                <a:solidFill>
                  <a:srgbClr val="0000FF"/>
                </a:solidFill>
                <a:latin typeface="GBK-Song57"/>
              </a:rPr>
              <a:t>态</a:t>
            </a:r>
            <a:r>
              <a:rPr lang="zh-CN" altLang="en-US" sz="2400" dirty="0">
                <a:solidFill>
                  <a:srgbClr val="0000FF"/>
                </a:solidFill>
                <a:latin typeface="GBK-Song47"/>
              </a:rPr>
              <a:t>空面</a:t>
            </a:r>
            <a:r>
              <a:rPr lang="zh-CN" altLang="en-US" sz="2400" dirty="0">
                <a:solidFill>
                  <a:srgbClr val="0000FF"/>
                </a:solidFill>
                <a:latin typeface="GBK-Song56"/>
              </a:rPr>
              <a:t>搜索策略</a:t>
            </a:r>
            <a:r>
              <a:rPr lang="zh-CN" altLang="en-US" sz="2400" dirty="0">
                <a:solidFill>
                  <a:srgbClr val="0000FF"/>
                </a:solidFill>
                <a:latin typeface="GBK-Song40"/>
              </a:rPr>
              <a:t>都</a:t>
            </a:r>
            <a:r>
              <a:rPr lang="zh-CN" altLang="en-US" sz="2400" dirty="0">
                <a:solidFill>
                  <a:srgbClr val="0000FF"/>
                </a:solidFill>
                <a:latin typeface="GBK-Song55"/>
              </a:rPr>
              <a:t>是上述过</a:t>
            </a:r>
            <a:r>
              <a:rPr lang="zh-CN" altLang="en-US" sz="2400" dirty="0">
                <a:solidFill>
                  <a:srgbClr val="0000FF"/>
                </a:solidFill>
                <a:latin typeface="GBK-Song38"/>
              </a:rPr>
              <a:t>程</a:t>
            </a:r>
            <a:r>
              <a:rPr lang="zh-CN" altLang="en-US" sz="2400" dirty="0">
                <a:solidFill>
                  <a:srgbClr val="0000FF"/>
                </a:solidFill>
                <a:latin typeface="GBK-Song40"/>
              </a:rPr>
              <a:t>的</a:t>
            </a:r>
            <a:r>
              <a:rPr lang="zh-CN" altLang="en-US" sz="2400" dirty="0">
                <a:solidFill>
                  <a:srgbClr val="0000FF"/>
                </a:solidFill>
                <a:latin typeface="GBK-Song57"/>
              </a:rPr>
              <a:t>特</a:t>
            </a:r>
            <a:r>
              <a:rPr lang="zh-CN" altLang="en-US" sz="2400" dirty="0">
                <a:solidFill>
                  <a:srgbClr val="0000FF"/>
                </a:solidFill>
                <a:latin typeface="GBK-Song48"/>
              </a:rPr>
              <a:t>例</a:t>
            </a:r>
            <a:r>
              <a:rPr lang="zh-CN" altLang="en-US" sz="2400" dirty="0">
                <a:solidFill>
                  <a:srgbClr val="0000FF"/>
                </a:solidFill>
                <a:latin typeface="GBK-Song25"/>
              </a:rPr>
              <a:t>。</a:t>
            </a:r>
            <a:r>
              <a:rPr lang="zh-CN" altLang="en-US" sz="2400" dirty="0">
                <a:solidFill>
                  <a:srgbClr val="0000FF"/>
                </a:solidFill>
                <a:latin typeface="GBK-Song42"/>
              </a:rPr>
              <a:t>各</a:t>
            </a:r>
            <a:r>
              <a:rPr lang="zh-CN" altLang="en-US" sz="2400" dirty="0">
                <a:solidFill>
                  <a:srgbClr val="0000FF"/>
                </a:solidFill>
                <a:latin typeface="GBK-Song64"/>
              </a:rPr>
              <a:t>种</a:t>
            </a:r>
            <a:r>
              <a:rPr lang="zh-CN" altLang="en-US" sz="2400" dirty="0">
                <a:solidFill>
                  <a:srgbClr val="0000FF"/>
                </a:solidFill>
                <a:latin typeface="GBK-Song56"/>
              </a:rPr>
              <a:t>搜索策略</a:t>
            </a:r>
            <a:r>
              <a:rPr lang="zh-CN" altLang="en-US" sz="2400" dirty="0">
                <a:solidFill>
                  <a:srgbClr val="0000FF"/>
                </a:solidFill>
                <a:latin typeface="GBK-Song40"/>
              </a:rPr>
              <a:t>的</a:t>
            </a:r>
            <a:r>
              <a:rPr lang="zh-CN" altLang="en-US" sz="2400" dirty="0">
                <a:solidFill>
                  <a:srgbClr val="0000FF"/>
                </a:solidFill>
                <a:latin typeface="GBK-Song64"/>
              </a:rPr>
              <a:t>主</a:t>
            </a:r>
            <a:r>
              <a:rPr lang="zh-CN" altLang="en-US" sz="2400" dirty="0">
                <a:solidFill>
                  <a:srgbClr val="0000FF"/>
                </a:solidFill>
                <a:latin typeface="GBK-Song61"/>
              </a:rPr>
              <a:t>要</a:t>
            </a:r>
            <a:r>
              <a:rPr lang="zh-CN" altLang="en-US" sz="2400" dirty="0">
                <a:solidFill>
                  <a:srgbClr val="0000FF"/>
                </a:solidFill>
                <a:latin typeface="GBK-Song53"/>
              </a:rPr>
              <a:t>区别在</a:t>
            </a:r>
            <a:r>
              <a:rPr lang="zh-CN" altLang="en-US" sz="2400" dirty="0">
                <a:solidFill>
                  <a:srgbClr val="0000FF"/>
                </a:solidFill>
                <a:latin typeface="GBK-Song62"/>
              </a:rPr>
              <a:t>于</a:t>
            </a:r>
            <a:r>
              <a:rPr lang="zh-CN" altLang="en-US" sz="2400" dirty="0">
                <a:solidFill>
                  <a:srgbClr val="0000FF"/>
                </a:solidFill>
                <a:latin typeface="GBK-Song40"/>
              </a:rPr>
              <a:t>对</a:t>
            </a:r>
            <a:r>
              <a:rPr lang="en-US" altLang="zh-CN" sz="2400" dirty="0">
                <a:solidFill>
                  <a:srgbClr val="0000FF"/>
                </a:solidFill>
                <a:latin typeface="CMR10"/>
              </a:rPr>
              <a:t>Open</a:t>
            </a:r>
            <a:r>
              <a:rPr lang="zh-CN" altLang="en-US" sz="2400" dirty="0">
                <a:solidFill>
                  <a:srgbClr val="0000FF"/>
                </a:solidFill>
                <a:latin typeface="CMR10"/>
              </a:rPr>
              <a:t>表</a:t>
            </a:r>
            <a:r>
              <a:rPr lang="zh-CN" altLang="en-US" sz="2400" dirty="0">
                <a:solidFill>
                  <a:srgbClr val="0000FF"/>
                </a:solidFill>
                <a:latin typeface="GBK-Song64"/>
              </a:rPr>
              <a:t>中</a:t>
            </a:r>
            <a:r>
              <a:rPr lang="zh-CN" altLang="en-US" sz="2400" dirty="0">
                <a:solidFill>
                  <a:srgbClr val="0000FF"/>
                </a:solidFill>
                <a:latin typeface="GBK-Song46"/>
              </a:rPr>
              <a:t>节</a:t>
            </a:r>
            <a:r>
              <a:rPr lang="zh-CN" altLang="en-US" sz="2400" dirty="0">
                <a:solidFill>
                  <a:srgbClr val="0000FF"/>
                </a:solidFill>
                <a:latin typeface="GBK-Song40"/>
              </a:rPr>
              <a:t>点的排序</a:t>
            </a:r>
            <a:r>
              <a:rPr lang="zh-CN" altLang="en-US" sz="2400" dirty="0">
                <a:solidFill>
                  <a:srgbClr val="0000FF"/>
                </a:solidFill>
                <a:latin typeface="GBK-Song56"/>
              </a:rPr>
              <a:t>顺序</a:t>
            </a:r>
            <a:r>
              <a:rPr lang="zh-CN" altLang="en-US" sz="2400" dirty="0">
                <a:solidFill>
                  <a:srgbClr val="0000FF"/>
                </a:solidFill>
                <a:latin typeface="GBK-Song40"/>
              </a:rPr>
              <a:t>的不</a:t>
            </a:r>
            <a:r>
              <a:rPr lang="zh-CN" altLang="en-US" sz="2400" dirty="0">
                <a:solidFill>
                  <a:srgbClr val="0000FF"/>
                </a:solidFill>
                <a:latin typeface="GBK-Song57"/>
              </a:rPr>
              <a:t>同</a:t>
            </a:r>
            <a:r>
              <a:rPr lang="zh-CN" altLang="en-US" sz="2400" dirty="0">
                <a:solidFill>
                  <a:srgbClr val="0000FF"/>
                </a:solidFill>
                <a:latin typeface="GBK-Song25"/>
              </a:rPr>
              <a:t>。</a:t>
            </a:r>
          </a:p>
          <a:p>
            <a:r>
              <a:rPr lang="zh-CN" altLang="en-US" sz="2400" dirty="0">
                <a:solidFill>
                  <a:srgbClr val="0000FF"/>
                </a:solidFill>
                <a:latin typeface="GBK-Song26"/>
              </a:rPr>
              <a:t>（</a:t>
            </a:r>
            <a:r>
              <a:rPr lang="en-US" altLang="zh-CN" sz="2400" dirty="0">
                <a:solidFill>
                  <a:srgbClr val="0000FF"/>
                </a:solidFill>
                <a:latin typeface="CMR10"/>
              </a:rPr>
              <a:t>2</a:t>
            </a:r>
            <a:r>
              <a:rPr lang="zh-CN" altLang="en-US" sz="2400" dirty="0">
                <a:solidFill>
                  <a:srgbClr val="0000FF"/>
                </a:solidFill>
                <a:latin typeface="GBK-Song26"/>
              </a:rPr>
              <a:t>）在</a:t>
            </a:r>
            <a:r>
              <a:rPr lang="zh-CN" altLang="en-US" sz="2400" dirty="0">
                <a:solidFill>
                  <a:srgbClr val="0000FF"/>
                </a:solidFill>
                <a:latin typeface="GBK-Song63"/>
              </a:rPr>
              <a:t>第（</a:t>
            </a:r>
            <a:r>
              <a:rPr lang="en-US" altLang="zh-CN" sz="2400" dirty="0">
                <a:solidFill>
                  <a:srgbClr val="0000FF"/>
                </a:solidFill>
                <a:latin typeface="GBK-Song63"/>
              </a:rPr>
              <a:t>6</a:t>
            </a:r>
            <a:r>
              <a:rPr lang="zh-CN" altLang="en-US" sz="2400" dirty="0">
                <a:solidFill>
                  <a:srgbClr val="0000FF"/>
                </a:solidFill>
                <a:latin typeface="GBK-Song63"/>
              </a:rPr>
              <a:t>）步针对</a:t>
            </a:r>
            <a:r>
              <a:rPr lang="en-US" altLang="zh-CN" sz="2400" dirty="0">
                <a:solidFill>
                  <a:srgbClr val="0000FF"/>
                </a:solidFill>
                <a:latin typeface="GBK-Song63"/>
              </a:rPr>
              <a:t>M</a:t>
            </a:r>
            <a:r>
              <a:rPr lang="zh-CN" altLang="en-US" sz="2400" dirty="0">
                <a:solidFill>
                  <a:srgbClr val="0000FF"/>
                </a:solidFill>
                <a:latin typeface="GBK-Song63"/>
              </a:rPr>
              <a:t>中子节点的不同情况进行处理时，</a:t>
            </a:r>
            <a:endParaRPr lang="en-US" altLang="zh-CN" sz="2400" dirty="0">
              <a:solidFill>
                <a:srgbClr val="0000FF"/>
              </a:solidFill>
              <a:latin typeface="GBK-Song63"/>
            </a:endParaRPr>
          </a:p>
          <a:p>
            <a:r>
              <a:rPr lang="en-US" altLang="zh-CN" sz="2400" dirty="0">
                <a:solidFill>
                  <a:srgbClr val="0000FF"/>
                </a:solidFill>
                <a:latin typeface="GBK-Song63"/>
              </a:rPr>
              <a:t>   </a:t>
            </a:r>
            <a:r>
              <a:rPr lang="zh-CN" altLang="en-US" sz="2400" dirty="0">
                <a:solidFill>
                  <a:srgbClr val="0000FF"/>
                </a:solidFill>
                <a:latin typeface="GBK-Song63"/>
              </a:rPr>
              <a:t>如果生第②种情况时，那么，这个</a:t>
            </a:r>
            <a:r>
              <a:rPr lang="en-US" altLang="zh-CN" sz="2400" dirty="0">
                <a:solidFill>
                  <a:srgbClr val="0000FF"/>
                </a:solidFill>
                <a:latin typeface="GBK-Song63"/>
              </a:rPr>
              <a:t>M</a:t>
            </a:r>
            <a:r>
              <a:rPr lang="zh-CN" altLang="en-US" sz="2400" dirty="0">
                <a:solidFill>
                  <a:srgbClr val="0000FF"/>
                </a:solidFill>
                <a:latin typeface="GBK-Song63"/>
              </a:rPr>
              <a:t>中子节点究竟应该作为哪个节点的后继节点呢？</a:t>
            </a:r>
            <a:endParaRPr lang="en-US" altLang="zh-CN" sz="2400" dirty="0">
              <a:solidFill>
                <a:srgbClr val="0000FF"/>
              </a:solidFill>
              <a:latin typeface="GBK-Song63"/>
            </a:endParaRPr>
          </a:p>
          <a:p>
            <a:r>
              <a:rPr lang="en-US" altLang="zh-CN" sz="2400" dirty="0">
                <a:solidFill>
                  <a:srgbClr val="0000FF"/>
                </a:solidFill>
                <a:latin typeface="GBK-Song63"/>
              </a:rPr>
              <a:t>    </a:t>
            </a:r>
            <a:r>
              <a:rPr lang="zh-CN" altLang="en-US" sz="2400" dirty="0">
                <a:solidFill>
                  <a:srgbClr val="0000FF"/>
                </a:solidFill>
                <a:latin typeface="GBK-Song63"/>
              </a:rPr>
              <a:t>一般是由原始节点到该节点路径上所付出的代价来决定的，哪条路径付出的代价小，相应的节点就作为它的父节点。所谓由原始节点到该节点路径的代价是指这条路径上所有有向边代价之和。</a:t>
            </a:r>
          </a:p>
          <a:p>
            <a:r>
              <a:rPr lang="en-US" altLang="zh-CN" sz="2400" dirty="0">
                <a:solidFill>
                  <a:srgbClr val="0000FF"/>
                </a:solidFill>
                <a:latin typeface="GBK-Song63"/>
              </a:rPr>
              <a:t>    </a:t>
            </a:r>
            <a:r>
              <a:rPr lang="zh-CN" altLang="en-US" sz="2400" dirty="0">
                <a:solidFill>
                  <a:srgbClr val="0000FF"/>
                </a:solidFill>
                <a:latin typeface="GBK-Song63"/>
              </a:rPr>
              <a:t>如果发生③情况，除了需要确定该子节点指向父节点的指针外，还需要确定其后继节点指向父节点的指针。其依据也是由原始节点到该节点路径上的代价。</a:t>
            </a:r>
            <a:endParaRPr lang="zh-CN" altLang="en-US" sz="2400" b="1" dirty="0">
              <a:ea typeface="楷体_GB2312"/>
            </a:endParaRPr>
          </a:p>
        </p:txBody>
      </p:sp>
    </p:spTree>
    <p:extLst>
      <p:ext uri="{BB962C8B-B14F-4D97-AF65-F5344CB8AC3E}">
        <p14:creationId xmlns:p14="http://schemas.microsoft.com/office/powerpoint/2010/main" val="862114524"/>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title"/>
          </p:nvPr>
        </p:nvSpPr>
        <p:spPr>
          <a:xfrm>
            <a:off x="1784522" y="418827"/>
            <a:ext cx="3476625" cy="762000"/>
          </a:xfrm>
        </p:spPr>
        <p:txBody>
          <a:bodyPr/>
          <a:lstStyle/>
          <a:p>
            <a:pPr eaLnBrk="1" hangingPunct="1">
              <a:buClr>
                <a:srgbClr val="0000FF"/>
              </a:buClr>
              <a:buFont typeface="Wingdings" panose="05000000000000000000" pitchFamily="2" charset="2"/>
              <a:buNone/>
            </a:pPr>
            <a:r>
              <a:rPr lang="en-US" altLang="zh-CN" sz="2800" dirty="0">
                <a:solidFill>
                  <a:srgbClr val="333399"/>
                </a:solidFill>
                <a:latin typeface="楷体_GB2312" pitchFamily="49" charset="-122"/>
                <a:ea typeface="楷体_GB2312" pitchFamily="49" charset="-122"/>
                <a:sym typeface="Wingdings 2" panose="05020102010507070707" pitchFamily="18" charset="2"/>
              </a:rPr>
              <a:t> </a:t>
            </a:r>
            <a:r>
              <a:rPr lang="zh-CN" altLang="en-US" sz="2800" dirty="0">
                <a:solidFill>
                  <a:srgbClr val="333399"/>
                </a:solidFill>
                <a:latin typeface="楷体_GB2312" pitchFamily="49" charset="-122"/>
                <a:ea typeface="楷体_GB2312" pitchFamily="49" charset="-122"/>
              </a:rPr>
              <a:t>修改返回指针</a:t>
            </a:r>
          </a:p>
        </p:txBody>
      </p:sp>
      <p:grpSp>
        <p:nvGrpSpPr>
          <p:cNvPr id="10" name="Group 77"/>
          <p:cNvGrpSpPr>
            <a:grpSpLocks/>
          </p:cNvGrpSpPr>
          <p:nvPr/>
        </p:nvGrpSpPr>
        <p:grpSpPr bwMode="auto">
          <a:xfrm>
            <a:off x="3667241" y="1348336"/>
            <a:ext cx="5405438" cy="4762500"/>
            <a:chOff x="1378" y="886"/>
            <a:chExt cx="3405" cy="3000"/>
          </a:xfrm>
        </p:grpSpPr>
        <p:sp>
          <p:nvSpPr>
            <p:cNvPr id="11" name="Oval 4"/>
            <p:cNvSpPr>
              <a:spLocks noChangeArrowheads="1"/>
            </p:cNvSpPr>
            <p:nvPr/>
          </p:nvSpPr>
          <p:spPr bwMode="auto">
            <a:xfrm>
              <a:off x="2914" y="111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 name="Oval 5"/>
            <p:cNvSpPr>
              <a:spLocks noChangeArrowheads="1"/>
            </p:cNvSpPr>
            <p:nvPr/>
          </p:nvSpPr>
          <p:spPr bwMode="auto">
            <a:xfrm>
              <a:off x="2146" y="159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 name="Oval 6"/>
            <p:cNvSpPr>
              <a:spLocks noChangeArrowheads="1"/>
            </p:cNvSpPr>
            <p:nvPr/>
          </p:nvSpPr>
          <p:spPr bwMode="auto">
            <a:xfrm>
              <a:off x="3682" y="159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4" name="Oval 7"/>
            <p:cNvSpPr>
              <a:spLocks noChangeArrowheads="1"/>
            </p:cNvSpPr>
            <p:nvPr/>
          </p:nvSpPr>
          <p:spPr bwMode="auto">
            <a:xfrm>
              <a:off x="2146" y="217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 name="Oval 8"/>
            <p:cNvSpPr>
              <a:spLocks noChangeArrowheads="1"/>
            </p:cNvSpPr>
            <p:nvPr/>
          </p:nvSpPr>
          <p:spPr bwMode="auto">
            <a:xfrm>
              <a:off x="2914" y="2076"/>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6" name="Oval 9"/>
            <p:cNvSpPr>
              <a:spLocks noChangeArrowheads="1"/>
            </p:cNvSpPr>
            <p:nvPr/>
          </p:nvSpPr>
          <p:spPr bwMode="auto">
            <a:xfrm>
              <a:off x="3682" y="217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7" name="Oval 10"/>
            <p:cNvSpPr>
              <a:spLocks noChangeArrowheads="1"/>
            </p:cNvSpPr>
            <p:nvPr/>
          </p:nvSpPr>
          <p:spPr bwMode="auto">
            <a:xfrm>
              <a:off x="4642" y="193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8" name="Oval 11"/>
            <p:cNvSpPr>
              <a:spLocks noChangeArrowheads="1"/>
            </p:cNvSpPr>
            <p:nvPr/>
          </p:nvSpPr>
          <p:spPr bwMode="auto">
            <a:xfrm>
              <a:off x="4687" y="257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 name="Line 12"/>
            <p:cNvSpPr>
              <a:spLocks noChangeShapeType="1"/>
            </p:cNvSpPr>
            <p:nvPr/>
          </p:nvSpPr>
          <p:spPr bwMode="auto">
            <a:xfrm flipH="1">
              <a:off x="2242" y="1212"/>
              <a:ext cx="67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3"/>
            <p:cNvSpPr>
              <a:spLocks noChangeShapeType="1"/>
            </p:cNvSpPr>
            <p:nvPr/>
          </p:nvSpPr>
          <p:spPr bwMode="auto">
            <a:xfrm>
              <a:off x="2962" y="1212"/>
              <a:ext cx="72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4"/>
            <p:cNvSpPr>
              <a:spLocks noChangeShapeType="1"/>
            </p:cNvSpPr>
            <p:nvPr/>
          </p:nvSpPr>
          <p:spPr bwMode="auto">
            <a:xfrm>
              <a:off x="2194" y="169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5"/>
            <p:cNvSpPr>
              <a:spLocks noChangeShapeType="1"/>
            </p:cNvSpPr>
            <p:nvPr/>
          </p:nvSpPr>
          <p:spPr bwMode="auto">
            <a:xfrm>
              <a:off x="3730" y="169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6"/>
            <p:cNvSpPr>
              <a:spLocks noChangeShapeType="1"/>
            </p:cNvSpPr>
            <p:nvPr/>
          </p:nvSpPr>
          <p:spPr bwMode="auto">
            <a:xfrm>
              <a:off x="2962" y="121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Oval 18"/>
            <p:cNvSpPr>
              <a:spLocks noChangeArrowheads="1"/>
            </p:cNvSpPr>
            <p:nvPr/>
          </p:nvSpPr>
          <p:spPr bwMode="auto">
            <a:xfrm>
              <a:off x="1426" y="178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5" name="Oval 19"/>
            <p:cNvSpPr>
              <a:spLocks noChangeArrowheads="1"/>
            </p:cNvSpPr>
            <p:nvPr/>
          </p:nvSpPr>
          <p:spPr bwMode="auto">
            <a:xfrm>
              <a:off x="1378" y="250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6" name="Line 20"/>
            <p:cNvSpPr>
              <a:spLocks noChangeShapeType="1"/>
            </p:cNvSpPr>
            <p:nvPr/>
          </p:nvSpPr>
          <p:spPr bwMode="auto">
            <a:xfrm flipV="1">
              <a:off x="1522" y="1644"/>
              <a:ext cx="62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1"/>
            <p:cNvSpPr>
              <a:spLocks noChangeShapeType="1"/>
            </p:cNvSpPr>
            <p:nvPr/>
          </p:nvSpPr>
          <p:spPr bwMode="auto">
            <a:xfrm flipH="1" flipV="1">
              <a:off x="3778" y="1644"/>
              <a:ext cx="86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2"/>
            <p:cNvSpPr>
              <a:spLocks noChangeShapeType="1"/>
            </p:cNvSpPr>
            <p:nvPr/>
          </p:nvSpPr>
          <p:spPr bwMode="auto">
            <a:xfrm flipH="1" flipV="1">
              <a:off x="3775" y="2238"/>
              <a:ext cx="91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3"/>
            <p:cNvSpPr>
              <a:spLocks noChangeShapeType="1"/>
            </p:cNvSpPr>
            <p:nvPr/>
          </p:nvSpPr>
          <p:spPr bwMode="auto">
            <a:xfrm flipV="1">
              <a:off x="1474" y="2268"/>
              <a:ext cx="67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4"/>
            <p:cNvSpPr>
              <a:spLocks noChangeArrowheads="1"/>
            </p:cNvSpPr>
            <p:nvPr/>
          </p:nvSpPr>
          <p:spPr bwMode="auto">
            <a:xfrm>
              <a:off x="2098" y="2844"/>
              <a:ext cx="96" cy="96"/>
            </a:xfrm>
            <a:prstGeom prst="ellipse">
              <a:avLst/>
            </a:prstGeom>
            <a:solidFill>
              <a:srgbClr val="009900"/>
            </a:solidFill>
            <a:ln w="9525">
              <a:solidFill>
                <a:schemeClr val="tx2"/>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1" name="Oval 25"/>
            <p:cNvSpPr>
              <a:spLocks noChangeArrowheads="1"/>
            </p:cNvSpPr>
            <p:nvPr/>
          </p:nvSpPr>
          <p:spPr bwMode="auto">
            <a:xfrm>
              <a:off x="2050" y="3516"/>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2" name="Oval 26"/>
            <p:cNvSpPr>
              <a:spLocks noChangeArrowheads="1"/>
            </p:cNvSpPr>
            <p:nvPr/>
          </p:nvSpPr>
          <p:spPr bwMode="auto">
            <a:xfrm>
              <a:off x="1426" y="322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3" name="Oval 27"/>
            <p:cNvSpPr>
              <a:spLocks noChangeArrowheads="1"/>
            </p:cNvSpPr>
            <p:nvPr/>
          </p:nvSpPr>
          <p:spPr bwMode="auto">
            <a:xfrm>
              <a:off x="2866" y="2844"/>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4" name="Oval 28"/>
            <p:cNvSpPr>
              <a:spLocks noChangeArrowheads="1"/>
            </p:cNvSpPr>
            <p:nvPr/>
          </p:nvSpPr>
          <p:spPr bwMode="auto">
            <a:xfrm>
              <a:off x="3634" y="289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5" name="Oval 29"/>
            <p:cNvSpPr>
              <a:spLocks noChangeArrowheads="1"/>
            </p:cNvSpPr>
            <p:nvPr/>
          </p:nvSpPr>
          <p:spPr bwMode="auto">
            <a:xfrm>
              <a:off x="4594" y="33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6" name="Oval 30"/>
            <p:cNvSpPr>
              <a:spLocks noChangeArrowheads="1"/>
            </p:cNvSpPr>
            <p:nvPr/>
          </p:nvSpPr>
          <p:spPr bwMode="auto">
            <a:xfrm>
              <a:off x="3442" y="356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7" name="Line 31"/>
            <p:cNvSpPr>
              <a:spLocks noChangeShapeType="1"/>
            </p:cNvSpPr>
            <p:nvPr/>
          </p:nvSpPr>
          <p:spPr bwMode="auto">
            <a:xfrm flipH="1">
              <a:off x="2146" y="2268"/>
              <a:ext cx="4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2"/>
            <p:cNvSpPr>
              <a:spLocks noChangeShapeType="1"/>
            </p:cNvSpPr>
            <p:nvPr/>
          </p:nvSpPr>
          <p:spPr bwMode="auto">
            <a:xfrm flipV="1">
              <a:off x="1522" y="2940"/>
              <a:ext cx="576"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3"/>
            <p:cNvSpPr>
              <a:spLocks noChangeShapeType="1"/>
            </p:cNvSpPr>
            <p:nvPr/>
          </p:nvSpPr>
          <p:spPr bwMode="auto">
            <a:xfrm flipH="1">
              <a:off x="2098" y="2940"/>
              <a:ext cx="48"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34"/>
            <p:cNvSpPr>
              <a:spLocks noChangeShapeType="1"/>
            </p:cNvSpPr>
            <p:nvPr/>
          </p:nvSpPr>
          <p:spPr bwMode="auto">
            <a:xfrm flipV="1">
              <a:off x="2098" y="2940"/>
              <a:ext cx="81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35"/>
            <p:cNvSpPr>
              <a:spLocks noChangeShapeType="1"/>
            </p:cNvSpPr>
            <p:nvPr/>
          </p:nvSpPr>
          <p:spPr bwMode="auto">
            <a:xfrm>
              <a:off x="2914" y="2940"/>
              <a:ext cx="576"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36"/>
            <p:cNvSpPr>
              <a:spLocks noChangeShapeType="1"/>
            </p:cNvSpPr>
            <p:nvPr/>
          </p:nvSpPr>
          <p:spPr bwMode="auto">
            <a:xfrm>
              <a:off x="2969" y="2883"/>
              <a:ext cx="665" cy="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37"/>
            <p:cNvSpPr>
              <a:spLocks noChangeShapeType="1"/>
            </p:cNvSpPr>
            <p:nvPr/>
          </p:nvSpPr>
          <p:spPr bwMode="auto">
            <a:xfrm flipH="1">
              <a:off x="3682" y="2268"/>
              <a:ext cx="4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8"/>
            <p:cNvSpPr>
              <a:spLocks noChangeShapeType="1"/>
            </p:cNvSpPr>
            <p:nvPr/>
          </p:nvSpPr>
          <p:spPr bwMode="auto">
            <a:xfrm>
              <a:off x="3730" y="2988"/>
              <a:ext cx="86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1"/>
            <p:cNvSpPr>
              <a:spLocks noChangeShapeType="1"/>
            </p:cNvSpPr>
            <p:nvPr/>
          </p:nvSpPr>
          <p:spPr bwMode="auto">
            <a:xfrm flipV="1">
              <a:off x="2242" y="1212"/>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flipV="1">
              <a:off x="1570" y="1596"/>
              <a:ext cx="38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338" y="174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flipV="1">
              <a:off x="2242" y="2364"/>
              <a:ext cx="48"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6"/>
            <p:cNvSpPr>
              <a:spLocks noChangeShapeType="1"/>
            </p:cNvSpPr>
            <p:nvPr/>
          </p:nvSpPr>
          <p:spPr bwMode="auto">
            <a:xfrm flipH="1" flipV="1">
              <a:off x="3202" y="1212"/>
              <a:ext cx="48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7"/>
            <p:cNvSpPr>
              <a:spLocks noChangeShapeType="1"/>
            </p:cNvSpPr>
            <p:nvPr/>
          </p:nvSpPr>
          <p:spPr bwMode="auto">
            <a:xfrm flipH="1" flipV="1">
              <a:off x="3058" y="1452"/>
              <a:ext cx="4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8"/>
            <p:cNvSpPr>
              <a:spLocks noChangeShapeType="1"/>
            </p:cNvSpPr>
            <p:nvPr/>
          </p:nvSpPr>
          <p:spPr bwMode="auto">
            <a:xfrm flipH="1" flipV="1">
              <a:off x="4114" y="1644"/>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9"/>
            <p:cNvSpPr>
              <a:spLocks noChangeShapeType="1"/>
            </p:cNvSpPr>
            <p:nvPr/>
          </p:nvSpPr>
          <p:spPr bwMode="auto">
            <a:xfrm flipH="1" flipV="1">
              <a:off x="4066" y="2268"/>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0"/>
            <p:cNvSpPr>
              <a:spLocks noChangeShapeType="1"/>
            </p:cNvSpPr>
            <p:nvPr/>
          </p:nvSpPr>
          <p:spPr bwMode="auto">
            <a:xfrm flipH="1" flipV="1">
              <a:off x="3922" y="2940"/>
              <a:ext cx="62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1"/>
            <p:cNvSpPr>
              <a:spLocks noChangeShapeType="1"/>
            </p:cNvSpPr>
            <p:nvPr/>
          </p:nvSpPr>
          <p:spPr bwMode="auto">
            <a:xfrm flipV="1">
              <a:off x="3826" y="178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2"/>
            <p:cNvSpPr>
              <a:spLocks noChangeShapeType="1"/>
            </p:cNvSpPr>
            <p:nvPr/>
          </p:nvSpPr>
          <p:spPr bwMode="auto">
            <a:xfrm flipV="1">
              <a:off x="3778" y="2460"/>
              <a:ext cx="4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3"/>
            <p:cNvSpPr>
              <a:spLocks noChangeShapeType="1"/>
            </p:cNvSpPr>
            <p:nvPr/>
          </p:nvSpPr>
          <p:spPr bwMode="auto">
            <a:xfrm>
              <a:off x="3106" y="279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4"/>
            <p:cNvSpPr>
              <a:spLocks noChangeShapeType="1"/>
            </p:cNvSpPr>
            <p:nvPr/>
          </p:nvSpPr>
          <p:spPr bwMode="auto">
            <a:xfrm flipH="1" flipV="1">
              <a:off x="3154" y="3036"/>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5"/>
            <p:cNvSpPr>
              <a:spLocks noChangeShapeType="1"/>
            </p:cNvSpPr>
            <p:nvPr/>
          </p:nvSpPr>
          <p:spPr bwMode="auto">
            <a:xfrm flipV="1">
              <a:off x="2434" y="3180"/>
              <a:ext cx="38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6"/>
            <p:cNvSpPr>
              <a:spLocks noChangeShapeType="1"/>
            </p:cNvSpPr>
            <p:nvPr/>
          </p:nvSpPr>
          <p:spPr bwMode="auto">
            <a:xfrm flipV="1">
              <a:off x="1570" y="2220"/>
              <a:ext cx="38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59"/>
            <p:cNvSpPr txBox="1">
              <a:spLocks noChangeArrowheads="1"/>
            </p:cNvSpPr>
            <p:nvPr/>
          </p:nvSpPr>
          <p:spPr bwMode="auto">
            <a:xfrm>
              <a:off x="3010" y="2004"/>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1</a:t>
              </a:r>
            </a:p>
          </p:txBody>
        </p:sp>
        <p:sp>
          <p:nvSpPr>
            <p:cNvPr id="61" name="Text Box 60"/>
            <p:cNvSpPr txBox="1">
              <a:spLocks noChangeArrowheads="1"/>
            </p:cNvSpPr>
            <p:nvPr/>
          </p:nvSpPr>
          <p:spPr bwMode="auto">
            <a:xfrm>
              <a:off x="2938" y="261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2</a:t>
              </a:r>
            </a:p>
          </p:txBody>
        </p:sp>
        <p:sp>
          <p:nvSpPr>
            <p:cNvPr id="62" name="Text Box 61"/>
            <p:cNvSpPr txBox="1">
              <a:spLocks noChangeArrowheads="1"/>
            </p:cNvSpPr>
            <p:nvPr/>
          </p:nvSpPr>
          <p:spPr bwMode="auto">
            <a:xfrm>
              <a:off x="3574" y="297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3</a:t>
              </a:r>
            </a:p>
          </p:txBody>
        </p:sp>
        <p:sp>
          <p:nvSpPr>
            <p:cNvPr id="63" name="Text Box 62"/>
            <p:cNvSpPr txBox="1">
              <a:spLocks noChangeArrowheads="1"/>
            </p:cNvSpPr>
            <p:nvPr/>
          </p:nvSpPr>
          <p:spPr bwMode="auto">
            <a:xfrm>
              <a:off x="2014" y="3600"/>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4</a:t>
              </a:r>
            </a:p>
          </p:txBody>
        </p:sp>
        <p:sp>
          <p:nvSpPr>
            <p:cNvPr id="64" name="Text Box 63"/>
            <p:cNvSpPr txBox="1">
              <a:spLocks noChangeArrowheads="1"/>
            </p:cNvSpPr>
            <p:nvPr/>
          </p:nvSpPr>
          <p:spPr bwMode="auto">
            <a:xfrm>
              <a:off x="3394" y="363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5</a:t>
              </a:r>
            </a:p>
          </p:txBody>
        </p:sp>
        <p:sp>
          <p:nvSpPr>
            <p:cNvPr id="65" name="Text Box 64"/>
            <p:cNvSpPr txBox="1">
              <a:spLocks noChangeArrowheads="1"/>
            </p:cNvSpPr>
            <p:nvPr/>
          </p:nvSpPr>
          <p:spPr bwMode="auto">
            <a:xfrm>
              <a:off x="2182" y="2784"/>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6</a:t>
              </a:r>
            </a:p>
          </p:txBody>
        </p:sp>
        <p:sp>
          <p:nvSpPr>
            <p:cNvPr id="66" name="Text Box 66"/>
            <p:cNvSpPr txBox="1">
              <a:spLocks noChangeArrowheads="1"/>
            </p:cNvSpPr>
            <p:nvPr/>
          </p:nvSpPr>
          <p:spPr bwMode="auto">
            <a:xfrm>
              <a:off x="2979" y="886"/>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dirty="0">
                  <a:solidFill>
                    <a:srgbClr val="0000FF"/>
                  </a:solidFill>
                  <a:latin typeface="Times New Roman" panose="02020603050405020304" pitchFamily="18" charset="0"/>
                  <a:ea typeface="宋体" panose="02010600030101010101" pitchFamily="2" charset="-122"/>
                </a:rPr>
                <a:t>s</a:t>
              </a:r>
            </a:p>
          </p:txBody>
        </p:sp>
      </p:grpSp>
      <p:sp>
        <p:nvSpPr>
          <p:cNvPr id="67" name="Freeform 72"/>
          <p:cNvSpPr>
            <a:spLocks/>
          </p:cNvSpPr>
          <p:nvPr/>
        </p:nvSpPr>
        <p:spPr bwMode="auto">
          <a:xfrm>
            <a:off x="4935654" y="1746799"/>
            <a:ext cx="2905125" cy="3822700"/>
          </a:xfrm>
          <a:custGeom>
            <a:avLst/>
            <a:gdLst>
              <a:gd name="T0" fmla="*/ 0 w 1830"/>
              <a:gd name="T1" fmla="*/ 2416 h 2416"/>
              <a:gd name="T2" fmla="*/ 793 w 1830"/>
              <a:gd name="T3" fmla="*/ 1840 h 2416"/>
              <a:gd name="T4" fmla="*/ 1444 w 1830"/>
              <a:gd name="T5" fmla="*/ 1863 h 2416"/>
              <a:gd name="T6" fmla="*/ 1661 w 1830"/>
              <a:gd name="T7" fmla="*/ 1863 h 2416"/>
              <a:gd name="T8" fmla="*/ 1705 w 1830"/>
              <a:gd name="T9" fmla="*/ 449 h 2416"/>
              <a:gd name="T10" fmla="*/ 912 w 1830"/>
              <a:gd name="T11" fmla="*/ 0 h 2416"/>
              <a:gd name="T12" fmla="*/ 0 60000 65536"/>
              <a:gd name="T13" fmla="*/ 0 60000 65536"/>
              <a:gd name="T14" fmla="*/ 0 60000 65536"/>
              <a:gd name="T15" fmla="*/ 0 60000 65536"/>
              <a:gd name="T16" fmla="*/ 0 60000 65536"/>
              <a:gd name="T17" fmla="*/ 0 60000 65536"/>
              <a:gd name="T18" fmla="*/ 0 w 1830"/>
              <a:gd name="T19" fmla="*/ 0 h 2416"/>
              <a:gd name="T20" fmla="*/ 1830 w 1830"/>
              <a:gd name="T21" fmla="*/ 2416 h 2416"/>
            </a:gdLst>
            <a:ahLst/>
            <a:cxnLst>
              <a:cxn ang="T12">
                <a:pos x="T0" y="T1"/>
              </a:cxn>
              <a:cxn ang="T13">
                <a:pos x="T2" y="T3"/>
              </a:cxn>
              <a:cxn ang="T14">
                <a:pos x="T4" y="T5"/>
              </a:cxn>
              <a:cxn ang="T15">
                <a:pos x="T6" y="T7"/>
              </a:cxn>
              <a:cxn ang="T16">
                <a:pos x="T8" y="T9"/>
              </a:cxn>
              <a:cxn ang="T17">
                <a:pos x="T10" y="T11"/>
              </a:cxn>
            </a:cxnLst>
            <a:rect l="T18" t="T19" r="T20" b="T21"/>
            <a:pathLst>
              <a:path w="1830" h="2416">
                <a:moveTo>
                  <a:pt x="0" y="2416"/>
                </a:moveTo>
                <a:cubicBezTo>
                  <a:pt x="276" y="2174"/>
                  <a:pt x="552" y="1932"/>
                  <a:pt x="793" y="1840"/>
                </a:cubicBezTo>
                <a:cubicBezTo>
                  <a:pt x="1034" y="1748"/>
                  <a:pt x="1299" y="1859"/>
                  <a:pt x="1444" y="1863"/>
                </a:cubicBezTo>
                <a:cubicBezTo>
                  <a:pt x="1589" y="1867"/>
                  <a:pt x="1618" y="2099"/>
                  <a:pt x="1661" y="1863"/>
                </a:cubicBezTo>
                <a:cubicBezTo>
                  <a:pt x="1704" y="1627"/>
                  <a:pt x="1830" y="759"/>
                  <a:pt x="1705" y="449"/>
                </a:cubicBezTo>
                <a:cubicBezTo>
                  <a:pt x="1580" y="139"/>
                  <a:pt x="1044" y="75"/>
                  <a:pt x="912" y="0"/>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68" name="Text Box 73"/>
          <p:cNvSpPr txBox="1">
            <a:spLocks noChangeArrowheads="1"/>
          </p:cNvSpPr>
          <p:nvPr/>
        </p:nvSpPr>
        <p:spPr bwMode="auto">
          <a:xfrm>
            <a:off x="3781541" y="6098136"/>
            <a:ext cx="4119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r>
              <a:rPr lang="zh-CN" altLang="en-US" sz="2000">
                <a:solidFill>
                  <a:schemeClr val="tx1"/>
                </a:solidFill>
                <a:latin typeface="楷体_GB2312" pitchFamily="49" charset="-122"/>
                <a:ea typeface="楷体_GB2312" pitchFamily="49" charset="-122"/>
              </a:rPr>
              <a:t>指针返回路径：</a:t>
            </a:r>
            <a:r>
              <a:rPr lang="en-US" altLang="zh-CN" sz="2000">
                <a:solidFill>
                  <a:schemeClr val="tx1"/>
                </a:solidFill>
                <a:latin typeface="楷体_GB2312" pitchFamily="49" charset="-122"/>
                <a:ea typeface="楷体_GB2312" pitchFamily="49" charset="-122"/>
              </a:rPr>
              <a:t>4</a:t>
            </a:r>
            <a:r>
              <a:rPr lang="en-US" altLang="zh-CN" sz="2000">
                <a:solidFill>
                  <a:schemeClr val="tx1"/>
                </a:solidFill>
                <a:latin typeface="楷体_GB2312" pitchFamily="49" charset="-122"/>
                <a:ea typeface="楷体_GB2312" pitchFamily="49" charset="-122"/>
                <a:sym typeface="Wingdings" panose="05000000000000000000" pitchFamily="2" charset="2"/>
              </a:rPr>
              <a:t>23BAS0</a:t>
            </a:r>
            <a:endParaRPr lang="en-US" altLang="zh-CN" sz="2000">
              <a:solidFill>
                <a:schemeClr val="tx1"/>
              </a:solidFill>
              <a:latin typeface="楷体_GB2312" pitchFamily="49" charset="-122"/>
              <a:ea typeface="楷体_GB2312" pitchFamily="49" charset="-122"/>
            </a:endParaRPr>
          </a:p>
        </p:txBody>
      </p:sp>
      <p:sp>
        <p:nvSpPr>
          <p:cNvPr id="69" name="Text Box 74"/>
          <p:cNvSpPr txBox="1">
            <a:spLocks noChangeArrowheads="1"/>
          </p:cNvSpPr>
          <p:nvPr/>
        </p:nvSpPr>
        <p:spPr bwMode="auto">
          <a:xfrm>
            <a:off x="6986704" y="329937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B</a:t>
            </a:r>
          </a:p>
        </p:txBody>
      </p:sp>
      <p:sp>
        <p:nvSpPr>
          <p:cNvPr id="70" name="Text Box 76"/>
          <p:cNvSpPr txBox="1">
            <a:spLocks noChangeArrowheads="1"/>
          </p:cNvSpPr>
          <p:nvPr/>
        </p:nvSpPr>
        <p:spPr bwMode="auto">
          <a:xfrm>
            <a:off x="7045441" y="2348461"/>
            <a:ext cx="27939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A</a:t>
            </a:r>
          </a:p>
        </p:txBody>
      </p:sp>
    </p:spTree>
    <p:extLst>
      <p:ext uri="{BB962C8B-B14F-4D97-AF65-F5344CB8AC3E}">
        <p14:creationId xmlns:p14="http://schemas.microsoft.com/office/powerpoint/2010/main" val="158691549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title"/>
          </p:nvPr>
        </p:nvSpPr>
        <p:spPr>
          <a:xfrm>
            <a:off x="1784522" y="418827"/>
            <a:ext cx="3476625" cy="762000"/>
          </a:xfrm>
        </p:spPr>
        <p:txBody>
          <a:bodyPr/>
          <a:lstStyle/>
          <a:p>
            <a:pPr eaLnBrk="1" hangingPunct="1">
              <a:buClr>
                <a:srgbClr val="0000FF"/>
              </a:buClr>
              <a:buFont typeface="Wingdings" panose="05000000000000000000" pitchFamily="2" charset="2"/>
              <a:buNone/>
            </a:pPr>
            <a:r>
              <a:rPr lang="en-US" altLang="zh-CN" sz="2800" dirty="0">
                <a:solidFill>
                  <a:srgbClr val="333399"/>
                </a:solidFill>
                <a:latin typeface="楷体_GB2312" pitchFamily="49" charset="-122"/>
                <a:ea typeface="楷体_GB2312" pitchFamily="49" charset="-122"/>
                <a:sym typeface="Wingdings 2" panose="05020102010507070707" pitchFamily="18" charset="2"/>
              </a:rPr>
              <a:t> </a:t>
            </a:r>
            <a:r>
              <a:rPr lang="zh-CN" altLang="en-US" sz="2800" dirty="0">
                <a:solidFill>
                  <a:srgbClr val="333399"/>
                </a:solidFill>
                <a:latin typeface="楷体_GB2312" pitchFamily="49" charset="-122"/>
                <a:ea typeface="楷体_GB2312" pitchFamily="49" charset="-122"/>
              </a:rPr>
              <a:t>修改返回指针</a:t>
            </a:r>
          </a:p>
        </p:txBody>
      </p:sp>
      <p:grpSp>
        <p:nvGrpSpPr>
          <p:cNvPr id="10" name="Group 77"/>
          <p:cNvGrpSpPr>
            <a:grpSpLocks/>
          </p:cNvGrpSpPr>
          <p:nvPr/>
        </p:nvGrpSpPr>
        <p:grpSpPr bwMode="auto">
          <a:xfrm>
            <a:off x="3667241" y="1348336"/>
            <a:ext cx="5405438" cy="4762500"/>
            <a:chOff x="1378" y="886"/>
            <a:chExt cx="3405" cy="3000"/>
          </a:xfrm>
        </p:grpSpPr>
        <p:sp>
          <p:nvSpPr>
            <p:cNvPr id="11" name="Oval 4"/>
            <p:cNvSpPr>
              <a:spLocks noChangeArrowheads="1"/>
            </p:cNvSpPr>
            <p:nvPr/>
          </p:nvSpPr>
          <p:spPr bwMode="auto">
            <a:xfrm>
              <a:off x="2914" y="111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 name="Oval 5"/>
            <p:cNvSpPr>
              <a:spLocks noChangeArrowheads="1"/>
            </p:cNvSpPr>
            <p:nvPr/>
          </p:nvSpPr>
          <p:spPr bwMode="auto">
            <a:xfrm>
              <a:off x="2146" y="159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 name="Oval 6"/>
            <p:cNvSpPr>
              <a:spLocks noChangeArrowheads="1"/>
            </p:cNvSpPr>
            <p:nvPr/>
          </p:nvSpPr>
          <p:spPr bwMode="auto">
            <a:xfrm>
              <a:off x="3682" y="159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4" name="Oval 7"/>
            <p:cNvSpPr>
              <a:spLocks noChangeArrowheads="1"/>
            </p:cNvSpPr>
            <p:nvPr/>
          </p:nvSpPr>
          <p:spPr bwMode="auto">
            <a:xfrm>
              <a:off x="2146" y="217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 name="Oval 8"/>
            <p:cNvSpPr>
              <a:spLocks noChangeArrowheads="1"/>
            </p:cNvSpPr>
            <p:nvPr/>
          </p:nvSpPr>
          <p:spPr bwMode="auto">
            <a:xfrm>
              <a:off x="2914" y="2076"/>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6" name="Oval 9"/>
            <p:cNvSpPr>
              <a:spLocks noChangeArrowheads="1"/>
            </p:cNvSpPr>
            <p:nvPr/>
          </p:nvSpPr>
          <p:spPr bwMode="auto">
            <a:xfrm>
              <a:off x="3682" y="217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7" name="Oval 10"/>
            <p:cNvSpPr>
              <a:spLocks noChangeArrowheads="1"/>
            </p:cNvSpPr>
            <p:nvPr/>
          </p:nvSpPr>
          <p:spPr bwMode="auto">
            <a:xfrm>
              <a:off x="4642" y="193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8" name="Oval 11"/>
            <p:cNvSpPr>
              <a:spLocks noChangeArrowheads="1"/>
            </p:cNvSpPr>
            <p:nvPr/>
          </p:nvSpPr>
          <p:spPr bwMode="auto">
            <a:xfrm>
              <a:off x="4687" y="257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 name="Line 12"/>
            <p:cNvSpPr>
              <a:spLocks noChangeShapeType="1"/>
            </p:cNvSpPr>
            <p:nvPr/>
          </p:nvSpPr>
          <p:spPr bwMode="auto">
            <a:xfrm flipH="1">
              <a:off x="2242" y="1212"/>
              <a:ext cx="67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3"/>
            <p:cNvSpPr>
              <a:spLocks noChangeShapeType="1"/>
            </p:cNvSpPr>
            <p:nvPr/>
          </p:nvSpPr>
          <p:spPr bwMode="auto">
            <a:xfrm>
              <a:off x="2962" y="1212"/>
              <a:ext cx="72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4"/>
            <p:cNvSpPr>
              <a:spLocks noChangeShapeType="1"/>
            </p:cNvSpPr>
            <p:nvPr/>
          </p:nvSpPr>
          <p:spPr bwMode="auto">
            <a:xfrm>
              <a:off x="2194" y="169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5"/>
            <p:cNvSpPr>
              <a:spLocks noChangeShapeType="1"/>
            </p:cNvSpPr>
            <p:nvPr/>
          </p:nvSpPr>
          <p:spPr bwMode="auto">
            <a:xfrm>
              <a:off x="3730" y="169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6"/>
            <p:cNvSpPr>
              <a:spLocks noChangeShapeType="1"/>
            </p:cNvSpPr>
            <p:nvPr/>
          </p:nvSpPr>
          <p:spPr bwMode="auto">
            <a:xfrm>
              <a:off x="2962" y="121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Oval 18"/>
            <p:cNvSpPr>
              <a:spLocks noChangeArrowheads="1"/>
            </p:cNvSpPr>
            <p:nvPr/>
          </p:nvSpPr>
          <p:spPr bwMode="auto">
            <a:xfrm>
              <a:off x="1426" y="178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5" name="Oval 19"/>
            <p:cNvSpPr>
              <a:spLocks noChangeArrowheads="1"/>
            </p:cNvSpPr>
            <p:nvPr/>
          </p:nvSpPr>
          <p:spPr bwMode="auto">
            <a:xfrm>
              <a:off x="1378" y="250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6" name="Line 20"/>
            <p:cNvSpPr>
              <a:spLocks noChangeShapeType="1"/>
            </p:cNvSpPr>
            <p:nvPr/>
          </p:nvSpPr>
          <p:spPr bwMode="auto">
            <a:xfrm flipV="1">
              <a:off x="1522" y="1644"/>
              <a:ext cx="62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1"/>
            <p:cNvSpPr>
              <a:spLocks noChangeShapeType="1"/>
            </p:cNvSpPr>
            <p:nvPr/>
          </p:nvSpPr>
          <p:spPr bwMode="auto">
            <a:xfrm flipH="1" flipV="1">
              <a:off x="3778" y="1644"/>
              <a:ext cx="86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2"/>
            <p:cNvSpPr>
              <a:spLocks noChangeShapeType="1"/>
            </p:cNvSpPr>
            <p:nvPr/>
          </p:nvSpPr>
          <p:spPr bwMode="auto">
            <a:xfrm flipH="1" flipV="1">
              <a:off x="3775" y="2238"/>
              <a:ext cx="91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3"/>
            <p:cNvSpPr>
              <a:spLocks noChangeShapeType="1"/>
            </p:cNvSpPr>
            <p:nvPr/>
          </p:nvSpPr>
          <p:spPr bwMode="auto">
            <a:xfrm flipV="1">
              <a:off x="1474" y="2268"/>
              <a:ext cx="67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4"/>
            <p:cNvSpPr>
              <a:spLocks noChangeArrowheads="1"/>
            </p:cNvSpPr>
            <p:nvPr/>
          </p:nvSpPr>
          <p:spPr bwMode="auto">
            <a:xfrm>
              <a:off x="2098" y="2844"/>
              <a:ext cx="96" cy="96"/>
            </a:xfrm>
            <a:prstGeom prst="ellipse">
              <a:avLst/>
            </a:prstGeom>
            <a:solidFill>
              <a:schemeClr val="tx1"/>
            </a:solidFill>
            <a:ln w="9525">
              <a:solidFill>
                <a:schemeClr val="tx2"/>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1" name="Oval 25"/>
            <p:cNvSpPr>
              <a:spLocks noChangeArrowheads="1"/>
            </p:cNvSpPr>
            <p:nvPr/>
          </p:nvSpPr>
          <p:spPr bwMode="auto">
            <a:xfrm>
              <a:off x="2050" y="3516"/>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2" name="Oval 26"/>
            <p:cNvSpPr>
              <a:spLocks noChangeArrowheads="1"/>
            </p:cNvSpPr>
            <p:nvPr/>
          </p:nvSpPr>
          <p:spPr bwMode="auto">
            <a:xfrm>
              <a:off x="1426" y="322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3" name="Oval 27"/>
            <p:cNvSpPr>
              <a:spLocks noChangeArrowheads="1"/>
            </p:cNvSpPr>
            <p:nvPr/>
          </p:nvSpPr>
          <p:spPr bwMode="auto">
            <a:xfrm>
              <a:off x="2866" y="2844"/>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4" name="Oval 28"/>
            <p:cNvSpPr>
              <a:spLocks noChangeArrowheads="1"/>
            </p:cNvSpPr>
            <p:nvPr/>
          </p:nvSpPr>
          <p:spPr bwMode="auto">
            <a:xfrm>
              <a:off x="3634" y="289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5" name="Oval 29"/>
            <p:cNvSpPr>
              <a:spLocks noChangeArrowheads="1"/>
            </p:cNvSpPr>
            <p:nvPr/>
          </p:nvSpPr>
          <p:spPr bwMode="auto">
            <a:xfrm>
              <a:off x="4594" y="33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6" name="Oval 30"/>
            <p:cNvSpPr>
              <a:spLocks noChangeArrowheads="1"/>
            </p:cNvSpPr>
            <p:nvPr/>
          </p:nvSpPr>
          <p:spPr bwMode="auto">
            <a:xfrm>
              <a:off x="3442" y="356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7" name="Line 31"/>
            <p:cNvSpPr>
              <a:spLocks noChangeShapeType="1"/>
            </p:cNvSpPr>
            <p:nvPr/>
          </p:nvSpPr>
          <p:spPr bwMode="auto">
            <a:xfrm flipH="1">
              <a:off x="2146" y="2268"/>
              <a:ext cx="4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2"/>
            <p:cNvSpPr>
              <a:spLocks noChangeShapeType="1"/>
            </p:cNvSpPr>
            <p:nvPr/>
          </p:nvSpPr>
          <p:spPr bwMode="auto">
            <a:xfrm flipV="1">
              <a:off x="1522" y="2928"/>
              <a:ext cx="576" cy="348"/>
            </a:xfrm>
            <a:prstGeom prst="line">
              <a:avLst/>
            </a:prstGeom>
            <a:noFill/>
            <a:ln w="9525">
              <a:solidFill>
                <a:srgbClr val="FF0000"/>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3"/>
            <p:cNvSpPr>
              <a:spLocks noChangeShapeType="1"/>
            </p:cNvSpPr>
            <p:nvPr/>
          </p:nvSpPr>
          <p:spPr bwMode="auto">
            <a:xfrm flipH="1">
              <a:off x="2098" y="2940"/>
              <a:ext cx="48" cy="576"/>
            </a:xfrm>
            <a:prstGeom prst="line">
              <a:avLst/>
            </a:prstGeom>
            <a:noFill/>
            <a:ln w="9525">
              <a:solidFill>
                <a:srgbClr val="FF0000"/>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34"/>
            <p:cNvSpPr>
              <a:spLocks noChangeShapeType="1"/>
            </p:cNvSpPr>
            <p:nvPr/>
          </p:nvSpPr>
          <p:spPr bwMode="auto">
            <a:xfrm flipV="1">
              <a:off x="2098" y="2940"/>
              <a:ext cx="81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35"/>
            <p:cNvSpPr>
              <a:spLocks noChangeShapeType="1"/>
            </p:cNvSpPr>
            <p:nvPr/>
          </p:nvSpPr>
          <p:spPr bwMode="auto">
            <a:xfrm>
              <a:off x="2914" y="2940"/>
              <a:ext cx="576"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36"/>
            <p:cNvSpPr>
              <a:spLocks noChangeShapeType="1"/>
            </p:cNvSpPr>
            <p:nvPr/>
          </p:nvSpPr>
          <p:spPr bwMode="auto">
            <a:xfrm>
              <a:off x="2969" y="2883"/>
              <a:ext cx="665" cy="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37"/>
            <p:cNvSpPr>
              <a:spLocks noChangeShapeType="1"/>
            </p:cNvSpPr>
            <p:nvPr/>
          </p:nvSpPr>
          <p:spPr bwMode="auto">
            <a:xfrm flipH="1">
              <a:off x="3682" y="2268"/>
              <a:ext cx="4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8"/>
            <p:cNvSpPr>
              <a:spLocks noChangeShapeType="1"/>
            </p:cNvSpPr>
            <p:nvPr/>
          </p:nvSpPr>
          <p:spPr bwMode="auto">
            <a:xfrm>
              <a:off x="3730" y="2988"/>
              <a:ext cx="86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1"/>
            <p:cNvSpPr>
              <a:spLocks noChangeShapeType="1"/>
            </p:cNvSpPr>
            <p:nvPr/>
          </p:nvSpPr>
          <p:spPr bwMode="auto">
            <a:xfrm flipV="1">
              <a:off x="2242" y="1212"/>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flipV="1">
              <a:off x="1570" y="1596"/>
              <a:ext cx="38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338" y="174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flipV="1">
              <a:off x="2242" y="2364"/>
              <a:ext cx="48"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6"/>
            <p:cNvSpPr>
              <a:spLocks noChangeShapeType="1"/>
            </p:cNvSpPr>
            <p:nvPr/>
          </p:nvSpPr>
          <p:spPr bwMode="auto">
            <a:xfrm flipH="1" flipV="1">
              <a:off x="3202" y="1212"/>
              <a:ext cx="48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7"/>
            <p:cNvSpPr>
              <a:spLocks noChangeShapeType="1"/>
            </p:cNvSpPr>
            <p:nvPr/>
          </p:nvSpPr>
          <p:spPr bwMode="auto">
            <a:xfrm flipH="1" flipV="1">
              <a:off x="3058" y="1452"/>
              <a:ext cx="4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8"/>
            <p:cNvSpPr>
              <a:spLocks noChangeShapeType="1"/>
            </p:cNvSpPr>
            <p:nvPr/>
          </p:nvSpPr>
          <p:spPr bwMode="auto">
            <a:xfrm flipH="1" flipV="1">
              <a:off x="4114" y="1644"/>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9"/>
            <p:cNvSpPr>
              <a:spLocks noChangeShapeType="1"/>
            </p:cNvSpPr>
            <p:nvPr/>
          </p:nvSpPr>
          <p:spPr bwMode="auto">
            <a:xfrm flipH="1" flipV="1">
              <a:off x="4066" y="2268"/>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0"/>
            <p:cNvSpPr>
              <a:spLocks noChangeShapeType="1"/>
            </p:cNvSpPr>
            <p:nvPr/>
          </p:nvSpPr>
          <p:spPr bwMode="auto">
            <a:xfrm flipH="1" flipV="1">
              <a:off x="3922" y="2940"/>
              <a:ext cx="62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1"/>
            <p:cNvSpPr>
              <a:spLocks noChangeShapeType="1"/>
            </p:cNvSpPr>
            <p:nvPr/>
          </p:nvSpPr>
          <p:spPr bwMode="auto">
            <a:xfrm flipV="1">
              <a:off x="3826" y="178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2"/>
            <p:cNvSpPr>
              <a:spLocks noChangeShapeType="1"/>
            </p:cNvSpPr>
            <p:nvPr/>
          </p:nvSpPr>
          <p:spPr bwMode="auto">
            <a:xfrm flipV="1">
              <a:off x="3778" y="2460"/>
              <a:ext cx="4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3"/>
            <p:cNvSpPr>
              <a:spLocks noChangeShapeType="1"/>
            </p:cNvSpPr>
            <p:nvPr/>
          </p:nvSpPr>
          <p:spPr bwMode="auto">
            <a:xfrm>
              <a:off x="3106" y="279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4"/>
            <p:cNvSpPr>
              <a:spLocks noChangeShapeType="1"/>
            </p:cNvSpPr>
            <p:nvPr/>
          </p:nvSpPr>
          <p:spPr bwMode="auto">
            <a:xfrm flipH="1" flipV="1">
              <a:off x="3154" y="3036"/>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5"/>
            <p:cNvSpPr>
              <a:spLocks noChangeShapeType="1"/>
            </p:cNvSpPr>
            <p:nvPr/>
          </p:nvSpPr>
          <p:spPr bwMode="auto">
            <a:xfrm flipV="1">
              <a:off x="2434" y="3180"/>
              <a:ext cx="38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6"/>
            <p:cNvSpPr>
              <a:spLocks noChangeShapeType="1"/>
            </p:cNvSpPr>
            <p:nvPr/>
          </p:nvSpPr>
          <p:spPr bwMode="auto">
            <a:xfrm flipV="1">
              <a:off x="1570" y="2220"/>
              <a:ext cx="38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59"/>
            <p:cNvSpPr txBox="1">
              <a:spLocks noChangeArrowheads="1"/>
            </p:cNvSpPr>
            <p:nvPr/>
          </p:nvSpPr>
          <p:spPr bwMode="auto">
            <a:xfrm>
              <a:off x="3010" y="2004"/>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1</a:t>
              </a:r>
            </a:p>
          </p:txBody>
        </p:sp>
        <p:sp>
          <p:nvSpPr>
            <p:cNvPr id="61" name="Text Box 60"/>
            <p:cNvSpPr txBox="1">
              <a:spLocks noChangeArrowheads="1"/>
            </p:cNvSpPr>
            <p:nvPr/>
          </p:nvSpPr>
          <p:spPr bwMode="auto">
            <a:xfrm>
              <a:off x="2938" y="261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2</a:t>
              </a:r>
            </a:p>
          </p:txBody>
        </p:sp>
        <p:sp>
          <p:nvSpPr>
            <p:cNvPr id="62" name="Text Box 61"/>
            <p:cNvSpPr txBox="1">
              <a:spLocks noChangeArrowheads="1"/>
            </p:cNvSpPr>
            <p:nvPr/>
          </p:nvSpPr>
          <p:spPr bwMode="auto">
            <a:xfrm>
              <a:off x="3574" y="297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3</a:t>
              </a:r>
            </a:p>
          </p:txBody>
        </p:sp>
        <p:sp>
          <p:nvSpPr>
            <p:cNvPr id="63" name="Text Box 62"/>
            <p:cNvSpPr txBox="1">
              <a:spLocks noChangeArrowheads="1"/>
            </p:cNvSpPr>
            <p:nvPr/>
          </p:nvSpPr>
          <p:spPr bwMode="auto">
            <a:xfrm>
              <a:off x="2014" y="3600"/>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4</a:t>
              </a:r>
            </a:p>
          </p:txBody>
        </p:sp>
        <p:sp>
          <p:nvSpPr>
            <p:cNvPr id="64" name="Text Box 63"/>
            <p:cNvSpPr txBox="1">
              <a:spLocks noChangeArrowheads="1"/>
            </p:cNvSpPr>
            <p:nvPr/>
          </p:nvSpPr>
          <p:spPr bwMode="auto">
            <a:xfrm>
              <a:off x="3394" y="363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5</a:t>
              </a:r>
            </a:p>
          </p:txBody>
        </p:sp>
        <p:sp>
          <p:nvSpPr>
            <p:cNvPr id="65" name="Text Box 64"/>
            <p:cNvSpPr txBox="1">
              <a:spLocks noChangeArrowheads="1"/>
            </p:cNvSpPr>
            <p:nvPr/>
          </p:nvSpPr>
          <p:spPr bwMode="auto">
            <a:xfrm>
              <a:off x="2182" y="2784"/>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6</a:t>
              </a:r>
            </a:p>
          </p:txBody>
        </p:sp>
        <p:sp>
          <p:nvSpPr>
            <p:cNvPr id="66" name="Text Box 66"/>
            <p:cNvSpPr txBox="1">
              <a:spLocks noChangeArrowheads="1"/>
            </p:cNvSpPr>
            <p:nvPr/>
          </p:nvSpPr>
          <p:spPr bwMode="auto">
            <a:xfrm>
              <a:off x="2979" y="886"/>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dirty="0">
                  <a:solidFill>
                    <a:srgbClr val="0000FF"/>
                  </a:solidFill>
                  <a:latin typeface="Times New Roman" panose="02020603050405020304" pitchFamily="18" charset="0"/>
                  <a:ea typeface="宋体" panose="02010600030101010101" pitchFamily="2" charset="-122"/>
                </a:rPr>
                <a:t>s</a:t>
              </a:r>
            </a:p>
          </p:txBody>
        </p:sp>
      </p:grpSp>
      <p:sp>
        <p:nvSpPr>
          <p:cNvPr id="69" name="Text Box 74"/>
          <p:cNvSpPr txBox="1">
            <a:spLocks noChangeArrowheads="1"/>
          </p:cNvSpPr>
          <p:nvPr/>
        </p:nvSpPr>
        <p:spPr bwMode="auto">
          <a:xfrm>
            <a:off x="6986704" y="329937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B</a:t>
            </a:r>
          </a:p>
        </p:txBody>
      </p:sp>
      <p:sp>
        <p:nvSpPr>
          <p:cNvPr id="70" name="Text Box 76"/>
          <p:cNvSpPr txBox="1">
            <a:spLocks noChangeArrowheads="1"/>
          </p:cNvSpPr>
          <p:nvPr/>
        </p:nvSpPr>
        <p:spPr bwMode="auto">
          <a:xfrm>
            <a:off x="7045441" y="2348461"/>
            <a:ext cx="27939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A</a:t>
            </a:r>
          </a:p>
        </p:txBody>
      </p:sp>
      <p:grpSp>
        <p:nvGrpSpPr>
          <p:cNvPr id="2" name="组合 1"/>
          <p:cNvGrpSpPr/>
          <p:nvPr/>
        </p:nvGrpSpPr>
        <p:grpSpPr>
          <a:xfrm>
            <a:off x="5482421" y="5085776"/>
            <a:ext cx="381000" cy="304800"/>
            <a:chOff x="3886200" y="5181600"/>
            <a:chExt cx="381000" cy="304800"/>
          </a:xfrm>
        </p:grpSpPr>
        <p:sp>
          <p:nvSpPr>
            <p:cNvPr id="72" name="Line 52"/>
            <p:cNvSpPr>
              <a:spLocks noChangeShapeType="1"/>
            </p:cNvSpPr>
            <p:nvPr/>
          </p:nvSpPr>
          <p:spPr bwMode="auto">
            <a:xfrm>
              <a:off x="4038600" y="5181600"/>
              <a:ext cx="76200" cy="304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3"/>
            <p:cNvSpPr>
              <a:spLocks noChangeShapeType="1"/>
            </p:cNvSpPr>
            <p:nvPr/>
          </p:nvSpPr>
          <p:spPr bwMode="auto">
            <a:xfrm>
              <a:off x="3886200" y="53340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Line 44"/>
          <p:cNvSpPr>
            <a:spLocks noChangeShapeType="1"/>
          </p:cNvSpPr>
          <p:nvPr/>
        </p:nvSpPr>
        <p:spPr bwMode="auto">
          <a:xfrm flipV="1">
            <a:off x="4931351" y="4709873"/>
            <a:ext cx="76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56"/>
          <p:cNvSpPr>
            <a:spLocks noChangeShapeType="1"/>
          </p:cNvSpPr>
          <p:nvPr/>
        </p:nvSpPr>
        <p:spPr bwMode="auto">
          <a:xfrm flipV="1">
            <a:off x="3972041" y="4551910"/>
            <a:ext cx="628650" cy="327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Text Box 76"/>
          <p:cNvSpPr txBox="1">
            <a:spLocks noChangeArrowheads="1"/>
          </p:cNvSpPr>
          <p:nvPr/>
        </p:nvSpPr>
        <p:spPr bwMode="auto">
          <a:xfrm>
            <a:off x="3522834" y="6012411"/>
            <a:ext cx="66913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lang="zh-CN" altLang="en-US" sz="2000" dirty="0">
                <a:solidFill>
                  <a:schemeClr val="tx1"/>
                </a:solidFill>
                <a:latin typeface="楷体_GB2312" pitchFamily="49" charset="-122"/>
                <a:ea typeface="楷体_GB2312" pitchFamily="49" charset="-122"/>
              </a:rPr>
              <a:t>原有指针返回路径：</a:t>
            </a:r>
            <a:r>
              <a:rPr lang="en-US" altLang="zh-CN" sz="2000" dirty="0">
                <a:solidFill>
                  <a:schemeClr val="tx1"/>
                </a:solidFill>
                <a:latin typeface="楷体_GB2312" pitchFamily="49" charset="-122"/>
                <a:ea typeface="楷体_GB2312" pitchFamily="49" charset="-122"/>
              </a:rPr>
              <a:t>4</a:t>
            </a:r>
            <a:r>
              <a:rPr lang="en-US" altLang="zh-CN" sz="2000" dirty="0">
                <a:solidFill>
                  <a:schemeClr val="tx1"/>
                </a:solidFill>
                <a:latin typeface="楷体_GB2312" pitchFamily="49" charset="-122"/>
                <a:ea typeface="楷体_GB2312" pitchFamily="49" charset="-122"/>
                <a:sym typeface="Wingdings" panose="05000000000000000000" pitchFamily="2" charset="2"/>
              </a:rPr>
              <a:t>23BAS0</a:t>
            </a:r>
          </a:p>
          <a:p>
            <a:pPr algn="l" eaLnBrk="1" hangingPunct="1"/>
            <a:r>
              <a:rPr lang="zh-CN" altLang="en-US" sz="2000" dirty="0">
                <a:latin typeface="楷体_GB2312" pitchFamily="49" charset="-122"/>
                <a:ea typeface="楷体_GB2312" pitchFamily="49" charset="-122"/>
              </a:rPr>
              <a:t>修改后指针返回路径：</a:t>
            </a:r>
            <a:r>
              <a:rPr lang="en-US" altLang="zh-CN" sz="2000" dirty="0">
                <a:latin typeface="楷体_GB2312" pitchFamily="49" charset="-122"/>
                <a:ea typeface="楷体_GB2312" pitchFamily="49" charset="-122"/>
              </a:rPr>
              <a:t>4</a:t>
            </a:r>
            <a:r>
              <a:rPr lang="en-US" altLang="zh-CN" sz="2000" dirty="0">
                <a:latin typeface="楷体_GB2312" pitchFamily="49" charset="-122"/>
                <a:ea typeface="楷体_GB2312" pitchFamily="49" charset="-122"/>
                <a:sym typeface="Wingdings" panose="05000000000000000000" pitchFamily="2" charset="2"/>
              </a:rPr>
              <a:t>6DCS0</a:t>
            </a:r>
          </a:p>
        </p:txBody>
      </p:sp>
      <p:sp>
        <p:nvSpPr>
          <p:cNvPr id="78" name="Text Box 73"/>
          <p:cNvSpPr txBox="1">
            <a:spLocks noChangeArrowheads="1"/>
          </p:cNvSpPr>
          <p:nvPr/>
        </p:nvSpPr>
        <p:spPr bwMode="auto">
          <a:xfrm>
            <a:off x="4534017" y="3225555"/>
            <a:ext cx="514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D</a:t>
            </a:r>
          </a:p>
        </p:txBody>
      </p:sp>
      <p:sp>
        <p:nvSpPr>
          <p:cNvPr id="79" name="Text Box 74"/>
          <p:cNvSpPr txBox="1">
            <a:spLocks noChangeArrowheads="1"/>
          </p:cNvSpPr>
          <p:nvPr/>
        </p:nvSpPr>
        <p:spPr bwMode="auto">
          <a:xfrm>
            <a:off x="4629267" y="2122243"/>
            <a:ext cx="514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C</a:t>
            </a:r>
          </a:p>
        </p:txBody>
      </p:sp>
      <p:sp>
        <p:nvSpPr>
          <p:cNvPr id="71" name="Freeform 78"/>
          <p:cNvSpPr>
            <a:spLocks/>
          </p:cNvSpPr>
          <p:nvPr/>
        </p:nvSpPr>
        <p:spPr bwMode="auto">
          <a:xfrm>
            <a:off x="4757854" y="1789661"/>
            <a:ext cx="1290637" cy="3641725"/>
          </a:xfrm>
          <a:custGeom>
            <a:avLst/>
            <a:gdLst>
              <a:gd name="T0" fmla="*/ 0 w 813"/>
              <a:gd name="T1" fmla="*/ 2294 h 2294"/>
              <a:gd name="T2" fmla="*/ 18 w 813"/>
              <a:gd name="T3" fmla="*/ 1764 h 2294"/>
              <a:gd name="T4" fmla="*/ 45 w 813"/>
              <a:gd name="T5" fmla="*/ 1261 h 2294"/>
              <a:gd name="T6" fmla="*/ 55 w 813"/>
              <a:gd name="T7" fmla="*/ 950 h 2294"/>
              <a:gd name="T8" fmla="*/ 64 w 813"/>
              <a:gd name="T9" fmla="*/ 429 h 2294"/>
              <a:gd name="T10" fmla="*/ 283 w 813"/>
              <a:gd name="T11" fmla="*/ 310 h 2294"/>
              <a:gd name="T12" fmla="*/ 301 w 813"/>
              <a:gd name="T13" fmla="*/ 283 h 2294"/>
              <a:gd name="T14" fmla="*/ 356 w 813"/>
              <a:gd name="T15" fmla="*/ 246 h 2294"/>
              <a:gd name="T16" fmla="*/ 420 w 813"/>
              <a:gd name="T17" fmla="*/ 182 h 2294"/>
              <a:gd name="T18" fmla="*/ 704 w 813"/>
              <a:gd name="T19" fmla="*/ 91 h 2294"/>
              <a:gd name="T20" fmla="*/ 813 w 813"/>
              <a:gd name="T21" fmla="*/ 0 h 22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3"/>
              <a:gd name="T34" fmla="*/ 0 h 2294"/>
              <a:gd name="T35" fmla="*/ 813 w 813"/>
              <a:gd name="T36" fmla="*/ 2294 h 22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3" h="2294">
                <a:moveTo>
                  <a:pt x="0" y="2294"/>
                </a:moveTo>
                <a:cubicBezTo>
                  <a:pt x="18" y="2021"/>
                  <a:pt x="7" y="2218"/>
                  <a:pt x="18" y="1764"/>
                </a:cubicBezTo>
                <a:cubicBezTo>
                  <a:pt x="20" y="1686"/>
                  <a:pt x="5" y="1385"/>
                  <a:pt x="45" y="1261"/>
                </a:cubicBezTo>
                <a:cubicBezTo>
                  <a:pt x="48" y="1157"/>
                  <a:pt x="53" y="1054"/>
                  <a:pt x="55" y="950"/>
                </a:cubicBezTo>
                <a:cubicBezTo>
                  <a:pt x="59" y="776"/>
                  <a:pt x="56" y="603"/>
                  <a:pt x="64" y="429"/>
                </a:cubicBezTo>
                <a:cubicBezTo>
                  <a:pt x="70" y="301"/>
                  <a:pt x="182" y="317"/>
                  <a:pt x="283" y="310"/>
                </a:cubicBezTo>
                <a:cubicBezTo>
                  <a:pt x="289" y="301"/>
                  <a:pt x="293" y="290"/>
                  <a:pt x="301" y="283"/>
                </a:cubicBezTo>
                <a:cubicBezTo>
                  <a:pt x="318" y="268"/>
                  <a:pt x="356" y="246"/>
                  <a:pt x="356" y="246"/>
                </a:cubicBezTo>
                <a:cubicBezTo>
                  <a:pt x="398" y="184"/>
                  <a:pt x="373" y="200"/>
                  <a:pt x="420" y="182"/>
                </a:cubicBezTo>
                <a:cubicBezTo>
                  <a:pt x="496" y="110"/>
                  <a:pt x="608" y="114"/>
                  <a:pt x="704" y="91"/>
                </a:cubicBezTo>
                <a:cubicBezTo>
                  <a:pt x="748" y="61"/>
                  <a:pt x="786" y="54"/>
                  <a:pt x="813" y="0"/>
                </a:cubicBezTo>
              </a:path>
            </a:pathLst>
          </a:custGeom>
          <a:noFill/>
          <a:ln w="28575" cap="flat" cmpd="sng">
            <a:solidFill>
              <a:srgbClr val="0099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75" name="Line 33"/>
          <p:cNvSpPr>
            <a:spLocks noChangeShapeType="1"/>
          </p:cNvSpPr>
          <p:nvPr/>
        </p:nvSpPr>
        <p:spPr bwMode="auto">
          <a:xfrm flipH="1">
            <a:off x="6105640" y="3412085"/>
            <a:ext cx="73819" cy="10175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ustDataLst>
      <p:tags r:id="rId1"/>
    </p:custDataLst>
    <p:extLst>
      <p:ext uri="{BB962C8B-B14F-4D97-AF65-F5344CB8AC3E}">
        <p14:creationId xmlns:p14="http://schemas.microsoft.com/office/powerpoint/2010/main" val="3204361007"/>
      </p:ext>
    </p:extLst>
  </p:cSld>
  <p:clrMapOvr>
    <a:masterClrMapping/>
  </p:clrMapOvr>
  <mc:AlternateContent xmlns:mc="http://schemas.openxmlformats.org/markup-compatibility/2006" xmlns:p14="http://schemas.microsoft.com/office/powerpoint/2010/main">
    <mc:Choice Requires="p14">
      <p:transition spd="slow" p14:dur="2000" advTm="116"/>
    </mc:Choice>
    <mc:Fallback xmlns="">
      <p:transition spd="slow" advTm="1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title"/>
          </p:nvPr>
        </p:nvSpPr>
        <p:spPr>
          <a:xfrm>
            <a:off x="1784522" y="418827"/>
            <a:ext cx="3476625" cy="762000"/>
          </a:xfrm>
        </p:spPr>
        <p:txBody>
          <a:bodyPr/>
          <a:lstStyle/>
          <a:p>
            <a:pPr eaLnBrk="1" hangingPunct="1">
              <a:buClr>
                <a:srgbClr val="0000FF"/>
              </a:buClr>
              <a:buFont typeface="Wingdings" panose="05000000000000000000" pitchFamily="2" charset="2"/>
              <a:buNone/>
            </a:pPr>
            <a:r>
              <a:rPr lang="en-US" altLang="zh-CN" sz="2800" dirty="0">
                <a:solidFill>
                  <a:srgbClr val="333399"/>
                </a:solidFill>
                <a:latin typeface="楷体_GB2312" pitchFamily="49" charset="-122"/>
                <a:ea typeface="楷体_GB2312" pitchFamily="49" charset="-122"/>
                <a:sym typeface="Wingdings 2" panose="05020102010507070707" pitchFamily="18" charset="2"/>
              </a:rPr>
              <a:t> </a:t>
            </a:r>
            <a:r>
              <a:rPr lang="zh-CN" altLang="en-US" sz="2800" dirty="0">
                <a:solidFill>
                  <a:srgbClr val="333399"/>
                </a:solidFill>
                <a:latin typeface="楷体_GB2312" pitchFamily="49" charset="-122"/>
                <a:ea typeface="楷体_GB2312" pitchFamily="49" charset="-122"/>
              </a:rPr>
              <a:t>修改返回指针</a:t>
            </a:r>
          </a:p>
        </p:txBody>
      </p:sp>
      <p:grpSp>
        <p:nvGrpSpPr>
          <p:cNvPr id="10" name="Group 77"/>
          <p:cNvGrpSpPr>
            <a:grpSpLocks/>
          </p:cNvGrpSpPr>
          <p:nvPr/>
        </p:nvGrpSpPr>
        <p:grpSpPr bwMode="auto">
          <a:xfrm>
            <a:off x="3667241" y="1348336"/>
            <a:ext cx="5405438" cy="4762500"/>
            <a:chOff x="1378" y="886"/>
            <a:chExt cx="3405" cy="3000"/>
          </a:xfrm>
        </p:grpSpPr>
        <p:sp>
          <p:nvSpPr>
            <p:cNvPr id="11" name="Oval 4"/>
            <p:cNvSpPr>
              <a:spLocks noChangeArrowheads="1"/>
            </p:cNvSpPr>
            <p:nvPr/>
          </p:nvSpPr>
          <p:spPr bwMode="auto">
            <a:xfrm>
              <a:off x="2914" y="111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2" name="Oval 5"/>
            <p:cNvSpPr>
              <a:spLocks noChangeArrowheads="1"/>
            </p:cNvSpPr>
            <p:nvPr/>
          </p:nvSpPr>
          <p:spPr bwMode="auto">
            <a:xfrm>
              <a:off x="2146" y="159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3" name="Oval 6"/>
            <p:cNvSpPr>
              <a:spLocks noChangeArrowheads="1"/>
            </p:cNvSpPr>
            <p:nvPr/>
          </p:nvSpPr>
          <p:spPr bwMode="auto">
            <a:xfrm>
              <a:off x="3682" y="1596"/>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4" name="Oval 7"/>
            <p:cNvSpPr>
              <a:spLocks noChangeArrowheads="1"/>
            </p:cNvSpPr>
            <p:nvPr/>
          </p:nvSpPr>
          <p:spPr bwMode="auto">
            <a:xfrm>
              <a:off x="2146" y="217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5" name="Oval 8"/>
            <p:cNvSpPr>
              <a:spLocks noChangeArrowheads="1"/>
            </p:cNvSpPr>
            <p:nvPr/>
          </p:nvSpPr>
          <p:spPr bwMode="auto">
            <a:xfrm>
              <a:off x="2914" y="2076"/>
              <a:ext cx="96" cy="96"/>
            </a:xfrm>
            <a:prstGeom prst="ellipse">
              <a:avLst/>
            </a:prstGeom>
            <a:solidFill>
              <a:srgbClr val="0099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6" name="Oval 9"/>
            <p:cNvSpPr>
              <a:spLocks noChangeArrowheads="1"/>
            </p:cNvSpPr>
            <p:nvPr/>
          </p:nvSpPr>
          <p:spPr bwMode="auto">
            <a:xfrm>
              <a:off x="3682" y="217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7" name="Oval 10"/>
            <p:cNvSpPr>
              <a:spLocks noChangeArrowheads="1"/>
            </p:cNvSpPr>
            <p:nvPr/>
          </p:nvSpPr>
          <p:spPr bwMode="auto">
            <a:xfrm>
              <a:off x="4642" y="193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8" name="Oval 11"/>
            <p:cNvSpPr>
              <a:spLocks noChangeArrowheads="1"/>
            </p:cNvSpPr>
            <p:nvPr/>
          </p:nvSpPr>
          <p:spPr bwMode="auto">
            <a:xfrm>
              <a:off x="4687" y="257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19" name="Line 12"/>
            <p:cNvSpPr>
              <a:spLocks noChangeShapeType="1"/>
            </p:cNvSpPr>
            <p:nvPr/>
          </p:nvSpPr>
          <p:spPr bwMode="auto">
            <a:xfrm flipH="1">
              <a:off x="2242" y="1212"/>
              <a:ext cx="67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3"/>
            <p:cNvSpPr>
              <a:spLocks noChangeShapeType="1"/>
            </p:cNvSpPr>
            <p:nvPr/>
          </p:nvSpPr>
          <p:spPr bwMode="auto">
            <a:xfrm>
              <a:off x="2962" y="1212"/>
              <a:ext cx="72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4"/>
            <p:cNvSpPr>
              <a:spLocks noChangeShapeType="1"/>
            </p:cNvSpPr>
            <p:nvPr/>
          </p:nvSpPr>
          <p:spPr bwMode="auto">
            <a:xfrm>
              <a:off x="2194" y="169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5"/>
            <p:cNvSpPr>
              <a:spLocks noChangeShapeType="1"/>
            </p:cNvSpPr>
            <p:nvPr/>
          </p:nvSpPr>
          <p:spPr bwMode="auto">
            <a:xfrm>
              <a:off x="3730" y="1692"/>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16"/>
            <p:cNvSpPr>
              <a:spLocks noChangeShapeType="1"/>
            </p:cNvSpPr>
            <p:nvPr/>
          </p:nvSpPr>
          <p:spPr bwMode="auto">
            <a:xfrm>
              <a:off x="2962" y="1212"/>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Oval 18"/>
            <p:cNvSpPr>
              <a:spLocks noChangeArrowheads="1"/>
            </p:cNvSpPr>
            <p:nvPr/>
          </p:nvSpPr>
          <p:spPr bwMode="auto">
            <a:xfrm>
              <a:off x="1426" y="178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5" name="Oval 19"/>
            <p:cNvSpPr>
              <a:spLocks noChangeArrowheads="1"/>
            </p:cNvSpPr>
            <p:nvPr/>
          </p:nvSpPr>
          <p:spPr bwMode="auto">
            <a:xfrm>
              <a:off x="1378" y="250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26" name="Line 20"/>
            <p:cNvSpPr>
              <a:spLocks noChangeShapeType="1"/>
            </p:cNvSpPr>
            <p:nvPr/>
          </p:nvSpPr>
          <p:spPr bwMode="auto">
            <a:xfrm flipV="1">
              <a:off x="1522" y="1644"/>
              <a:ext cx="62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1"/>
            <p:cNvSpPr>
              <a:spLocks noChangeShapeType="1"/>
            </p:cNvSpPr>
            <p:nvPr/>
          </p:nvSpPr>
          <p:spPr bwMode="auto">
            <a:xfrm flipH="1" flipV="1">
              <a:off x="3778" y="1644"/>
              <a:ext cx="86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2"/>
            <p:cNvSpPr>
              <a:spLocks noChangeShapeType="1"/>
            </p:cNvSpPr>
            <p:nvPr/>
          </p:nvSpPr>
          <p:spPr bwMode="auto">
            <a:xfrm flipH="1" flipV="1">
              <a:off x="3775" y="2238"/>
              <a:ext cx="91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3"/>
            <p:cNvSpPr>
              <a:spLocks noChangeShapeType="1"/>
            </p:cNvSpPr>
            <p:nvPr/>
          </p:nvSpPr>
          <p:spPr bwMode="auto">
            <a:xfrm flipV="1">
              <a:off x="1474" y="2268"/>
              <a:ext cx="67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4"/>
            <p:cNvSpPr>
              <a:spLocks noChangeArrowheads="1"/>
            </p:cNvSpPr>
            <p:nvPr/>
          </p:nvSpPr>
          <p:spPr bwMode="auto">
            <a:xfrm>
              <a:off x="2098" y="2844"/>
              <a:ext cx="96" cy="96"/>
            </a:xfrm>
            <a:prstGeom prst="ellipse">
              <a:avLst/>
            </a:prstGeom>
            <a:solidFill>
              <a:schemeClr val="tx1"/>
            </a:solidFill>
            <a:ln w="9525">
              <a:solidFill>
                <a:schemeClr val="tx2"/>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1" name="Oval 25"/>
            <p:cNvSpPr>
              <a:spLocks noChangeArrowheads="1"/>
            </p:cNvSpPr>
            <p:nvPr/>
          </p:nvSpPr>
          <p:spPr bwMode="auto">
            <a:xfrm>
              <a:off x="2050" y="3516"/>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2" name="Oval 26"/>
            <p:cNvSpPr>
              <a:spLocks noChangeArrowheads="1"/>
            </p:cNvSpPr>
            <p:nvPr/>
          </p:nvSpPr>
          <p:spPr bwMode="auto">
            <a:xfrm>
              <a:off x="1426" y="322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3" name="Oval 27"/>
            <p:cNvSpPr>
              <a:spLocks noChangeArrowheads="1"/>
            </p:cNvSpPr>
            <p:nvPr/>
          </p:nvSpPr>
          <p:spPr bwMode="auto">
            <a:xfrm>
              <a:off x="2866" y="2844"/>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4" name="Oval 28"/>
            <p:cNvSpPr>
              <a:spLocks noChangeArrowheads="1"/>
            </p:cNvSpPr>
            <p:nvPr/>
          </p:nvSpPr>
          <p:spPr bwMode="auto">
            <a:xfrm>
              <a:off x="3634" y="2892"/>
              <a:ext cx="96" cy="96"/>
            </a:xfrm>
            <a:prstGeom prst="ellipse">
              <a:avLst/>
            </a:prstGeom>
            <a:solidFill>
              <a:schemeClr val="tx1"/>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5" name="Oval 29"/>
            <p:cNvSpPr>
              <a:spLocks noChangeArrowheads="1"/>
            </p:cNvSpPr>
            <p:nvPr/>
          </p:nvSpPr>
          <p:spPr bwMode="auto">
            <a:xfrm>
              <a:off x="4594" y="33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6" name="Oval 30"/>
            <p:cNvSpPr>
              <a:spLocks noChangeArrowheads="1"/>
            </p:cNvSpPr>
            <p:nvPr/>
          </p:nvSpPr>
          <p:spPr bwMode="auto">
            <a:xfrm>
              <a:off x="3442" y="356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endParaRPr lang="zh-CN" altLang="en-US"/>
            </a:p>
          </p:txBody>
        </p:sp>
        <p:sp>
          <p:nvSpPr>
            <p:cNvPr id="37" name="Line 31"/>
            <p:cNvSpPr>
              <a:spLocks noChangeShapeType="1"/>
            </p:cNvSpPr>
            <p:nvPr/>
          </p:nvSpPr>
          <p:spPr bwMode="auto">
            <a:xfrm flipH="1">
              <a:off x="2146" y="2268"/>
              <a:ext cx="4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32"/>
            <p:cNvSpPr>
              <a:spLocks noChangeShapeType="1"/>
            </p:cNvSpPr>
            <p:nvPr/>
          </p:nvSpPr>
          <p:spPr bwMode="auto">
            <a:xfrm flipV="1">
              <a:off x="1522" y="2928"/>
              <a:ext cx="576" cy="348"/>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33"/>
            <p:cNvSpPr>
              <a:spLocks noChangeShapeType="1"/>
            </p:cNvSpPr>
            <p:nvPr/>
          </p:nvSpPr>
          <p:spPr bwMode="auto">
            <a:xfrm flipH="1">
              <a:off x="2098" y="2940"/>
              <a:ext cx="48" cy="576"/>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34"/>
            <p:cNvSpPr>
              <a:spLocks noChangeShapeType="1"/>
            </p:cNvSpPr>
            <p:nvPr/>
          </p:nvSpPr>
          <p:spPr bwMode="auto">
            <a:xfrm flipV="1">
              <a:off x="2098" y="2940"/>
              <a:ext cx="816"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35"/>
            <p:cNvSpPr>
              <a:spLocks noChangeShapeType="1"/>
            </p:cNvSpPr>
            <p:nvPr/>
          </p:nvSpPr>
          <p:spPr bwMode="auto">
            <a:xfrm>
              <a:off x="2914" y="2940"/>
              <a:ext cx="576"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36"/>
            <p:cNvSpPr>
              <a:spLocks noChangeShapeType="1"/>
            </p:cNvSpPr>
            <p:nvPr/>
          </p:nvSpPr>
          <p:spPr bwMode="auto">
            <a:xfrm>
              <a:off x="2969" y="2883"/>
              <a:ext cx="665" cy="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37"/>
            <p:cNvSpPr>
              <a:spLocks noChangeShapeType="1"/>
            </p:cNvSpPr>
            <p:nvPr/>
          </p:nvSpPr>
          <p:spPr bwMode="auto">
            <a:xfrm flipH="1">
              <a:off x="3682" y="2268"/>
              <a:ext cx="4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38"/>
            <p:cNvSpPr>
              <a:spLocks noChangeShapeType="1"/>
            </p:cNvSpPr>
            <p:nvPr/>
          </p:nvSpPr>
          <p:spPr bwMode="auto">
            <a:xfrm>
              <a:off x="3730" y="2988"/>
              <a:ext cx="864"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41"/>
            <p:cNvSpPr>
              <a:spLocks noChangeShapeType="1"/>
            </p:cNvSpPr>
            <p:nvPr/>
          </p:nvSpPr>
          <p:spPr bwMode="auto">
            <a:xfrm flipV="1">
              <a:off x="2242" y="1212"/>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42"/>
            <p:cNvSpPr>
              <a:spLocks noChangeShapeType="1"/>
            </p:cNvSpPr>
            <p:nvPr/>
          </p:nvSpPr>
          <p:spPr bwMode="auto">
            <a:xfrm flipV="1">
              <a:off x="1570" y="1596"/>
              <a:ext cx="38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43"/>
            <p:cNvSpPr>
              <a:spLocks noChangeShapeType="1"/>
            </p:cNvSpPr>
            <p:nvPr/>
          </p:nvSpPr>
          <p:spPr bwMode="auto">
            <a:xfrm flipV="1">
              <a:off x="2338" y="1740"/>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4"/>
            <p:cNvSpPr>
              <a:spLocks noChangeShapeType="1"/>
            </p:cNvSpPr>
            <p:nvPr/>
          </p:nvSpPr>
          <p:spPr bwMode="auto">
            <a:xfrm flipV="1">
              <a:off x="2242" y="2364"/>
              <a:ext cx="48"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6"/>
            <p:cNvSpPr>
              <a:spLocks noChangeShapeType="1"/>
            </p:cNvSpPr>
            <p:nvPr/>
          </p:nvSpPr>
          <p:spPr bwMode="auto">
            <a:xfrm flipH="1" flipV="1">
              <a:off x="3202" y="1212"/>
              <a:ext cx="48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7"/>
            <p:cNvSpPr>
              <a:spLocks noChangeShapeType="1"/>
            </p:cNvSpPr>
            <p:nvPr/>
          </p:nvSpPr>
          <p:spPr bwMode="auto">
            <a:xfrm flipH="1" flipV="1">
              <a:off x="3058" y="1452"/>
              <a:ext cx="48"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8"/>
            <p:cNvSpPr>
              <a:spLocks noChangeShapeType="1"/>
            </p:cNvSpPr>
            <p:nvPr/>
          </p:nvSpPr>
          <p:spPr bwMode="auto">
            <a:xfrm flipH="1" flipV="1">
              <a:off x="4114" y="1644"/>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9"/>
            <p:cNvSpPr>
              <a:spLocks noChangeShapeType="1"/>
            </p:cNvSpPr>
            <p:nvPr/>
          </p:nvSpPr>
          <p:spPr bwMode="auto">
            <a:xfrm flipH="1" flipV="1">
              <a:off x="4066" y="2268"/>
              <a:ext cx="48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0"/>
            <p:cNvSpPr>
              <a:spLocks noChangeShapeType="1"/>
            </p:cNvSpPr>
            <p:nvPr/>
          </p:nvSpPr>
          <p:spPr bwMode="auto">
            <a:xfrm flipH="1" flipV="1">
              <a:off x="3922" y="2940"/>
              <a:ext cx="62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1"/>
            <p:cNvSpPr>
              <a:spLocks noChangeShapeType="1"/>
            </p:cNvSpPr>
            <p:nvPr/>
          </p:nvSpPr>
          <p:spPr bwMode="auto">
            <a:xfrm flipV="1">
              <a:off x="3826" y="1788"/>
              <a:ext cx="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2"/>
            <p:cNvSpPr>
              <a:spLocks noChangeShapeType="1"/>
            </p:cNvSpPr>
            <p:nvPr/>
          </p:nvSpPr>
          <p:spPr bwMode="auto">
            <a:xfrm flipV="1">
              <a:off x="3778" y="2460"/>
              <a:ext cx="4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3"/>
            <p:cNvSpPr>
              <a:spLocks noChangeShapeType="1"/>
            </p:cNvSpPr>
            <p:nvPr/>
          </p:nvSpPr>
          <p:spPr bwMode="auto">
            <a:xfrm>
              <a:off x="3106" y="279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4"/>
            <p:cNvSpPr>
              <a:spLocks noChangeShapeType="1"/>
            </p:cNvSpPr>
            <p:nvPr/>
          </p:nvSpPr>
          <p:spPr bwMode="auto">
            <a:xfrm flipH="1" flipV="1">
              <a:off x="3154" y="3036"/>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55"/>
            <p:cNvSpPr>
              <a:spLocks noChangeShapeType="1"/>
            </p:cNvSpPr>
            <p:nvPr/>
          </p:nvSpPr>
          <p:spPr bwMode="auto">
            <a:xfrm flipV="1">
              <a:off x="2434" y="3180"/>
              <a:ext cx="38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56"/>
            <p:cNvSpPr>
              <a:spLocks noChangeShapeType="1"/>
            </p:cNvSpPr>
            <p:nvPr/>
          </p:nvSpPr>
          <p:spPr bwMode="auto">
            <a:xfrm flipV="1">
              <a:off x="1570" y="2220"/>
              <a:ext cx="38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Text Box 59"/>
            <p:cNvSpPr txBox="1">
              <a:spLocks noChangeArrowheads="1"/>
            </p:cNvSpPr>
            <p:nvPr/>
          </p:nvSpPr>
          <p:spPr bwMode="auto">
            <a:xfrm>
              <a:off x="3010" y="2004"/>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1</a:t>
              </a:r>
            </a:p>
          </p:txBody>
        </p:sp>
        <p:sp>
          <p:nvSpPr>
            <p:cNvPr id="61" name="Text Box 60"/>
            <p:cNvSpPr txBox="1">
              <a:spLocks noChangeArrowheads="1"/>
            </p:cNvSpPr>
            <p:nvPr/>
          </p:nvSpPr>
          <p:spPr bwMode="auto">
            <a:xfrm>
              <a:off x="2938" y="261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2</a:t>
              </a:r>
            </a:p>
          </p:txBody>
        </p:sp>
        <p:sp>
          <p:nvSpPr>
            <p:cNvPr id="62" name="Text Box 61"/>
            <p:cNvSpPr txBox="1">
              <a:spLocks noChangeArrowheads="1"/>
            </p:cNvSpPr>
            <p:nvPr/>
          </p:nvSpPr>
          <p:spPr bwMode="auto">
            <a:xfrm>
              <a:off x="3574" y="297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3</a:t>
              </a:r>
            </a:p>
          </p:txBody>
        </p:sp>
        <p:sp>
          <p:nvSpPr>
            <p:cNvPr id="63" name="Text Box 62"/>
            <p:cNvSpPr txBox="1">
              <a:spLocks noChangeArrowheads="1"/>
            </p:cNvSpPr>
            <p:nvPr/>
          </p:nvSpPr>
          <p:spPr bwMode="auto">
            <a:xfrm>
              <a:off x="2014" y="3600"/>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4</a:t>
              </a:r>
            </a:p>
          </p:txBody>
        </p:sp>
        <p:sp>
          <p:nvSpPr>
            <p:cNvPr id="64" name="Text Box 63"/>
            <p:cNvSpPr txBox="1">
              <a:spLocks noChangeArrowheads="1"/>
            </p:cNvSpPr>
            <p:nvPr/>
          </p:nvSpPr>
          <p:spPr bwMode="auto">
            <a:xfrm>
              <a:off x="3394" y="3636"/>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5</a:t>
              </a:r>
            </a:p>
          </p:txBody>
        </p:sp>
        <p:sp>
          <p:nvSpPr>
            <p:cNvPr id="65" name="Text Box 64"/>
            <p:cNvSpPr txBox="1">
              <a:spLocks noChangeArrowheads="1"/>
            </p:cNvSpPr>
            <p:nvPr/>
          </p:nvSpPr>
          <p:spPr bwMode="auto">
            <a:xfrm>
              <a:off x="2182" y="2784"/>
              <a:ext cx="3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6</a:t>
              </a:r>
            </a:p>
          </p:txBody>
        </p:sp>
        <p:sp>
          <p:nvSpPr>
            <p:cNvPr id="66" name="Text Box 66"/>
            <p:cNvSpPr txBox="1">
              <a:spLocks noChangeArrowheads="1"/>
            </p:cNvSpPr>
            <p:nvPr/>
          </p:nvSpPr>
          <p:spPr bwMode="auto">
            <a:xfrm>
              <a:off x="2979" y="886"/>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dirty="0">
                  <a:solidFill>
                    <a:srgbClr val="0000FF"/>
                  </a:solidFill>
                  <a:latin typeface="Times New Roman" panose="02020603050405020304" pitchFamily="18" charset="0"/>
                  <a:ea typeface="宋体" panose="02010600030101010101" pitchFamily="2" charset="-122"/>
                </a:rPr>
                <a:t>s</a:t>
              </a:r>
            </a:p>
          </p:txBody>
        </p:sp>
      </p:grpSp>
      <p:sp>
        <p:nvSpPr>
          <p:cNvPr id="69" name="Text Box 74"/>
          <p:cNvSpPr txBox="1">
            <a:spLocks noChangeArrowheads="1"/>
          </p:cNvSpPr>
          <p:nvPr/>
        </p:nvSpPr>
        <p:spPr bwMode="auto">
          <a:xfrm>
            <a:off x="6986704" y="3299374"/>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B</a:t>
            </a:r>
          </a:p>
        </p:txBody>
      </p:sp>
      <p:sp>
        <p:nvSpPr>
          <p:cNvPr id="70" name="Text Box 76"/>
          <p:cNvSpPr txBox="1">
            <a:spLocks noChangeArrowheads="1"/>
          </p:cNvSpPr>
          <p:nvPr/>
        </p:nvSpPr>
        <p:spPr bwMode="auto">
          <a:xfrm>
            <a:off x="7045441" y="2348461"/>
            <a:ext cx="27939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A</a:t>
            </a:r>
          </a:p>
        </p:txBody>
      </p:sp>
      <p:grpSp>
        <p:nvGrpSpPr>
          <p:cNvPr id="2" name="组合 1"/>
          <p:cNvGrpSpPr/>
          <p:nvPr/>
        </p:nvGrpSpPr>
        <p:grpSpPr>
          <a:xfrm>
            <a:off x="4803431" y="4844011"/>
            <a:ext cx="381000" cy="304800"/>
            <a:chOff x="3886200" y="5181600"/>
            <a:chExt cx="381000" cy="304800"/>
          </a:xfrm>
        </p:grpSpPr>
        <p:sp>
          <p:nvSpPr>
            <p:cNvPr id="72" name="Line 52"/>
            <p:cNvSpPr>
              <a:spLocks noChangeShapeType="1"/>
            </p:cNvSpPr>
            <p:nvPr/>
          </p:nvSpPr>
          <p:spPr bwMode="auto">
            <a:xfrm>
              <a:off x="4038600" y="5181600"/>
              <a:ext cx="76200" cy="304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53"/>
            <p:cNvSpPr>
              <a:spLocks noChangeShapeType="1"/>
            </p:cNvSpPr>
            <p:nvPr/>
          </p:nvSpPr>
          <p:spPr bwMode="auto">
            <a:xfrm>
              <a:off x="3886200" y="53340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Line 44"/>
          <p:cNvSpPr>
            <a:spLocks noChangeShapeType="1"/>
          </p:cNvSpPr>
          <p:nvPr/>
        </p:nvSpPr>
        <p:spPr bwMode="auto">
          <a:xfrm flipV="1">
            <a:off x="4931351" y="4709873"/>
            <a:ext cx="76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56"/>
          <p:cNvSpPr>
            <a:spLocks noChangeShapeType="1"/>
          </p:cNvSpPr>
          <p:nvPr/>
        </p:nvSpPr>
        <p:spPr bwMode="auto">
          <a:xfrm flipV="1">
            <a:off x="3972041" y="4551910"/>
            <a:ext cx="628650" cy="327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Text Box 73"/>
          <p:cNvSpPr txBox="1">
            <a:spLocks noChangeArrowheads="1"/>
          </p:cNvSpPr>
          <p:nvPr/>
        </p:nvSpPr>
        <p:spPr bwMode="auto">
          <a:xfrm>
            <a:off x="4534017" y="3225555"/>
            <a:ext cx="514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D</a:t>
            </a:r>
          </a:p>
        </p:txBody>
      </p:sp>
      <p:sp>
        <p:nvSpPr>
          <p:cNvPr id="79" name="Text Box 74"/>
          <p:cNvSpPr txBox="1">
            <a:spLocks noChangeArrowheads="1"/>
          </p:cNvSpPr>
          <p:nvPr/>
        </p:nvSpPr>
        <p:spPr bwMode="auto">
          <a:xfrm>
            <a:off x="4629267" y="2122243"/>
            <a:ext cx="514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spcBef>
                <a:spcPct val="50000"/>
              </a:spcBef>
            </a:pPr>
            <a:r>
              <a:rPr kumimoji="1" lang="en-US" altLang="zh-CN" sz="2000" b="0">
                <a:solidFill>
                  <a:srgbClr val="0000FF"/>
                </a:solidFill>
                <a:latin typeface="Times New Roman" panose="02020603050405020304" pitchFamily="18" charset="0"/>
                <a:ea typeface="宋体" panose="02010600030101010101" pitchFamily="2" charset="-122"/>
              </a:rPr>
              <a:t>C</a:t>
            </a:r>
          </a:p>
        </p:txBody>
      </p:sp>
      <p:sp>
        <p:nvSpPr>
          <p:cNvPr id="80" name="Freeform 79"/>
          <p:cNvSpPr>
            <a:spLocks/>
          </p:cNvSpPr>
          <p:nvPr/>
        </p:nvSpPr>
        <p:spPr bwMode="auto">
          <a:xfrm>
            <a:off x="4887118" y="1973811"/>
            <a:ext cx="1220787" cy="3397250"/>
          </a:xfrm>
          <a:custGeom>
            <a:avLst/>
            <a:gdLst>
              <a:gd name="T0" fmla="*/ 0 w 741"/>
              <a:gd name="T1" fmla="*/ 2076 h 2076"/>
              <a:gd name="T2" fmla="*/ 55 w 741"/>
              <a:gd name="T3" fmla="*/ 2057 h 2076"/>
              <a:gd name="T4" fmla="*/ 101 w 741"/>
              <a:gd name="T5" fmla="*/ 1984 h 2076"/>
              <a:gd name="T6" fmla="*/ 137 w 741"/>
              <a:gd name="T7" fmla="*/ 1948 h 2076"/>
              <a:gd name="T8" fmla="*/ 238 w 741"/>
              <a:gd name="T9" fmla="*/ 1884 h 2076"/>
              <a:gd name="T10" fmla="*/ 320 w 741"/>
              <a:gd name="T11" fmla="*/ 1847 h 2076"/>
              <a:gd name="T12" fmla="*/ 348 w 741"/>
              <a:gd name="T13" fmla="*/ 1829 h 2076"/>
              <a:gd name="T14" fmla="*/ 403 w 741"/>
              <a:gd name="T15" fmla="*/ 1811 h 2076"/>
              <a:gd name="T16" fmla="*/ 467 w 741"/>
              <a:gd name="T17" fmla="*/ 1765 h 2076"/>
              <a:gd name="T18" fmla="*/ 576 w 741"/>
              <a:gd name="T19" fmla="*/ 1664 h 2076"/>
              <a:gd name="T20" fmla="*/ 622 w 741"/>
              <a:gd name="T21" fmla="*/ 1628 h 2076"/>
              <a:gd name="T22" fmla="*/ 640 w 741"/>
              <a:gd name="T23" fmla="*/ 1573 h 2076"/>
              <a:gd name="T24" fmla="*/ 677 w 741"/>
              <a:gd name="T25" fmla="*/ 1536 h 2076"/>
              <a:gd name="T26" fmla="*/ 704 w 741"/>
              <a:gd name="T27" fmla="*/ 1308 h 2076"/>
              <a:gd name="T28" fmla="*/ 741 w 741"/>
              <a:gd name="T29" fmla="*/ 0 h 20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1"/>
              <a:gd name="T46" fmla="*/ 0 h 2076"/>
              <a:gd name="T47" fmla="*/ 741 w 741"/>
              <a:gd name="T48" fmla="*/ 2076 h 20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1" h="2076">
                <a:moveTo>
                  <a:pt x="0" y="2076"/>
                </a:moveTo>
                <a:cubicBezTo>
                  <a:pt x="4" y="2075"/>
                  <a:pt x="51" y="2060"/>
                  <a:pt x="55" y="2057"/>
                </a:cubicBezTo>
                <a:cubicBezTo>
                  <a:pt x="77" y="2039"/>
                  <a:pt x="81" y="2005"/>
                  <a:pt x="101" y="1984"/>
                </a:cubicBezTo>
                <a:cubicBezTo>
                  <a:pt x="117" y="1936"/>
                  <a:pt x="97" y="1972"/>
                  <a:pt x="137" y="1948"/>
                </a:cubicBezTo>
                <a:cubicBezTo>
                  <a:pt x="172" y="1927"/>
                  <a:pt x="198" y="1897"/>
                  <a:pt x="238" y="1884"/>
                </a:cubicBezTo>
                <a:cubicBezTo>
                  <a:pt x="263" y="1857"/>
                  <a:pt x="289" y="1862"/>
                  <a:pt x="320" y="1847"/>
                </a:cubicBezTo>
                <a:cubicBezTo>
                  <a:pt x="330" y="1842"/>
                  <a:pt x="338" y="1833"/>
                  <a:pt x="348" y="1829"/>
                </a:cubicBezTo>
                <a:cubicBezTo>
                  <a:pt x="366" y="1821"/>
                  <a:pt x="403" y="1811"/>
                  <a:pt x="403" y="1811"/>
                </a:cubicBezTo>
                <a:cubicBezTo>
                  <a:pt x="424" y="1789"/>
                  <a:pt x="448" y="1789"/>
                  <a:pt x="467" y="1765"/>
                </a:cubicBezTo>
                <a:cubicBezTo>
                  <a:pt x="498" y="1726"/>
                  <a:pt x="527" y="1680"/>
                  <a:pt x="576" y="1664"/>
                </a:cubicBezTo>
                <a:cubicBezTo>
                  <a:pt x="590" y="1651"/>
                  <a:pt x="612" y="1645"/>
                  <a:pt x="622" y="1628"/>
                </a:cubicBezTo>
                <a:cubicBezTo>
                  <a:pt x="632" y="1612"/>
                  <a:pt x="634" y="1591"/>
                  <a:pt x="640" y="1573"/>
                </a:cubicBezTo>
                <a:cubicBezTo>
                  <a:pt x="645" y="1556"/>
                  <a:pt x="665" y="1549"/>
                  <a:pt x="677" y="1536"/>
                </a:cubicBezTo>
                <a:cubicBezTo>
                  <a:pt x="683" y="1459"/>
                  <a:pt x="692" y="1384"/>
                  <a:pt x="704" y="1308"/>
                </a:cubicBezTo>
                <a:cubicBezTo>
                  <a:pt x="719" y="873"/>
                  <a:pt x="741" y="435"/>
                  <a:pt x="741" y="0"/>
                </a:cubicBezTo>
              </a:path>
            </a:pathLst>
          </a:custGeom>
          <a:noFill/>
          <a:ln w="28575" cap="flat" cmpd="sng">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81" name="Line 36"/>
          <p:cNvSpPr>
            <a:spLocks noChangeShapeType="1"/>
          </p:cNvSpPr>
          <p:nvPr/>
        </p:nvSpPr>
        <p:spPr bwMode="auto">
          <a:xfrm flipH="1">
            <a:off x="6107904" y="3394637"/>
            <a:ext cx="76200" cy="1066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9"/>
          <p:cNvSpPr>
            <a:spLocks noChangeShapeType="1"/>
          </p:cNvSpPr>
          <p:nvPr/>
        </p:nvSpPr>
        <p:spPr bwMode="auto">
          <a:xfrm flipV="1">
            <a:off x="6336504" y="3547037"/>
            <a:ext cx="0" cy="5334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 name="组合 82"/>
          <p:cNvGrpSpPr/>
          <p:nvPr/>
        </p:nvGrpSpPr>
        <p:grpSpPr>
          <a:xfrm>
            <a:off x="6504639" y="4206404"/>
            <a:ext cx="381000" cy="304800"/>
            <a:chOff x="3886200" y="5181600"/>
            <a:chExt cx="381000" cy="304800"/>
          </a:xfrm>
        </p:grpSpPr>
        <p:sp>
          <p:nvSpPr>
            <p:cNvPr id="84" name="Line 52"/>
            <p:cNvSpPr>
              <a:spLocks noChangeShapeType="1"/>
            </p:cNvSpPr>
            <p:nvPr/>
          </p:nvSpPr>
          <p:spPr bwMode="auto">
            <a:xfrm>
              <a:off x="4038600" y="5181600"/>
              <a:ext cx="76200" cy="304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53"/>
            <p:cNvSpPr>
              <a:spLocks noChangeShapeType="1"/>
            </p:cNvSpPr>
            <p:nvPr/>
          </p:nvSpPr>
          <p:spPr bwMode="auto">
            <a:xfrm>
              <a:off x="3886200" y="5334000"/>
              <a:ext cx="381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6" name="Text Box 80"/>
          <p:cNvSpPr txBox="1">
            <a:spLocks noChangeArrowheads="1"/>
          </p:cNvSpPr>
          <p:nvPr/>
        </p:nvSpPr>
        <p:spPr bwMode="auto">
          <a:xfrm>
            <a:off x="3699785" y="6052098"/>
            <a:ext cx="66913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algn="l" eaLnBrk="1" hangingPunct="1"/>
            <a:r>
              <a:rPr lang="zh-CN" altLang="en-US" sz="2000">
                <a:solidFill>
                  <a:schemeClr val="tx1"/>
                </a:solidFill>
                <a:latin typeface="楷体_GB2312" pitchFamily="49" charset="-122"/>
                <a:ea typeface="楷体_GB2312" pitchFamily="49" charset="-122"/>
              </a:rPr>
              <a:t>原有指针返回路径：</a:t>
            </a:r>
            <a:r>
              <a:rPr lang="en-US" altLang="zh-CN" sz="2000">
                <a:solidFill>
                  <a:schemeClr val="tx1"/>
                </a:solidFill>
                <a:latin typeface="楷体_GB2312" pitchFamily="49" charset="-122"/>
                <a:ea typeface="楷体_GB2312" pitchFamily="49" charset="-122"/>
              </a:rPr>
              <a:t>4</a:t>
            </a:r>
            <a:r>
              <a:rPr lang="en-US" altLang="zh-CN" sz="2000">
                <a:solidFill>
                  <a:schemeClr val="tx1"/>
                </a:solidFill>
                <a:latin typeface="楷体_GB2312" pitchFamily="49" charset="-122"/>
                <a:ea typeface="楷体_GB2312" pitchFamily="49" charset="-122"/>
                <a:sym typeface="Wingdings" panose="05000000000000000000" pitchFamily="2" charset="2"/>
              </a:rPr>
              <a:t>6DCS0</a:t>
            </a:r>
          </a:p>
          <a:p>
            <a:pPr algn="l" eaLnBrk="1" hangingPunct="1"/>
            <a:r>
              <a:rPr lang="zh-CN" altLang="en-US" sz="2000">
                <a:latin typeface="楷体_GB2312" pitchFamily="49" charset="-122"/>
                <a:ea typeface="楷体_GB2312" pitchFamily="49" charset="-122"/>
              </a:rPr>
              <a:t>修改后指针返回路径：</a:t>
            </a:r>
            <a:r>
              <a:rPr lang="en-US" altLang="zh-CN" sz="2000">
                <a:latin typeface="楷体_GB2312" pitchFamily="49" charset="-122"/>
                <a:ea typeface="楷体_GB2312" pitchFamily="49" charset="-122"/>
              </a:rPr>
              <a:t>4</a:t>
            </a:r>
            <a:r>
              <a:rPr lang="en-US" altLang="zh-CN" sz="2000">
                <a:latin typeface="楷体_GB2312" pitchFamily="49" charset="-122"/>
                <a:ea typeface="楷体_GB2312" pitchFamily="49" charset="-122"/>
                <a:sym typeface="Wingdings" panose="05000000000000000000" pitchFamily="2" charset="2"/>
              </a:rPr>
              <a:t>21S0</a:t>
            </a:r>
          </a:p>
        </p:txBody>
      </p:sp>
    </p:spTree>
    <p:extLst>
      <p:ext uri="{BB962C8B-B14F-4D97-AF65-F5344CB8AC3E}">
        <p14:creationId xmlns:p14="http://schemas.microsoft.com/office/powerpoint/2010/main" val="4269522966"/>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pic>
        <p:nvPicPr>
          <p:cNvPr id="5" name="图片 4"/>
          <p:cNvPicPr>
            <a:picLocks noChangeAspect="1"/>
          </p:cNvPicPr>
          <p:nvPr/>
        </p:nvPicPr>
        <p:blipFill>
          <a:blip r:embed="rId3"/>
          <a:stretch>
            <a:fillRect/>
          </a:stretch>
        </p:blipFill>
        <p:spPr>
          <a:xfrm>
            <a:off x="4295250" y="0"/>
            <a:ext cx="7427725" cy="6858000"/>
          </a:xfrm>
          <a:prstGeom prst="rect">
            <a:avLst/>
          </a:prstGeom>
        </p:spPr>
      </p:pic>
    </p:spTree>
    <p:extLst>
      <p:ext uri="{BB962C8B-B14F-4D97-AF65-F5344CB8AC3E}">
        <p14:creationId xmlns:p14="http://schemas.microsoft.com/office/powerpoint/2010/main" val="1435797751"/>
      </p:ext>
    </p:extLst>
  </p:cSld>
  <p:clrMapOvr>
    <a:masterClrMapping/>
  </p:clrMapOvr>
  <mc:AlternateContent xmlns:mc="http://schemas.openxmlformats.org/markup-compatibility/2006" xmlns:p14="http://schemas.microsoft.com/office/powerpoint/2010/main">
    <mc:Choice Requires="p14">
      <p:transition spd="slow" p14:dur="2000" advTm="216"/>
    </mc:Choice>
    <mc:Fallback xmlns="">
      <p:transition spd="slow" advTm="216"/>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22263" y="425433"/>
            <a:ext cx="82296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4.2.2  </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广度优先搜索</a:t>
            </a:r>
            <a:r>
              <a:rPr lang="en-US" altLang="zh-CN" kern="0" dirty="0">
                <a:solidFill>
                  <a:srgbClr val="000099"/>
                </a:solidFill>
                <a:latin typeface="Times New Roman" pitchFamily="18" charset="0"/>
              </a:rPr>
              <a:t>(Breadth-first Search)</a:t>
            </a:r>
          </a:p>
        </p:txBody>
      </p:sp>
      <p:pic>
        <p:nvPicPr>
          <p:cNvPr id="2" name="图片 1"/>
          <p:cNvPicPr>
            <a:picLocks noChangeAspect="1"/>
          </p:cNvPicPr>
          <p:nvPr/>
        </p:nvPicPr>
        <p:blipFill>
          <a:blip r:embed="rId2"/>
          <a:stretch>
            <a:fillRect/>
          </a:stretch>
        </p:blipFill>
        <p:spPr>
          <a:xfrm>
            <a:off x="215149" y="2004942"/>
            <a:ext cx="6720366" cy="3830834"/>
          </a:xfrm>
          <a:prstGeom prst="rect">
            <a:avLst/>
          </a:prstGeom>
        </p:spPr>
      </p:pic>
      <p:grpSp>
        <p:nvGrpSpPr>
          <p:cNvPr id="3" name="组合 2"/>
          <p:cNvGrpSpPr/>
          <p:nvPr/>
        </p:nvGrpSpPr>
        <p:grpSpPr>
          <a:xfrm>
            <a:off x="7248524" y="1644829"/>
            <a:ext cx="4638675" cy="4190947"/>
            <a:chOff x="1257300" y="1295400"/>
            <a:chExt cx="5981700" cy="4950880"/>
          </a:xfrm>
        </p:grpSpPr>
        <p:sp>
          <p:nvSpPr>
            <p:cNvPr id="4" name="Oval 4"/>
            <p:cNvSpPr>
              <a:spLocks noChangeArrowheads="1"/>
            </p:cNvSpPr>
            <p:nvPr/>
          </p:nvSpPr>
          <p:spPr bwMode="auto">
            <a:xfrm>
              <a:off x="3868150" y="1565601"/>
              <a:ext cx="746354"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S</a:t>
              </a:r>
            </a:p>
          </p:txBody>
        </p:sp>
        <p:sp>
          <p:nvSpPr>
            <p:cNvPr id="6" name="Oval 5"/>
            <p:cNvSpPr>
              <a:spLocks noChangeArrowheads="1"/>
            </p:cNvSpPr>
            <p:nvPr/>
          </p:nvSpPr>
          <p:spPr bwMode="auto">
            <a:xfrm>
              <a:off x="2959916" y="2663561"/>
              <a:ext cx="762000"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L</a:t>
              </a:r>
            </a:p>
          </p:txBody>
        </p:sp>
        <p:sp>
          <p:nvSpPr>
            <p:cNvPr id="7" name="Oval 6"/>
            <p:cNvSpPr>
              <a:spLocks noChangeArrowheads="1"/>
            </p:cNvSpPr>
            <p:nvPr/>
          </p:nvSpPr>
          <p:spPr bwMode="auto">
            <a:xfrm>
              <a:off x="5061935" y="2695738"/>
              <a:ext cx="767967" cy="644199"/>
            </a:xfrm>
            <a:prstGeom prst="ellipse">
              <a:avLst/>
            </a:prstGeom>
            <a:solidFill>
              <a:srgbClr val="0070C0"/>
            </a:solidFill>
            <a:ln w="9525">
              <a:solidFill>
                <a:schemeClr val="bg1"/>
              </a:solidFill>
              <a:round/>
              <a:headEnd/>
              <a:tailEnd/>
            </a:ln>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O</a:t>
              </a:r>
            </a:p>
          </p:txBody>
        </p:sp>
        <p:sp>
          <p:nvSpPr>
            <p:cNvPr id="8" name="Oval 7"/>
            <p:cNvSpPr>
              <a:spLocks noChangeArrowheads="1"/>
            </p:cNvSpPr>
            <p:nvPr/>
          </p:nvSpPr>
          <p:spPr bwMode="auto">
            <a:xfrm>
              <a:off x="2011879" y="3594263"/>
              <a:ext cx="731322"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dirty="0">
                  <a:solidFill>
                    <a:schemeClr val="bg1"/>
                  </a:solidFill>
                  <a:ea typeface="楷体_GB2312" pitchFamily="49" charset="-122"/>
                </a:rPr>
                <a:t>M</a:t>
              </a:r>
            </a:p>
          </p:txBody>
        </p:sp>
        <p:sp>
          <p:nvSpPr>
            <p:cNvPr id="9" name="Oval 8"/>
            <p:cNvSpPr>
              <a:spLocks noChangeArrowheads="1"/>
            </p:cNvSpPr>
            <p:nvPr/>
          </p:nvSpPr>
          <p:spPr bwMode="auto">
            <a:xfrm>
              <a:off x="3581400" y="3670463"/>
              <a:ext cx="685801"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dirty="0">
                  <a:solidFill>
                    <a:schemeClr val="bg1"/>
                  </a:solidFill>
                  <a:ea typeface="楷体_GB2312" pitchFamily="49" charset="-122"/>
                </a:rPr>
                <a:t>F</a:t>
              </a:r>
            </a:p>
          </p:txBody>
        </p:sp>
        <p:sp>
          <p:nvSpPr>
            <p:cNvPr id="10" name="Oval 9"/>
            <p:cNvSpPr>
              <a:spLocks noChangeArrowheads="1"/>
            </p:cNvSpPr>
            <p:nvPr/>
          </p:nvSpPr>
          <p:spPr bwMode="auto">
            <a:xfrm>
              <a:off x="4535488" y="3746663"/>
              <a:ext cx="722311"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P</a:t>
              </a:r>
            </a:p>
          </p:txBody>
        </p:sp>
        <p:sp>
          <p:nvSpPr>
            <p:cNvPr id="11" name="Oval 10"/>
            <p:cNvSpPr>
              <a:spLocks noChangeArrowheads="1"/>
            </p:cNvSpPr>
            <p:nvPr/>
          </p:nvSpPr>
          <p:spPr bwMode="auto">
            <a:xfrm>
              <a:off x="5827711" y="3762538"/>
              <a:ext cx="698889"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Q</a:t>
              </a:r>
            </a:p>
          </p:txBody>
        </p:sp>
        <p:sp>
          <p:nvSpPr>
            <p:cNvPr id="12" name="Oval 11"/>
            <p:cNvSpPr>
              <a:spLocks noChangeArrowheads="1"/>
            </p:cNvSpPr>
            <p:nvPr/>
          </p:nvSpPr>
          <p:spPr bwMode="auto">
            <a:xfrm>
              <a:off x="2023847" y="4667940"/>
              <a:ext cx="745859"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N</a:t>
              </a:r>
            </a:p>
          </p:txBody>
        </p:sp>
        <p:sp>
          <p:nvSpPr>
            <p:cNvPr id="13" name="Oval 12"/>
            <p:cNvSpPr>
              <a:spLocks noChangeArrowheads="1"/>
            </p:cNvSpPr>
            <p:nvPr/>
          </p:nvSpPr>
          <p:spPr bwMode="auto">
            <a:xfrm>
              <a:off x="2072029" y="5602081"/>
              <a:ext cx="732742"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F</a:t>
              </a:r>
            </a:p>
          </p:txBody>
        </p:sp>
        <p:sp>
          <p:nvSpPr>
            <p:cNvPr id="14" name="Oval 13"/>
            <p:cNvSpPr>
              <a:spLocks noChangeArrowheads="1"/>
            </p:cNvSpPr>
            <p:nvPr/>
          </p:nvSpPr>
          <p:spPr bwMode="auto">
            <a:xfrm>
              <a:off x="4495801" y="4737263"/>
              <a:ext cx="687387"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F</a:t>
              </a:r>
            </a:p>
          </p:txBody>
        </p:sp>
        <p:sp>
          <p:nvSpPr>
            <p:cNvPr id="15" name="Oval 14"/>
            <p:cNvSpPr>
              <a:spLocks noChangeArrowheads="1"/>
            </p:cNvSpPr>
            <p:nvPr/>
          </p:nvSpPr>
          <p:spPr bwMode="auto">
            <a:xfrm>
              <a:off x="5746556" y="4737263"/>
              <a:ext cx="698888"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F</a:t>
              </a:r>
            </a:p>
          </p:txBody>
        </p:sp>
        <p:sp>
          <p:nvSpPr>
            <p:cNvPr id="16" name="Line 15"/>
            <p:cNvSpPr>
              <a:spLocks noChangeShapeType="1"/>
            </p:cNvSpPr>
            <p:nvPr/>
          </p:nvSpPr>
          <p:spPr bwMode="auto">
            <a:xfrm flipH="1">
              <a:off x="3505200" y="2133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6"/>
            <p:cNvSpPr>
              <a:spLocks noChangeShapeType="1"/>
            </p:cNvSpPr>
            <p:nvPr/>
          </p:nvSpPr>
          <p:spPr bwMode="auto">
            <a:xfrm>
              <a:off x="4495800" y="2133600"/>
              <a:ext cx="60960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spAutoFit/>
            </a:bodyPr>
            <a:lstStyle/>
            <a:p>
              <a:endParaRPr lang="zh-CN" altLang="en-US"/>
            </a:p>
          </p:txBody>
        </p:sp>
        <p:sp>
          <p:nvSpPr>
            <p:cNvPr id="18" name="Line 17"/>
            <p:cNvSpPr>
              <a:spLocks noChangeShapeType="1"/>
            </p:cNvSpPr>
            <p:nvPr/>
          </p:nvSpPr>
          <p:spPr bwMode="auto">
            <a:xfrm>
              <a:off x="4495800" y="2133600"/>
              <a:ext cx="9906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Line 18"/>
            <p:cNvSpPr>
              <a:spLocks noChangeShapeType="1"/>
            </p:cNvSpPr>
            <p:nvPr/>
          </p:nvSpPr>
          <p:spPr bwMode="auto">
            <a:xfrm flipH="1">
              <a:off x="2590800" y="3200400"/>
              <a:ext cx="5334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Line 19"/>
            <p:cNvSpPr>
              <a:spLocks noChangeShapeType="1"/>
            </p:cNvSpPr>
            <p:nvPr/>
          </p:nvSpPr>
          <p:spPr bwMode="auto">
            <a:xfrm>
              <a:off x="3581400" y="3200400"/>
              <a:ext cx="381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 name="Line 20"/>
            <p:cNvSpPr>
              <a:spLocks noChangeShapeType="1"/>
            </p:cNvSpPr>
            <p:nvPr/>
          </p:nvSpPr>
          <p:spPr bwMode="auto">
            <a:xfrm flipH="1">
              <a:off x="5029200" y="3276600"/>
              <a:ext cx="2286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21"/>
            <p:cNvSpPr>
              <a:spLocks noChangeShapeType="1"/>
            </p:cNvSpPr>
            <p:nvPr/>
          </p:nvSpPr>
          <p:spPr bwMode="auto">
            <a:xfrm>
              <a:off x="5638800" y="3276600"/>
              <a:ext cx="381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Line 22"/>
            <p:cNvSpPr>
              <a:spLocks noChangeShapeType="1"/>
            </p:cNvSpPr>
            <p:nvPr/>
          </p:nvSpPr>
          <p:spPr bwMode="auto">
            <a:xfrm>
              <a:off x="2438400" y="4191000"/>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 name="Line 23"/>
            <p:cNvSpPr>
              <a:spLocks noChangeShapeType="1"/>
            </p:cNvSpPr>
            <p:nvPr/>
          </p:nvSpPr>
          <p:spPr bwMode="auto">
            <a:xfrm>
              <a:off x="2438400" y="5257800"/>
              <a:ext cx="0" cy="381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Line 24"/>
            <p:cNvSpPr>
              <a:spLocks noChangeShapeType="1"/>
            </p:cNvSpPr>
            <p:nvPr/>
          </p:nvSpPr>
          <p:spPr bwMode="auto">
            <a:xfrm>
              <a:off x="4876800" y="4343400"/>
              <a:ext cx="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Line 25"/>
            <p:cNvSpPr>
              <a:spLocks noChangeShapeType="1"/>
            </p:cNvSpPr>
            <p:nvPr/>
          </p:nvSpPr>
          <p:spPr bwMode="auto">
            <a:xfrm>
              <a:off x="6096000" y="4343400"/>
              <a:ext cx="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Line 29"/>
            <p:cNvSpPr>
              <a:spLocks noChangeShapeType="1"/>
            </p:cNvSpPr>
            <p:nvPr/>
          </p:nvSpPr>
          <p:spPr bwMode="auto">
            <a:xfrm flipH="1">
              <a:off x="2438400" y="3048000"/>
              <a:ext cx="762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spAutoFit/>
            </a:bodyPr>
            <a:lstStyle/>
            <a:p>
              <a:endParaRPr lang="zh-CN" altLang="en-US"/>
            </a:p>
          </p:txBody>
        </p:sp>
        <p:sp>
          <p:nvSpPr>
            <p:cNvPr id="28" name="Freeform 33"/>
            <p:cNvSpPr>
              <a:spLocks/>
            </p:cNvSpPr>
            <p:nvPr/>
          </p:nvSpPr>
          <p:spPr bwMode="auto">
            <a:xfrm>
              <a:off x="1257300" y="1295400"/>
              <a:ext cx="5981700" cy="4648200"/>
            </a:xfrm>
            <a:custGeom>
              <a:avLst/>
              <a:gdLst>
                <a:gd name="T0" fmla="*/ 1896 w 3768"/>
                <a:gd name="T1" fmla="*/ 0 h 2928"/>
                <a:gd name="T2" fmla="*/ 1800 w 3768"/>
                <a:gd name="T3" fmla="*/ 720 h 2928"/>
                <a:gd name="T4" fmla="*/ 1080 w 3768"/>
                <a:gd name="T5" fmla="*/ 1056 h 2928"/>
                <a:gd name="T6" fmla="*/ 1560 w 3768"/>
                <a:gd name="T7" fmla="*/ 1200 h 2928"/>
                <a:gd name="T8" fmla="*/ 2856 w 3768"/>
                <a:gd name="T9" fmla="*/ 1008 h 2928"/>
                <a:gd name="T10" fmla="*/ 2904 w 3768"/>
                <a:gd name="T11" fmla="*/ 1200 h 2928"/>
                <a:gd name="T12" fmla="*/ 456 w 3768"/>
                <a:gd name="T13" fmla="*/ 1584 h 2928"/>
                <a:gd name="T14" fmla="*/ 168 w 3768"/>
                <a:gd name="T15" fmla="*/ 1776 h 2928"/>
                <a:gd name="T16" fmla="*/ 1032 w 3768"/>
                <a:gd name="T17" fmla="*/ 1680 h 2928"/>
                <a:gd name="T18" fmla="*/ 3288 w 3768"/>
                <a:gd name="T19" fmla="*/ 1728 h 2928"/>
                <a:gd name="T20" fmla="*/ 3000 w 3768"/>
                <a:gd name="T21" fmla="*/ 1872 h 2928"/>
                <a:gd name="T22" fmla="*/ 456 w 3768"/>
                <a:gd name="T23" fmla="*/ 2256 h 2928"/>
                <a:gd name="T24" fmla="*/ 648 w 3768"/>
                <a:gd name="T25" fmla="*/ 2448 h 2928"/>
                <a:gd name="T26" fmla="*/ 3336 w 3768"/>
                <a:gd name="T27" fmla="*/ 2256 h 2928"/>
                <a:gd name="T28" fmla="*/ 3240 w 3768"/>
                <a:gd name="T29" fmla="*/ 2448 h 2928"/>
                <a:gd name="T30" fmla="*/ 456 w 3768"/>
                <a:gd name="T31" fmla="*/ 2928 h 29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68"/>
                <a:gd name="T49" fmla="*/ 0 h 2928"/>
                <a:gd name="T50" fmla="*/ 3768 w 3768"/>
                <a:gd name="T51" fmla="*/ 2928 h 29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68" h="2928">
                  <a:moveTo>
                    <a:pt x="1896" y="0"/>
                  </a:moveTo>
                  <a:cubicBezTo>
                    <a:pt x="1916" y="272"/>
                    <a:pt x="1936" y="544"/>
                    <a:pt x="1800" y="720"/>
                  </a:cubicBezTo>
                  <a:cubicBezTo>
                    <a:pt x="1664" y="896"/>
                    <a:pt x="1120" y="976"/>
                    <a:pt x="1080" y="1056"/>
                  </a:cubicBezTo>
                  <a:cubicBezTo>
                    <a:pt x="1040" y="1136"/>
                    <a:pt x="1264" y="1208"/>
                    <a:pt x="1560" y="1200"/>
                  </a:cubicBezTo>
                  <a:cubicBezTo>
                    <a:pt x="1856" y="1192"/>
                    <a:pt x="2632" y="1008"/>
                    <a:pt x="2856" y="1008"/>
                  </a:cubicBezTo>
                  <a:cubicBezTo>
                    <a:pt x="3080" y="1008"/>
                    <a:pt x="3304" y="1104"/>
                    <a:pt x="2904" y="1200"/>
                  </a:cubicBezTo>
                  <a:cubicBezTo>
                    <a:pt x="2504" y="1296"/>
                    <a:pt x="912" y="1488"/>
                    <a:pt x="456" y="1584"/>
                  </a:cubicBezTo>
                  <a:cubicBezTo>
                    <a:pt x="0" y="1680"/>
                    <a:pt x="72" y="1760"/>
                    <a:pt x="168" y="1776"/>
                  </a:cubicBezTo>
                  <a:cubicBezTo>
                    <a:pt x="264" y="1792"/>
                    <a:pt x="512" y="1688"/>
                    <a:pt x="1032" y="1680"/>
                  </a:cubicBezTo>
                  <a:cubicBezTo>
                    <a:pt x="1552" y="1672"/>
                    <a:pt x="2960" y="1696"/>
                    <a:pt x="3288" y="1728"/>
                  </a:cubicBezTo>
                  <a:cubicBezTo>
                    <a:pt x="3616" y="1760"/>
                    <a:pt x="3472" y="1784"/>
                    <a:pt x="3000" y="1872"/>
                  </a:cubicBezTo>
                  <a:cubicBezTo>
                    <a:pt x="2528" y="1960"/>
                    <a:pt x="848" y="2160"/>
                    <a:pt x="456" y="2256"/>
                  </a:cubicBezTo>
                  <a:cubicBezTo>
                    <a:pt x="64" y="2352"/>
                    <a:pt x="168" y="2448"/>
                    <a:pt x="648" y="2448"/>
                  </a:cubicBezTo>
                  <a:cubicBezTo>
                    <a:pt x="1128" y="2448"/>
                    <a:pt x="2904" y="2256"/>
                    <a:pt x="3336" y="2256"/>
                  </a:cubicBezTo>
                  <a:cubicBezTo>
                    <a:pt x="3768" y="2256"/>
                    <a:pt x="3720" y="2336"/>
                    <a:pt x="3240" y="2448"/>
                  </a:cubicBezTo>
                  <a:cubicBezTo>
                    <a:pt x="2760" y="2560"/>
                    <a:pt x="920" y="2848"/>
                    <a:pt x="456" y="2928"/>
                  </a:cubicBezTo>
                </a:path>
              </a:pathLst>
            </a:custGeom>
            <a:noFill/>
            <a:ln w="38100">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Line 34"/>
            <p:cNvSpPr>
              <a:spLocks noChangeShapeType="1"/>
            </p:cNvSpPr>
            <p:nvPr/>
          </p:nvSpPr>
          <p:spPr bwMode="auto">
            <a:xfrm flipH="1">
              <a:off x="3953345" y="5638800"/>
              <a:ext cx="627710" cy="148695"/>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0" name="Line 35"/>
            <p:cNvSpPr>
              <a:spLocks noChangeShapeType="1"/>
            </p:cNvSpPr>
            <p:nvPr/>
          </p:nvSpPr>
          <p:spPr bwMode="auto">
            <a:xfrm flipH="1">
              <a:off x="3627604" y="4661063"/>
              <a:ext cx="536891" cy="84627"/>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1" name="Line 36"/>
            <p:cNvSpPr>
              <a:spLocks noChangeShapeType="1"/>
            </p:cNvSpPr>
            <p:nvPr/>
          </p:nvSpPr>
          <p:spPr bwMode="auto">
            <a:xfrm flipH="1">
              <a:off x="4149680" y="3514358"/>
              <a:ext cx="498519" cy="88532"/>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2" name="Line 37"/>
            <p:cNvSpPr>
              <a:spLocks noChangeShapeType="1"/>
            </p:cNvSpPr>
            <p:nvPr/>
          </p:nvSpPr>
          <p:spPr bwMode="auto">
            <a:xfrm flipH="1">
              <a:off x="3990556" y="2383489"/>
              <a:ext cx="322850" cy="333538"/>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grpSp>
    </p:spTree>
    <p:extLst>
      <p:ext uri="{BB962C8B-B14F-4D97-AF65-F5344CB8AC3E}">
        <p14:creationId xmlns:p14="http://schemas.microsoft.com/office/powerpoint/2010/main" val="641085923"/>
      </p:ext>
    </p:extLst>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93934" y="2070424"/>
            <a:ext cx="10495422" cy="3046988"/>
          </a:xfrm>
          <a:prstGeom prst="rect">
            <a:avLst/>
          </a:prstGeom>
        </p:spPr>
        <p:txBody>
          <a:bodyPr wrap="square">
            <a:spAutoFit/>
          </a:bodyPr>
          <a:lstStyle/>
          <a:p>
            <a:r>
              <a:rPr lang="zh-CN" altLang="en-US" sz="2400" dirty="0">
                <a:solidFill>
                  <a:srgbClr val="0000FF"/>
                </a:solidFill>
                <a:latin typeface="GBK-Song26"/>
              </a:rPr>
              <a:t>    又称为宽度优先搜索，是一种先生成的节点先扩展的策略。</a:t>
            </a:r>
            <a:endParaRPr lang="en-US" altLang="zh-CN" sz="2400" dirty="0">
              <a:solidFill>
                <a:srgbClr val="0000FF"/>
              </a:solidFill>
              <a:latin typeface="GBK-Song26"/>
            </a:endParaRPr>
          </a:p>
          <a:p>
            <a:endParaRPr lang="zh-CN" altLang="en-US" sz="2400" dirty="0">
              <a:solidFill>
                <a:srgbClr val="0000FF"/>
              </a:solidFill>
              <a:latin typeface="GBK-Song26"/>
            </a:endParaRPr>
          </a:p>
          <a:p>
            <a:r>
              <a:rPr lang="zh-CN" altLang="en-US" sz="2400" dirty="0">
                <a:solidFill>
                  <a:srgbClr val="0000FF"/>
                </a:solidFill>
                <a:latin typeface="GBK-Song26"/>
              </a:rPr>
              <a:t>    宽度优先搜索的基本思想是：从初始节点</a:t>
            </a:r>
            <a:r>
              <a:rPr lang="en-US" altLang="zh-CN" sz="2400" dirty="0">
                <a:solidFill>
                  <a:srgbClr val="0000FF"/>
                </a:solidFill>
                <a:latin typeface="GBK-Song26"/>
              </a:rPr>
              <a:t>S</a:t>
            </a:r>
            <a:r>
              <a:rPr lang="en-US" altLang="zh-CN" sz="2400" baseline="-25000" dirty="0">
                <a:solidFill>
                  <a:srgbClr val="0000FF"/>
                </a:solidFill>
                <a:latin typeface="GBK-Song26"/>
              </a:rPr>
              <a:t>0</a:t>
            </a:r>
            <a:r>
              <a:rPr lang="zh-CN" altLang="en-US" sz="2400" dirty="0">
                <a:solidFill>
                  <a:srgbClr val="0000FF"/>
                </a:solidFill>
                <a:latin typeface="GBK-Song26"/>
              </a:rPr>
              <a:t>开始，逐层地对节点进行扩展并考察它是否为目标节点，在第</a:t>
            </a:r>
            <a:r>
              <a:rPr lang="en-US" altLang="zh-CN" sz="2400" dirty="0">
                <a:solidFill>
                  <a:srgbClr val="0000FF"/>
                </a:solidFill>
                <a:latin typeface="GBK-Song26"/>
              </a:rPr>
              <a:t>n</a:t>
            </a:r>
            <a:r>
              <a:rPr lang="zh-CN" altLang="en-US" sz="2400" dirty="0">
                <a:solidFill>
                  <a:srgbClr val="0000FF"/>
                </a:solidFill>
                <a:latin typeface="GBK-Song26"/>
              </a:rPr>
              <a:t>层的节点没有全部扩展并考察之前，不对第</a:t>
            </a:r>
            <a:r>
              <a:rPr lang="en-US" altLang="zh-CN" sz="2400" dirty="0">
                <a:solidFill>
                  <a:srgbClr val="0000FF"/>
                </a:solidFill>
                <a:latin typeface="GBK-Song26"/>
              </a:rPr>
              <a:t>n</a:t>
            </a:r>
            <a:r>
              <a:rPr lang="zh-CN" altLang="en-US" sz="2400" dirty="0">
                <a:solidFill>
                  <a:srgbClr val="0000FF"/>
                </a:solidFill>
                <a:latin typeface="GBK-Song26"/>
              </a:rPr>
              <a:t>＋</a:t>
            </a:r>
            <a:r>
              <a:rPr lang="en-US" altLang="zh-CN" sz="2400" dirty="0">
                <a:solidFill>
                  <a:srgbClr val="0000FF"/>
                </a:solidFill>
                <a:latin typeface="GBK-Song26"/>
              </a:rPr>
              <a:t>1</a:t>
            </a:r>
            <a:r>
              <a:rPr lang="zh-CN" altLang="en-US" sz="2400" dirty="0">
                <a:solidFill>
                  <a:srgbClr val="0000FF"/>
                </a:solidFill>
                <a:latin typeface="GBK-Song26"/>
              </a:rPr>
              <a:t>层的节点进行扩展。</a:t>
            </a:r>
            <a:endParaRPr lang="en-US" altLang="zh-CN" sz="2400" dirty="0">
              <a:solidFill>
                <a:srgbClr val="0000FF"/>
              </a:solidFill>
              <a:latin typeface="GBK-Song26"/>
            </a:endParaRPr>
          </a:p>
          <a:p>
            <a:endParaRPr lang="zh-CN" altLang="en-US" sz="2400" dirty="0">
              <a:solidFill>
                <a:srgbClr val="0000FF"/>
              </a:solidFill>
              <a:latin typeface="GBK-Song26"/>
            </a:endParaRPr>
          </a:p>
          <a:p>
            <a:r>
              <a:rPr lang="zh-CN" altLang="en-US" sz="2400" dirty="0">
                <a:solidFill>
                  <a:srgbClr val="0000FF"/>
                </a:solidFill>
                <a:latin typeface="GBK-Song26"/>
              </a:rPr>
              <a:t>    </a:t>
            </a:r>
            <a:r>
              <a:rPr lang="en-US" altLang="zh-CN" sz="2400" dirty="0">
                <a:solidFill>
                  <a:srgbClr val="0000FF"/>
                </a:solidFill>
                <a:latin typeface="GBK-Song26"/>
              </a:rPr>
              <a:t>OPEN</a:t>
            </a:r>
            <a:r>
              <a:rPr lang="zh-CN" altLang="en-US" sz="2400" dirty="0">
                <a:solidFill>
                  <a:srgbClr val="0000FF"/>
                </a:solidFill>
                <a:latin typeface="GBK-Song26"/>
              </a:rPr>
              <a:t>表中的节点总是按进入的先后顺序排列，先进入的节点排在前面，后进入的排在后面。</a:t>
            </a:r>
          </a:p>
        </p:txBody>
      </p:sp>
      <p:sp>
        <p:nvSpPr>
          <p:cNvPr id="6" name="Rectangle 3"/>
          <p:cNvSpPr txBox="1">
            <a:spLocks/>
          </p:cNvSpPr>
          <p:nvPr/>
        </p:nvSpPr>
        <p:spPr bwMode="auto">
          <a:xfrm>
            <a:off x="322263" y="425433"/>
            <a:ext cx="82296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4.2.2  </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广度优先搜索</a:t>
            </a:r>
            <a:r>
              <a:rPr lang="en-US" altLang="zh-CN" kern="0" dirty="0">
                <a:solidFill>
                  <a:srgbClr val="000099"/>
                </a:solidFill>
                <a:latin typeface="Times New Roman" pitchFamily="18" charset="0"/>
              </a:rPr>
              <a:t>(Breadth-first Search)</a:t>
            </a:r>
          </a:p>
        </p:txBody>
      </p:sp>
    </p:spTree>
    <p:extLst>
      <p:ext uri="{BB962C8B-B14F-4D97-AF65-F5344CB8AC3E}">
        <p14:creationId xmlns:p14="http://schemas.microsoft.com/office/powerpoint/2010/main" val="2212199771"/>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0168" y="692305"/>
            <a:ext cx="4152099"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j-cs"/>
              </a:rPr>
              <a:t>广度优先搜索的一般算法</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1" name="矩形 10"/>
          <p:cNvSpPr/>
          <p:nvPr/>
        </p:nvSpPr>
        <p:spPr>
          <a:xfrm>
            <a:off x="771452" y="1602626"/>
            <a:ext cx="11146388" cy="3970318"/>
          </a:xfrm>
          <a:prstGeom prst="rect">
            <a:avLst/>
          </a:prstGeom>
        </p:spPr>
        <p:txBody>
          <a:bodyPr wrap="square">
            <a:spAutoFit/>
          </a:bodyPr>
          <a:lstStyle/>
          <a:p>
            <a:pPr>
              <a:lnSpc>
                <a:spcPct val="150000"/>
              </a:lnSpc>
            </a:pPr>
            <a:r>
              <a:rPr lang="zh-CN" altLang="en-US" sz="2400" b="1" dirty="0">
                <a:ea typeface="楷体_GB2312"/>
              </a:rPr>
              <a:t>（</a:t>
            </a:r>
            <a:r>
              <a:rPr lang="en-US" altLang="zh-CN" sz="2400" b="1" dirty="0">
                <a:ea typeface="楷体_GB2312"/>
              </a:rPr>
              <a:t>1</a:t>
            </a:r>
            <a:r>
              <a:rPr lang="zh-CN" altLang="en-US" sz="2400" b="1" dirty="0">
                <a:ea typeface="楷体_GB2312"/>
              </a:rPr>
              <a:t>）把初始节点</a:t>
            </a:r>
            <a:r>
              <a:rPr lang="en-US" altLang="zh-CN" sz="2400" b="1" dirty="0">
                <a:ea typeface="楷体_GB2312"/>
              </a:rPr>
              <a:t>S</a:t>
            </a:r>
            <a:r>
              <a:rPr lang="en-US" altLang="zh-CN" sz="2400" b="1" baseline="-25000" dirty="0">
                <a:ea typeface="楷体_GB2312"/>
              </a:rPr>
              <a:t>0</a:t>
            </a:r>
            <a:r>
              <a:rPr lang="zh-CN" altLang="en-US" sz="2400" b="1" dirty="0">
                <a:ea typeface="楷体_GB2312"/>
              </a:rPr>
              <a:t>放入</a:t>
            </a:r>
            <a:r>
              <a:rPr lang="en-US" altLang="zh-CN" sz="2400" b="1" dirty="0">
                <a:ea typeface="楷体_GB2312"/>
              </a:rPr>
              <a:t>Open</a:t>
            </a:r>
            <a:r>
              <a:rPr lang="zh-CN" altLang="en-US" sz="2400" b="1" dirty="0">
                <a:ea typeface="楷体_GB2312"/>
              </a:rPr>
              <a:t>表</a:t>
            </a:r>
            <a:r>
              <a:rPr lang="en-US" altLang="zh-CN" sz="2400" b="1" dirty="0">
                <a:ea typeface="楷体_GB2312"/>
              </a:rPr>
              <a:t>, </a:t>
            </a:r>
            <a:r>
              <a:rPr lang="zh-CN" altLang="en-US" sz="2400" b="1" dirty="0">
                <a:ea typeface="楷体_GB2312"/>
              </a:rPr>
              <a:t>建立一个</a:t>
            </a:r>
            <a:r>
              <a:rPr lang="en-US" altLang="zh-CN" sz="2400" b="1" dirty="0">
                <a:ea typeface="楷体_GB2312"/>
              </a:rPr>
              <a:t>CLOSED</a:t>
            </a:r>
            <a:r>
              <a:rPr lang="zh-CN" altLang="en-US" sz="2400" b="1" dirty="0">
                <a:ea typeface="楷体_GB2312"/>
              </a:rPr>
              <a:t>表，置为空；</a:t>
            </a:r>
          </a:p>
          <a:p>
            <a:pPr>
              <a:lnSpc>
                <a:spcPct val="150000"/>
              </a:lnSpc>
            </a:pPr>
            <a:r>
              <a:rPr lang="zh-CN" altLang="en-US" sz="2400" b="1" dirty="0">
                <a:ea typeface="楷体_GB2312"/>
              </a:rPr>
              <a:t>（</a:t>
            </a:r>
            <a:r>
              <a:rPr lang="en-US" altLang="zh-CN" sz="2400" b="1" dirty="0">
                <a:ea typeface="楷体_GB2312"/>
              </a:rPr>
              <a:t>2</a:t>
            </a:r>
            <a:r>
              <a:rPr lang="zh-CN" altLang="en-US" sz="2400" b="1" dirty="0">
                <a:ea typeface="楷体_GB2312"/>
              </a:rPr>
              <a:t>）检查</a:t>
            </a:r>
            <a:r>
              <a:rPr lang="en-US" altLang="zh-CN" sz="2400" b="1" dirty="0">
                <a:ea typeface="楷体_GB2312"/>
              </a:rPr>
              <a:t>Open</a:t>
            </a:r>
            <a:r>
              <a:rPr lang="zh-CN" altLang="en-US" sz="2400" b="1" dirty="0">
                <a:ea typeface="楷体_GB2312"/>
              </a:rPr>
              <a:t>表是否为空表，若为空，则问题无解，失败退出；</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3</a:t>
            </a:r>
            <a:r>
              <a:rPr lang="zh-CN" altLang="en-US" sz="2400" b="1" dirty="0">
                <a:ea typeface="楷体_GB2312"/>
              </a:rPr>
              <a:t>）把</a:t>
            </a:r>
            <a:r>
              <a:rPr lang="en-US" altLang="zh-CN" sz="2400" b="1" dirty="0">
                <a:ea typeface="楷体_GB2312"/>
              </a:rPr>
              <a:t>Open</a:t>
            </a:r>
            <a:r>
              <a:rPr lang="zh-CN" altLang="en-US" sz="2400" b="1" dirty="0">
                <a:ea typeface="楷体_GB2312"/>
              </a:rPr>
              <a:t>表的第一个节点取出放入</a:t>
            </a:r>
            <a:r>
              <a:rPr lang="en-US" altLang="zh-CN" sz="2400" b="1" dirty="0">
                <a:ea typeface="楷体_GB2312"/>
              </a:rPr>
              <a:t>Closed</a:t>
            </a:r>
            <a:r>
              <a:rPr lang="zh-CN" altLang="en-US" sz="2400" b="1" dirty="0">
                <a:ea typeface="楷体_GB2312"/>
              </a:rPr>
              <a:t>表，并记该节点为</a:t>
            </a:r>
            <a:r>
              <a:rPr lang="en-US" altLang="zh-CN" sz="2400" b="1" dirty="0">
                <a:ea typeface="楷体_GB2312"/>
              </a:rPr>
              <a:t>n</a:t>
            </a:r>
            <a:r>
              <a:rPr lang="zh-CN" altLang="en-US" sz="2400" b="1" dirty="0">
                <a:ea typeface="楷体_GB2312"/>
              </a:rPr>
              <a:t>；</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4</a:t>
            </a:r>
            <a:r>
              <a:rPr lang="zh-CN" altLang="en-US" sz="2400" b="1" dirty="0">
                <a:ea typeface="楷体_GB2312"/>
              </a:rPr>
              <a:t>）考察节点</a:t>
            </a:r>
            <a:r>
              <a:rPr lang="en-US" altLang="zh-CN" sz="2400" b="1" dirty="0">
                <a:ea typeface="楷体_GB2312"/>
              </a:rPr>
              <a:t>n</a:t>
            </a:r>
            <a:r>
              <a:rPr lang="zh-CN" altLang="en-US" sz="2400" b="1" dirty="0">
                <a:ea typeface="楷体_GB2312"/>
              </a:rPr>
              <a:t>是否为目标节点，若是则得到问题的解成功退出；</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5</a:t>
            </a:r>
            <a:r>
              <a:rPr lang="zh-CN" altLang="en-US" sz="2400" b="1" dirty="0">
                <a:ea typeface="楷体_GB2312"/>
              </a:rPr>
              <a:t>）若节点</a:t>
            </a:r>
            <a:r>
              <a:rPr lang="en-US" altLang="zh-CN" sz="2400" b="1" dirty="0">
                <a:ea typeface="楷体_GB2312"/>
              </a:rPr>
              <a:t>n</a:t>
            </a:r>
            <a:r>
              <a:rPr lang="zh-CN" altLang="en-US" sz="2400" b="1" dirty="0">
                <a:ea typeface="楷体_GB2312"/>
              </a:rPr>
              <a:t>不可扩展，则转第（</a:t>
            </a:r>
            <a:r>
              <a:rPr lang="en-US" altLang="zh-CN" sz="2400" b="1" dirty="0">
                <a:ea typeface="楷体_GB2312"/>
              </a:rPr>
              <a:t>2</a:t>
            </a:r>
            <a:r>
              <a:rPr lang="zh-CN" altLang="en-US" sz="2400" b="1" dirty="0">
                <a:ea typeface="楷体_GB2312"/>
              </a:rPr>
              <a:t>）步；</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6</a:t>
            </a:r>
            <a:r>
              <a:rPr lang="zh-CN" altLang="en-US" sz="2400" b="1" dirty="0">
                <a:ea typeface="楷体_GB2312"/>
              </a:rPr>
              <a:t>）扩展节点</a:t>
            </a:r>
            <a:r>
              <a:rPr lang="en-US" altLang="zh-CN" sz="2400" b="1" dirty="0">
                <a:ea typeface="楷体_GB2312"/>
              </a:rPr>
              <a:t>n</a:t>
            </a:r>
            <a:r>
              <a:rPr lang="zh-CN" altLang="en-US" sz="2400" b="1" dirty="0">
                <a:ea typeface="楷体_GB2312"/>
              </a:rPr>
              <a:t>， 将其子节点放入</a:t>
            </a:r>
            <a:r>
              <a:rPr lang="en-US" altLang="zh-CN" sz="2400" b="1" dirty="0">
                <a:ea typeface="楷体_GB2312"/>
              </a:rPr>
              <a:t>Open</a:t>
            </a:r>
            <a:r>
              <a:rPr lang="zh-CN" altLang="en-US" sz="2400" b="1" dirty="0">
                <a:ea typeface="楷体_GB2312"/>
              </a:rPr>
              <a:t>表的</a:t>
            </a:r>
            <a:r>
              <a:rPr lang="zh-CN" altLang="en-US" sz="2400" b="1" dirty="0">
                <a:solidFill>
                  <a:srgbClr val="FF0000"/>
                </a:solidFill>
                <a:ea typeface="楷体_GB2312"/>
              </a:rPr>
              <a:t>尾</a:t>
            </a:r>
            <a:r>
              <a:rPr lang="zh-CN" altLang="en-US" sz="2400" b="1" dirty="0">
                <a:ea typeface="楷体_GB2312"/>
              </a:rPr>
              <a:t>部，并为每个子节点设置指向父节点的指针</a:t>
            </a:r>
            <a:r>
              <a:rPr lang="en-US" altLang="zh-CN" sz="2400" b="1" dirty="0">
                <a:ea typeface="楷体_GB2312"/>
              </a:rPr>
              <a:t>, </a:t>
            </a:r>
            <a:r>
              <a:rPr lang="zh-CN" altLang="en-US" sz="2400" b="1" dirty="0">
                <a:ea typeface="楷体_GB2312"/>
              </a:rPr>
              <a:t>转向第（</a:t>
            </a:r>
            <a:r>
              <a:rPr lang="en-US" altLang="zh-CN" sz="2400" b="1" dirty="0">
                <a:ea typeface="楷体_GB2312"/>
              </a:rPr>
              <a:t>2</a:t>
            </a:r>
            <a:r>
              <a:rPr lang="zh-CN" altLang="en-US" sz="2400" b="1" dirty="0">
                <a:ea typeface="楷体_GB2312"/>
              </a:rPr>
              <a:t>）步。</a:t>
            </a:r>
          </a:p>
        </p:txBody>
      </p:sp>
    </p:spTree>
    <p:extLst>
      <p:ext uri="{BB962C8B-B14F-4D97-AF65-F5344CB8AC3E}">
        <p14:creationId xmlns:p14="http://schemas.microsoft.com/office/powerpoint/2010/main" val="4107308267"/>
      </p:ext>
    </p:extLst>
  </p:cSld>
  <p:clrMapOvr>
    <a:masterClrMapping/>
  </p:clrMapOvr>
  <mc:AlternateContent xmlns:mc="http://schemas.openxmlformats.org/markup-compatibility/2006" xmlns:p14="http://schemas.microsoft.com/office/powerpoint/2010/main">
    <mc:Choice Requires="p14">
      <p:transition spd="slow" p14:dur="2000" advTm="68"/>
    </mc:Choice>
    <mc:Fallback xmlns="">
      <p:transition spd="slow" advTm="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4.1.1</a:t>
            </a:r>
            <a:r>
              <a:rPr lang="zh-CN" altLang="en-US" sz="2800" b="1" dirty="0">
                <a:solidFill>
                  <a:srgbClr val="000099"/>
                </a:solidFill>
                <a:effectLst>
                  <a:outerShdw blurRad="38100" dist="38100" dir="2700000" algn="tl">
                    <a:srgbClr val="C0C0C0"/>
                  </a:outerShdw>
                </a:effectLst>
                <a:latin typeface="黑体" pitchFamily="2" charset="-122"/>
              </a:rPr>
              <a:t>搜索的含义</a:t>
            </a:r>
          </a:p>
        </p:txBody>
      </p:sp>
      <p:sp>
        <p:nvSpPr>
          <p:cNvPr id="7" name="Rectangle 2"/>
          <p:cNvSpPr txBox="1">
            <a:spLocks/>
          </p:cNvSpPr>
          <p:nvPr/>
        </p:nvSpPr>
        <p:spPr>
          <a:xfrm>
            <a:off x="400357" y="1160207"/>
            <a:ext cx="10985398" cy="52651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b="1" dirty="0">
                <a:solidFill>
                  <a:srgbClr val="CC0000"/>
                </a:solidFill>
                <a:latin typeface="FangSong_GB2312" panose="02010609030101010101" pitchFamily="49" charset="-122"/>
                <a:ea typeface="FangSong_GB2312" panose="02010609030101010101" pitchFamily="49" charset="-122"/>
              </a:rPr>
              <a:t>概念：</a:t>
            </a:r>
          </a:p>
          <a:p>
            <a:pPr marR="6920"/>
            <a:r>
              <a:rPr lang="zh-CN" altLang="en-US" sz="2400" b="1" dirty="0">
                <a:solidFill>
                  <a:srgbClr val="0000CC"/>
                </a:solidFill>
                <a:latin typeface="FangSong_GB2312" panose="02010609030101010101" pitchFamily="49" charset="-122"/>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依靠经验，利用已有知识，根据问题的实际情况，不断寻找可利用知识， 从而构造一条代价最小的推理路线，使问题得以解决的过程称为搜索</a:t>
            </a:r>
          </a:p>
          <a:p>
            <a:r>
              <a:rPr lang="zh-CN" altLang="en-US" sz="2400" b="1" dirty="0">
                <a:solidFill>
                  <a:srgbClr val="CC0000"/>
                </a:solidFill>
                <a:latin typeface="FangSong_GB2312" panose="02010609030101010101" pitchFamily="49" charset="-122"/>
                <a:ea typeface="FangSong_GB2312" panose="02010609030101010101" pitchFamily="49" charset="-122"/>
              </a:rPr>
              <a:t>适用情况：</a:t>
            </a:r>
          </a:p>
          <a:p>
            <a:pPr marR="6920"/>
            <a:r>
              <a:rPr lang="zh-CN" altLang="en-US" sz="2400" dirty="0">
                <a:solidFill>
                  <a:srgbClr val="0000CC"/>
                </a:solidFill>
                <a:latin typeface="FangSong_GB2312" panose="02010609030101010101" pitchFamily="49" charset="-122"/>
                <a:ea typeface="FangSong_GB2312" panose="02010609030101010101" pitchFamily="49" charset="-122"/>
              </a:rPr>
              <a:t>  不良结构或非结构化问题；难以获得求解所需的全部信息；更没有现成的算法可供求解使用</a:t>
            </a:r>
            <a:r>
              <a:rPr lang="zh-CN" altLang="en-US" sz="2400" dirty="0" smtClean="0">
                <a:solidFill>
                  <a:srgbClr val="0000CC"/>
                </a:solidFill>
                <a:latin typeface="FangSong_GB2312" panose="02010609030101010101" pitchFamily="49" charset="-122"/>
                <a:ea typeface="FangSong_GB2312" panose="02010609030101010101" pitchFamily="49" charset="-122"/>
              </a:rPr>
              <a:t>。结构良好，理论上有算法可以的，但问题或算法的复杂性较高</a:t>
            </a:r>
            <a:endParaRPr lang="zh-CN" altLang="en-US" sz="2400" dirty="0">
              <a:solidFill>
                <a:srgbClr val="0000CC"/>
              </a:solidFill>
              <a:latin typeface="FangSong_GB2312" panose="02010609030101010101" pitchFamily="49" charset="-122"/>
              <a:ea typeface="FangSong_GB2312" panose="02010609030101010101" pitchFamily="49" charset="-122"/>
            </a:endParaRPr>
          </a:p>
          <a:p>
            <a:r>
              <a:rPr lang="zh-CN" altLang="en-US" sz="2400" b="1" dirty="0">
                <a:solidFill>
                  <a:srgbClr val="CC0000"/>
                </a:solidFill>
                <a:latin typeface="FangSong_GB2312" panose="02010609030101010101" pitchFamily="49" charset="-122"/>
                <a:ea typeface="FangSong_GB2312" panose="02010609030101010101" pitchFamily="49" charset="-122"/>
              </a:rPr>
              <a:t>搜索</a:t>
            </a:r>
            <a:r>
              <a:rPr lang="zh-CN" altLang="en-US" sz="2400" b="1" dirty="0" smtClean="0">
                <a:solidFill>
                  <a:srgbClr val="CC0000"/>
                </a:solidFill>
                <a:latin typeface="FangSong_GB2312" panose="02010609030101010101" pitchFamily="49" charset="-122"/>
                <a:ea typeface="FangSong_GB2312" panose="02010609030101010101" pitchFamily="49" charset="-122"/>
              </a:rPr>
              <a:t>的分类</a:t>
            </a:r>
            <a:endParaRPr lang="en-US" altLang="zh-CN" sz="2400" b="1" dirty="0" smtClean="0">
              <a:solidFill>
                <a:srgbClr val="CC0000"/>
              </a:solidFill>
              <a:latin typeface="FangSong_GB2312" panose="02010609030101010101" pitchFamily="49" charset="-122"/>
              <a:ea typeface="FangSong_GB2312" panose="02010609030101010101" pitchFamily="49" charset="-122"/>
            </a:endParaRPr>
          </a:p>
          <a:p>
            <a:r>
              <a:rPr lang="zh-CN" altLang="en-US" sz="2400" b="1" dirty="0" smtClean="0">
                <a:solidFill>
                  <a:srgbClr val="630031"/>
                </a:solidFill>
                <a:latin typeface="FangSong_GB2312" panose="02010609030101010101" pitchFamily="49" charset="-122"/>
                <a:ea typeface="FangSong_GB2312" panose="02010609030101010101" pitchFamily="49" charset="-122"/>
              </a:rPr>
              <a:t>  </a:t>
            </a:r>
            <a:r>
              <a:rPr lang="zh-CN" altLang="en-US" sz="2400" b="1" dirty="0">
                <a:solidFill>
                  <a:srgbClr val="630031"/>
                </a:solidFill>
                <a:latin typeface="FangSong_GB2312" panose="02010609030101010101" pitchFamily="49" charset="-122"/>
                <a:ea typeface="FangSong_GB2312" panose="02010609030101010101" pitchFamily="49" charset="-122"/>
              </a:rPr>
              <a:t>按是否使用启发式信息：</a:t>
            </a:r>
          </a:p>
          <a:p>
            <a:pPr marR="6920"/>
            <a:r>
              <a:rPr lang="zh-CN" altLang="en-US" sz="2400" b="1" dirty="0">
                <a:solidFill>
                  <a:srgbClr val="006300"/>
                </a:solidFill>
                <a:latin typeface="FangSong_GB2312" panose="02010609030101010101" pitchFamily="49" charset="-122"/>
                <a:ea typeface="FangSong_GB2312" panose="02010609030101010101" pitchFamily="49" charset="-122"/>
              </a:rPr>
              <a:t>  盲目搜索：</a:t>
            </a:r>
            <a:r>
              <a:rPr lang="zh-CN" altLang="en-US" sz="2400" dirty="0">
                <a:solidFill>
                  <a:srgbClr val="0000CC"/>
                </a:solidFill>
                <a:latin typeface="FangSong_GB2312" panose="02010609030101010101" pitchFamily="49" charset="-122"/>
                <a:ea typeface="FangSong_GB2312" panose="02010609030101010101" pitchFamily="49" charset="-122"/>
              </a:rPr>
              <a:t>按预定的控制策略进行搜索，在搜索过程中获得的中间信息并不改变控制策略。</a:t>
            </a:r>
          </a:p>
          <a:p>
            <a:pPr marR="6920"/>
            <a:r>
              <a:rPr lang="zh-CN" altLang="en-US" sz="2400" b="1" dirty="0">
                <a:solidFill>
                  <a:srgbClr val="006300"/>
                </a:solidFill>
                <a:latin typeface="FangSong_GB2312" panose="02010609030101010101" pitchFamily="49" charset="-122"/>
                <a:ea typeface="FangSong_GB2312" panose="02010609030101010101" pitchFamily="49" charset="-122"/>
              </a:rPr>
              <a:t>  启发式搜索：</a:t>
            </a:r>
            <a:r>
              <a:rPr lang="zh-CN" altLang="en-US" sz="2400" dirty="0">
                <a:solidFill>
                  <a:srgbClr val="0000CC"/>
                </a:solidFill>
                <a:latin typeface="FangSong_GB2312" panose="02010609030101010101" pitchFamily="49" charset="-122"/>
                <a:ea typeface="FangSong_GB2312" panose="02010609030101010101" pitchFamily="49" charset="-122"/>
              </a:rPr>
              <a:t>在搜索中加入了与问题有关的启发性信息，用于指导搜索朝着最有希望的方向前进，加速问题的求解过程并找到最优解。</a:t>
            </a:r>
          </a:p>
          <a:p>
            <a:pPr marR="99500"/>
            <a:r>
              <a:rPr lang="zh-CN" altLang="en-US" sz="2400" b="1" dirty="0">
                <a:solidFill>
                  <a:srgbClr val="630031"/>
                </a:solidFill>
                <a:latin typeface="FangSong_GB2312" panose="02010609030101010101" pitchFamily="49" charset="-122"/>
                <a:ea typeface="FangSong_GB2312" panose="02010609030101010101" pitchFamily="49" charset="-122"/>
              </a:rPr>
              <a:t>  按问题的表示方式：</a:t>
            </a:r>
          </a:p>
          <a:p>
            <a:pPr marR="39120"/>
            <a:r>
              <a:rPr lang="zh-CN" altLang="en-US" sz="2400" b="1" dirty="0">
                <a:solidFill>
                  <a:srgbClr val="006300"/>
                </a:solidFill>
                <a:latin typeface="FangSong_GB2312" panose="02010609030101010101" pitchFamily="49" charset="-122"/>
                <a:ea typeface="FangSong_GB2312" panose="02010609030101010101" pitchFamily="49" charset="-122"/>
              </a:rPr>
              <a:t>  状态空间搜索：</a:t>
            </a:r>
            <a:r>
              <a:rPr lang="zh-CN" altLang="en-US" sz="2400" dirty="0">
                <a:solidFill>
                  <a:srgbClr val="0000CC"/>
                </a:solidFill>
                <a:latin typeface="FangSong_GB2312" panose="02010609030101010101" pitchFamily="49" charset="-122"/>
                <a:ea typeface="FangSong_GB2312" panose="02010609030101010101" pitchFamily="49" charset="-122"/>
              </a:rPr>
              <a:t>用状态空间法来求解问题所进行的搜索</a:t>
            </a:r>
          </a:p>
          <a:p>
            <a:pPr marR="39120"/>
            <a:r>
              <a:rPr lang="zh-CN" altLang="en-US" sz="2400" b="1" dirty="0">
                <a:solidFill>
                  <a:srgbClr val="006300"/>
                </a:solidFill>
                <a:latin typeface="FangSong_GB2312" panose="02010609030101010101" pitchFamily="49" charset="-122"/>
                <a:ea typeface="FangSong_GB2312" panose="02010609030101010101" pitchFamily="49" charset="-122"/>
              </a:rPr>
              <a:t>  与或树搜索：</a:t>
            </a:r>
            <a:r>
              <a:rPr lang="zh-CN" altLang="en-US" sz="2400" dirty="0">
                <a:solidFill>
                  <a:srgbClr val="0000CC"/>
                </a:solidFill>
                <a:latin typeface="FangSong_GB2312" panose="02010609030101010101" pitchFamily="49" charset="-122"/>
                <a:ea typeface="FangSong_GB2312" panose="02010609030101010101" pitchFamily="49" charset="-122"/>
              </a:rPr>
              <a:t>用问题归约法来求解问题时所进行的搜索</a:t>
            </a:r>
            <a:endParaRPr lang="zh-CN" altLang="en-US" sz="240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Tree>
    <p:extLst>
      <p:ext uri="{BB962C8B-B14F-4D97-AF65-F5344CB8AC3E}">
        <p14:creationId xmlns:p14="http://schemas.microsoft.com/office/powerpoint/2010/main" val="2206708505"/>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0168" y="692305"/>
            <a:ext cx="4152099"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j-cs"/>
              </a:rPr>
              <a:t>广度优先搜索的一般算法</a:t>
            </a:r>
            <a:endParaRPr kumimoji="0" lang="zh-CN" altLang="en-US" sz="1800" b="0" i="0" u="none" strike="noStrike" kern="0" cap="none" spc="0" normalizeH="0" baseline="0" noProof="0" dirty="0">
              <a:ln>
                <a:noFill/>
              </a:ln>
              <a:solidFill>
                <a:sysClr val="windowText" lastClr="000000"/>
              </a:solidFill>
              <a:effectLst/>
              <a:uLnTx/>
              <a:uFillTx/>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653290344"/>
              </p:ext>
            </p:extLst>
          </p:nvPr>
        </p:nvGraphicFramePr>
        <p:xfrm>
          <a:off x="7313250" y="1215525"/>
          <a:ext cx="3860800" cy="5334000"/>
        </p:xfrm>
        <a:graphic>
          <a:graphicData uri="http://schemas.openxmlformats.org/presentationml/2006/ole">
            <mc:AlternateContent xmlns:mc="http://schemas.openxmlformats.org/markup-compatibility/2006">
              <mc:Choice xmlns:v="urn:schemas-microsoft-com:vml" Requires="v">
                <p:oleObj spid="_x0000_s115811" name="Visio" r:id="rId3" imgW="3937728" imgH="5440770" progId="Visio.Drawing.11">
                  <p:embed/>
                </p:oleObj>
              </mc:Choice>
              <mc:Fallback>
                <p:oleObj name="Visio" r:id="rId3" imgW="3937728" imgH="544077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250" y="1215525"/>
                        <a:ext cx="3860800" cy="5334000"/>
                      </a:xfrm>
                      <a:prstGeom prst="rect">
                        <a:avLst/>
                      </a:prstGeom>
                      <a:solidFill>
                        <a:srgbClr val="B5FFEC"/>
                      </a:solidFill>
                      <a:ln>
                        <a:noFill/>
                      </a:ln>
                      <a:effectLst/>
                    </p:spPr>
                  </p:pic>
                </p:oleObj>
              </mc:Fallback>
            </mc:AlternateContent>
          </a:graphicData>
        </a:graphic>
      </p:graphicFrame>
      <p:grpSp>
        <p:nvGrpSpPr>
          <p:cNvPr id="6" name="组合 5"/>
          <p:cNvGrpSpPr/>
          <p:nvPr/>
        </p:nvGrpSpPr>
        <p:grpSpPr>
          <a:xfrm>
            <a:off x="1288400" y="1507300"/>
            <a:ext cx="4638675" cy="4190947"/>
            <a:chOff x="1257300" y="1295400"/>
            <a:chExt cx="5981700" cy="4950880"/>
          </a:xfrm>
        </p:grpSpPr>
        <p:sp>
          <p:nvSpPr>
            <p:cNvPr id="7" name="Oval 4"/>
            <p:cNvSpPr>
              <a:spLocks noChangeArrowheads="1"/>
            </p:cNvSpPr>
            <p:nvPr/>
          </p:nvSpPr>
          <p:spPr bwMode="auto">
            <a:xfrm>
              <a:off x="3868150" y="1565601"/>
              <a:ext cx="746354"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S</a:t>
              </a:r>
            </a:p>
          </p:txBody>
        </p:sp>
        <p:sp>
          <p:nvSpPr>
            <p:cNvPr id="8" name="Oval 5"/>
            <p:cNvSpPr>
              <a:spLocks noChangeArrowheads="1"/>
            </p:cNvSpPr>
            <p:nvPr/>
          </p:nvSpPr>
          <p:spPr bwMode="auto">
            <a:xfrm>
              <a:off x="2959916" y="2663561"/>
              <a:ext cx="762000"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L</a:t>
              </a:r>
            </a:p>
          </p:txBody>
        </p:sp>
        <p:sp>
          <p:nvSpPr>
            <p:cNvPr id="9" name="Oval 6"/>
            <p:cNvSpPr>
              <a:spLocks noChangeArrowheads="1"/>
            </p:cNvSpPr>
            <p:nvPr/>
          </p:nvSpPr>
          <p:spPr bwMode="auto">
            <a:xfrm>
              <a:off x="5061935" y="2695738"/>
              <a:ext cx="767967" cy="644199"/>
            </a:xfrm>
            <a:prstGeom prst="ellipse">
              <a:avLst/>
            </a:prstGeom>
            <a:solidFill>
              <a:srgbClr val="0070C0"/>
            </a:solidFill>
            <a:ln w="9525">
              <a:solidFill>
                <a:schemeClr val="bg1"/>
              </a:solidFill>
              <a:round/>
              <a:headEnd/>
              <a:tailEnd/>
            </a:ln>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O</a:t>
              </a:r>
            </a:p>
          </p:txBody>
        </p:sp>
        <p:sp>
          <p:nvSpPr>
            <p:cNvPr id="10" name="Oval 7"/>
            <p:cNvSpPr>
              <a:spLocks noChangeArrowheads="1"/>
            </p:cNvSpPr>
            <p:nvPr/>
          </p:nvSpPr>
          <p:spPr bwMode="auto">
            <a:xfrm>
              <a:off x="2011879" y="3594263"/>
              <a:ext cx="731322"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dirty="0">
                  <a:solidFill>
                    <a:schemeClr val="bg1"/>
                  </a:solidFill>
                  <a:ea typeface="楷体_GB2312" pitchFamily="49" charset="-122"/>
                </a:rPr>
                <a:t>M</a:t>
              </a:r>
            </a:p>
          </p:txBody>
        </p:sp>
        <p:sp>
          <p:nvSpPr>
            <p:cNvPr id="12" name="Oval 8"/>
            <p:cNvSpPr>
              <a:spLocks noChangeArrowheads="1"/>
            </p:cNvSpPr>
            <p:nvPr/>
          </p:nvSpPr>
          <p:spPr bwMode="auto">
            <a:xfrm>
              <a:off x="3581400" y="3670463"/>
              <a:ext cx="685801"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dirty="0">
                  <a:solidFill>
                    <a:schemeClr val="bg1"/>
                  </a:solidFill>
                  <a:ea typeface="楷体_GB2312" pitchFamily="49" charset="-122"/>
                </a:rPr>
                <a:t>F</a:t>
              </a:r>
            </a:p>
          </p:txBody>
        </p:sp>
        <p:sp>
          <p:nvSpPr>
            <p:cNvPr id="13" name="Oval 9"/>
            <p:cNvSpPr>
              <a:spLocks noChangeArrowheads="1"/>
            </p:cNvSpPr>
            <p:nvPr/>
          </p:nvSpPr>
          <p:spPr bwMode="auto">
            <a:xfrm>
              <a:off x="4535488" y="3746663"/>
              <a:ext cx="722311"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P</a:t>
              </a:r>
            </a:p>
          </p:txBody>
        </p:sp>
        <p:sp>
          <p:nvSpPr>
            <p:cNvPr id="14" name="Oval 10"/>
            <p:cNvSpPr>
              <a:spLocks noChangeArrowheads="1"/>
            </p:cNvSpPr>
            <p:nvPr/>
          </p:nvSpPr>
          <p:spPr bwMode="auto">
            <a:xfrm>
              <a:off x="5827711" y="3762538"/>
              <a:ext cx="698889"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Q</a:t>
              </a:r>
            </a:p>
          </p:txBody>
        </p:sp>
        <p:sp>
          <p:nvSpPr>
            <p:cNvPr id="15" name="Oval 11"/>
            <p:cNvSpPr>
              <a:spLocks noChangeArrowheads="1"/>
            </p:cNvSpPr>
            <p:nvPr/>
          </p:nvSpPr>
          <p:spPr bwMode="auto">
            <a:xfrm>
              <a:off x="2023847" y="4667940"/>
              <a:ext cx="745859"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N</a:t>
              </a:r>
            </a:p>
          </p:txBody>
        </p:sp>
        <p:sp>
          <p:nvSpPr>
            <p:cNvPr id="16" name="Oval 12"/>
            <p:cNvSpPr>
              <a:spLocks noChangeArrowheads="1"/>
            </p:cNvSpPr>
            <p:nvPr/>
          </p:nvSpPr>
          <p:spPr bwMode="auto">
            <a:xfrm>
              <a:off x="2072029" y="5602081"/>
              <a:ext cx="732742"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F</a:t>
              </a:r>
            </a:p>
          </p:txBody>
        </p:sp>
        <p:sp>
          <p:nvSpPr>
            <p:cNvPr id="17" name="Oval 13"/>
            <p:cNvSpPr>
              <a:spLocks noChangeArrowheads="1"/>
            </p:cNvSpPr>
            <p:nvPr/>
          </p:nvSpPr>
          <p:spPr bwMode="auto">
            <a:xfrm>
              <a:off x="4495801" y="4737263"/>
              <a:ext cx="687387"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F</a:t>
              </a:r>
            </a:p>
          </p:txBody>
        </p:sp>
        <p:sp>
          <p:nvSpPr>
            <p:cNvPr id="18" name="Oval 14"/>
            <p:cNvSpPr>
              <a:spLocks noChangeArrowheads="1"/>
            </p:cNvSpPr>
            <p:nvPr/>
          </p:nvSpPr>
          <p:spPr bwMode="auto">
            <a:xfrm>
              <a:off x="5746556" y="4737263"/>
              <a:ext cx="698888" cy="644199"/>
            </a:xfrm>
            <a:prstGeom prst="ellipse">
              <a:avLst/>
            </a:prstGeom>
            <a:solidFill>
              <a:srgbClr val="0070C0"/>
            </a:solidFill>
            <a:ln w="9525">
              <a:solidFill>
                <a:schemeClr val="bg1"/>
              </a:solidFill>
              <a:round/>
              <a:headEnd/>
              <a:tailEnd/>
            </a:ln>
          </p:spPr>
          <p:txBody>
            <a:bodyPr wrap="squar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b="1">
                  <a:solidFill>
                    <a:schemeClr val="bg1"/>
                  </a:solidFill>
                  <a:ea typeface="楷体_GB2312" pitchFamily="49" charset="-122"/>
                </a:rPr>
                <a:t>F</a:t>
              </a:r>
            </a:p>
          </p:txBody>
        </p:sp>
        <p:sp>
          <p:nvSpPr>
            <p:cNvPr id="19" name="Line 15"/>
            <p:cNvSpPr>
              <a:spLocks noChangeShapeType="1"/>
            </p:cNvSpPr>
            <p:nvPr/>
          </p:nvSpPr>
          <p:spPr bwMode="auto">
            <a:xfrm flipH="1">
              <a:off x="3505200" y="2133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Line 16"/>
            <p:cNvSpPr>
              <a:spLocks noChangeShapeType="1"/>
            </p:cNvSpPr>
            <p:nvPr/>
          </p:nvSpPr>
          <p:spPr bwMode="auto">
            <a:xfrm>
              <a:off x="4495800" y="2133600"/>
              <a:ext cx="60960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spAutoFit/>
            </a:bodyPr>
            <a:lstStyle/>
            <a:p>
              <a:endParaRPr lang="zh-CN" altLang="en-US"/>
            </a:p>
          </p:txBody>
        </p:sp>
        <p:sp>
          <p:nvSpPr>
            <p:cNvPr id="21" name="Line 17"/>
            <p:cNvSpPr>
              <a:spLocks noChangeShapeType="1"/>
            </p:cNvSpPr>
            <p:nvPr/>
          </p:nvSpPr>
          <p:spPr bwMode="auto">
            <a:xfrm>
              <a:off x="4495800" y="2133600"/>
              <a:ext cx="9906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18"/>
            <p:cNvSpPr>
              <a:spLocks noChangeShapeType="1"/>
            </p:cNvSpPr>
            <p:nvPr/>
          </p:nvSpPr>
          <p:spPr bwMode="auto">
            <a:xfrm flipH="1">
              <a:off x="2590800" y="3200400"/>
              <a:ext cx="5334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Line 19"/>
            <p:cNvSpPr>
              <a:spLocks noChangeShapeType="1"/>
            </p:cNvSpPr>
            <p:nvPr/>
          </p:nvSpPr>
          <p:spPr bwMode="auto">
            <a:xfrm>
              <a:off x="3581400" y="3200400"/>
              <a:ext cx="381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 name="Line 20"/>
            <p:cNvSpPr>
              <a:spLocks noChangeShapeType="1"/>
            </p:cNvSpPr>
            <p:nvPr/>
          </p:nvSpPr>
          <p:spPr bwMode="auto">
            <a:xfrm flipH="1">
              <a:off x="5029200" y="3276600"/>
              <a:ext cx="2286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Line 21"/>
            <p:cNvSpPr>
              <a:spLocks noChangeShapeType="1"/>
            </p:cNvSpPr>
            <p:nvPr/>
          </p:nvSpPr>
          <p:spPr bwMode="auto">
            <a:xfrm>
              <a:off x="5638800" y="3276600"/>
              <a:ext cx="381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Line 22"/>
            <p:cNvSpPr>
              <a:spLocks noChangeShapeType="1"/>
            </p:cNvSpPr>
            <p:nvPr/>
          </p:nvSpPr>
          <p:spPr bwMode="auto">
            <a:xfrm>
              <a:off x="2438400" y="4191000"/>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7" name="Line 23"/>
            <p:cNvSpPr>
              <a:spLocks noChangeShapeType="1"/>
            </p:cNvSpPr>
            <p:nvPr/>
          </p:nvSpPr>
          <p:spPr bwMode="auto">
            <a:xfrm>
              <a:off x="2438400" y="5257800"/>
              <a:ext cx="0" cy="381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8" name="Line 24"/>
            <p:cNvSpPr>
              <a:spLocks noChangeShapeType="1"/>
            </p:cNvSpPr>
            <p:nvPr/>
          </p:nvSpPr>
          <p:spPr bwMode="auto">
            <a:xfrm>
              <a:off x="4876800" y="4343400"/>
              <a:ext cx="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5"/>
            <p:cNvSpPr>
              <a:spLocks noChangeShapeType="1"/>
            </p:cNvSpPr>
            <p:nvPr/>
          </p:nvSpPr>
          <p:spPr bwMode="auto">
            <a:xfrm>
              <a:off x="6096000" y="4343400"/>
              <a:ext cx="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29"/>
            <p:cNvSpPr>
              <a:spLocks noChangeShapeType="1"/>
            </p:cNvSpPr>
            <p:nvPr/>
          </p:nvSpPr>
          <p:spPr bwMode="auto">
            <a:xfrm flipH="1">
              <a:off x="2438400" y="3048000"/>
              <a:ext cx="762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spAutoFit/>
            </a:bodyPr>
            <a:lstStyle/>
            <a:p>
              <a:endParaRPr lang="zh-CN" altLang="en-US"/>
            </a:p>
          </p:txBody>
        </p:sp>
        <p:sp>
          <p:nvSpPr>
            <p:cNvPr id="31" name="Freeform 33"/>
            <p:cNvSpPr>
              <a:spLocks/>
            </p:cNvSpPr>
            <p:nvPr/>
          </p:nvSpPr>
          <p:spPr bwMode="auto">
            <a:xfrm>
              <a:off x="1257300" y="1295400"/>
              <a:ext cx="5981700" cy="4648200"/>
            </a:xfrm>
            <a:custGeom>
              <a:avLst/>
              <a:gdLst>
                <a:gd name="T0" fmla="*/ 1896 w 3768"/>
                <a:gd name="T1" fmla="*/ 0 h 2928"/>
                <a:gd name="T2" fmla="*/ 1800 w 3768"/>
                <a:gd name="T3" fmla="*/ 720 h 2928"/>
                <a:gd name="T4" fmla="*/ 1080 w 3768"/>
                <a:gd name="T5" fmla="*/ 1056 h 2928"/>
                <a:gd name="T6" fmla="*/ 1560 w 3768"/>
                <a:gd name="T7" fmla="*/ 1200 h 2928"/>
                <a:gd name="T8" fmla="*/ 2856 w 3768"/>
                <a:gd name="T9" fmla="*/ 1008 h 2928"/>
                <a:gd name="T10" fmla="*/ 2904 w 3768"/>
                <a:gd name="T11" fmla="*/ 1200 h 2928"/>
                <a:gd name="T12" fmla="*/ 456 w 3768"/>
                <a:gd name="T13" fmla="*/ 1584 h 2928"/>
                <a:gd name="T14" fmla="*/ 168 w 3768"/>
                <a:gd name="T15" fmla="*/ 1776 h 2928"/>
                <a:gd name="T16" fmla="*/ 1032 w 3768"/>
                <a:gd name="T17" fmla="*/ 1680 h 2928"/>
                <a:gd name="T18" fmla="*/ 3288 w 3768"/>
                <a:gd name="T19" fmla="*/ 1728 h 2928"/>
                <a:gd name="T20" fmla="*/ 3000 w 3768"/>
                <a:gd name="T21" fmla="*/ 1872 h 2928"/>
                <a:gd name="T22" fmla="*/ 456 w 3768"/>
                <a:gd name="T23" fmla="*/ 2256 h 2928"/>
                <a:gd name="T24" fmla="*/ 648 w 3768"/>
                <a:gd name="T25" fmla="*/ 2448 h 2928"/>
                <a:gd name="T26" fmla="*/ 3336 w 3768"/>
                <a:gd name="T27" fmla="*/ 2256 h 2928"/>
                <a:gd name="T28" fmla="*/ 3240 w 3768"/>
                <a:gd name="T29" fmla="*/ 2448 h 2928"/>
                <a:gd name="T30" fmla="*/ 456 w 3768"/>
                <a:gd name="T31" fmla="*/ 2928 h 29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68"/>
                <a:gd name="T49" fmla="*/ 0 h 2928"/>
                <a:gd name="T50" fmla="*/ 3768 w 3768"/>
                <a:gd name="T51" fmla="*/ 2928 h 29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68" h="2928">
                  <a:moveTo>
                    <a:pt x="1896" y="0"/>
                  </a:moveTo>
                  <a:cubicBezTo>
                    <a:pt x="1916" y="272"/>
                    <a:pt x="1936" y="544"/>
                    <a:pt x="1800" y="720"/>
                  </a:cubicBezTo>
                  <a:cubicBezTo>
                    <a:pt x="1664" y="896"/>
                    <a:pt x="1120" y="976"/>
                    <a:pt x="1080" y="1056"/>
                  </a:cubicBezTo>
                  <a:cubicBezTo>
                    <a:pt x="1040" y="1136"/>
                    <a:pt x="1264" y="1208"/>
                    <a:pt x="1560" y="1200"/>
                  </a:cubicBezTo>
                  <a:cubicBezTo>
                    <a:pt x="1856" y="1192"/>
                    <a:pt x="2632" y="1008"/>
                    <a:pt x="2856" y="1008"/>
                  </a:cubicBezTo>
                  <a:cubicBezTo>
                    <a:pt x="3080" y="1008"/>
                    <a:pt x="3304" y="1104"/>
                    <a:pt x="2904" y="1200"/>
                  </a:cubicBezTo>
                  <a:cubicBezTo>
                    <a:pt x="2504" y="1296"/>
                    <a:pt x="912" y="1488"/>
                    <a:pt x="456" y="1584"/>
                  </a:cubicBezTo>
                  <a:cubicBezTo>
                    <a:pt x="0" y="1680"/>
                    <a:pt x="72" y="1760"/>
                    <a:pt x="168" y="1776"/>
                  </a:cubicBezTo>
                  <a:cubicBezTo>
                    <a:pt x="264" y="1792"/>
                    <a:pt x="512" y="1688"/>
                    <a:pt x="1032" y="1680"/>
                  </a:cubicBezTo>
                  <a:cubicBezTo>
                    <a:pt x="1552" y="1672"/>
                    <a:pt x="2960" y="1696"/>
                    <a:pt x="3288" y="1728"/>
                  </a:cubicBezTo>
                  <a:cubicBezTo>
                    <a:pt x="3616" y="1760"/>
                    <a:pt x="3472" y="1784"/>
                    <a:pt x="3000" y="1872"/>
                  </a:cubicBezTo>
                  <a:cubicBezTo>
                    <a:pt x="2528" y="1960"/>
                    <a:pt x="848" y="2160"/>
                    <a:pt x="456" y="2256"/>
                  </a:cubicBezTo>
                  <a:cubicBezTo>
                    <a:pt x="64" y="2352"/>
                    <a:pt x="168" y="2448"/>
                    <a:pt x="648" y="2448"/>
                  </a:cubicBezTo>
                  <a:cubicBezTo>
                    <a:pt x="1128" y="2448"/>
                    <a:pt x="2904" y="2256"/>
                    <a:pt x="3336" y="2256"/>
                  </a:cubicBezTo>
                  <a:cubicBezTo>
                    <a:pt x="3768" y="2256"/>
                    <a:pt x="3720" y="2336"/>
                    <a:pt x="3240" y="2448"/>
                  </a:cubicBezTo>
                  <a:cubicBezTo>
                    <a:pt x="2760" y="2560"/>
                    <a:pt x="920" y="2848"/>
                    <a:pt x="456" y="2928"/>
                  </a:cubicBezTo>
                </a:path>
              </a:pathLst>
            </a:custGeom>
            <a:noFill/>
            <a:ln w="38100">
              <a:solidFill>
                <a:srgbClr val="FF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Line 34"/>
            <p:cNvSpPr>
              <a:spLocks noChangeShapeType="1"/>
            </p:cNvSpPr>
            <p:nvPr/>
          </p:nvSpPr>
          <p:spPr bwMode="auto">
            <a:xfrm flipH="1">
              <a:off x="3953345" y="5638800"/>
              <a:ext cx="627710" cy="148695"/>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3" name="Line 35"/>
            <p:cNvSpPr>
              <a:spLocks noChangeShapeType="1"/>
            </p:cNvSpPr>
            <p:nvPr/>
          </p:nvSpPr>
          <p:spPr bwMode="auto">
            <a:xfrm flipH="1">
              <a:off x="3627604" y="4661063"/>
              <a:ext cx="536891" cy="84627"/>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4" name="Line 36"/>
            <p:cNvSpPr>
              <a:spLocks noChangeShapeType="1"/>
            </p:cNvSpPr>
            <p:nvPr/>
          </p:nvSpPr>
          <p:spPr bwMode="auto">
            <a:xfrm flipH="1">
              <a:off x="4149680" y="3514358"/>
              <a:ext cx="498519" cy="88532"/>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5" name="Line 37"/>
            <p:cNvSpPr>
              <a:spLocks noChangeShapeType="1"/>
            </p:cNvSpPr>
            <p:nvPr/>
          </p:nvSpPr>
          <p:spPr bwMode="auto">
            <a:xfrm flipH="1">
              <a:off x="3990556" y="2383489"/>
              <a:ext cx="322850" cy="333538"/>
            </a:xfrm>
            <a:prstGeom prst="line">
              <a:avLst/>
            </a:prstGeom>
            <a:noFill/>
            <a:ln w="38100" cap="sq">
              <a:solidFill>
                <a:srgbClr val="FF0000"/>
              </a:solidFill>
              <a:round/>
              <a:headEnd type="none" w="sm" len="sm"/>
              <a:tailEnd type="triangle" w="med" len="lg"/>
            </a:ln>
            <a:extLst>
              <a:ext uri="{909E8E84-426E-40DD-AFC4-6F175D3DCCD1}">
                <a14:hiddenFill xmlns:a14="http://schemas.microsoft.com/office/drawing/2010/main">
                  <a:noFill/>
                </a14:hiddenFill>
              </a:ext>
            </a:extLst>
          </p:spPr>
          <p:txBody>
            <a:bodyPr wrap="square">
              <a:spAutoFit/>
            </a:bodyPr>
            <a:lstStyle/>
            <a:p>
              <a:endParaRPr lang="zh-CN" altLang="en-US"/>
            </a:p>
          </p:txBody>
        </p:sp>
      </p:grpSp>
    </p:spTree>
    <p:extLst>
      <p:ext uri="{BB962C8B-B14F-4D97-AF65-F5344CB8AC3E}">
        <p14:creationId xmlns:p14="http://schemas.microsoft.com/office/powerpoint/2010/main" val="3736082621"/>
      </p:ext>
    </p:extLst>
  </p:cSld>
  <p:clrMapOvr>
    <a:masterClrMapping/>
  </p:clrMapOvr>
  <mc:AlternateContent xmlns:mc="http://schemas.openxmlformats.org/markup-compatibility/2006" xmlns:p14="http://schemas.microsoft.com/office/powerpoint/2010/main">
    <mc:Choice Requires="p14">
      <p:transition spd="slow" p14:dur="2000" advTm="68"/>
    </mc:Choice>
    <mc:Fallback xmlns="">
      <p:transition spd="slow" advTm="68"/>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sp>
        <p:nvSpPr>
          <p:cNvPr id="2" name="矩形 1"/>
          <p:cNvSpPr/>
          <p:nvPr/>
        </p:nvSpPr>
        <p:spPr>
          <a:xfrm>
            <a:off x="-790575" y="5461105"/>
            <a:ext cx="6096000" cy="1212640"/>
          </a:xfrm>
          <a:prstGeom prst="rect">
            <a:avLst/>
          </a:prstGeom>
        </p:spPr>
        <p:txBody>
          <a:bodyPr>
            <a:spAutoFit/>
          </a:bodyPr>
          <a:lstStyle/>
          <a:p>
            <a:pPr lvl="3">
              <a:lnSpc>
                <a:spcPct val="130000"/>
              </a:lnSpc>
              <a:buSzPct val="80000"/>
              <a:buFont typeface="Wingdings" panose="05000000000000000000" pitchFamily="2" charset="2"/>
              <a:buChar char="l"/>
            </a:pPr>
            <a:r>
              <a:rPr lang="zh-CN" altLang="en-US" sz="2800" b="1" dirty="0">
                <a:solidFill>
                  <a:schemeClr val="hlink"/>
                </a:solidFill>
                <a:latin typeface="楷体_GB2312" pitchFamily="49" charset="-122"/>
                <a:ea typeface="楷体_GB2312" pitchFamily="49" charset="-122"/>
              </a:rPr>
              <a:t>广</a:t>
            </a:r>
            <a:r>
              <a:rPr lang="zh-CN" altLang="en-US" sz="2800" b="1" dirty="0">
                <a:solidFill>
                  <a:schemeClr val="hlink"/>
                </a:solidFill>
                <a:ea typeface="楷体_GB2312" pitchFamily="49" charset="-122"/>
              </a:rPr>
              <a:t>度</a:t>
            </a:r>
            <a:r>
              <a:rPr lang="en-US" altLang="zh-CN" sz="2800" b="1" dirty="0">
                <a:solidFill>
                  <a:schemeClr val="hlink"/>
                </a:solidFill>
                <a:latin typeface="楷体_GB2312" pitchFamily="49" charset="-122"/>
                <a:ea typeface="楷体_GB2312" pitchFamily="49" charset="-122"/>
              </a:rPr>
              <a:t>(</a:t>
            </a:r>
            <a:r>
              <a:rPr lang="zh-CN" altLang="en-US" sz="2800" b="1" dirty="0">
                <a:solidFill>
                  <a:schemeClr val="hlink"/>
                </a:solidFill>
                <a:ea typeface="楷体_GB2312" pitchFamily="49" charset="-122"/>
              </a:rPr>
              <a:t>宽</a:t>
            </a:r>
            <a:r>
              <a:rPr lang="zh-CN" altLang="en-US" sz="2800" b="1" dirty="0">
                <a:solidFill>
                  <a:schemeClr val="hlink"/>
                </a:solidFill>
                <a:latin typeface="楷体_GB2312" pitchFamily="49" charset="-122"/>
                <a:ea typeface="楷体_GB2312" pitchFamily="49" charset="-122"/>
              </a:rPr>
              <a:t>度</a:t>
            </a:r>
            <a:r>
              <a:rPr lang="en-US" altLang="zh-CN" sz="2800" b="1" dirty="0">
                <a:solidFill>
                  <a:schemeClr val="hlink"/>
                </a:solidFill>
                <a:latin typeface="楷体_GB2312" pitchFamily="49" charset="-122"/>
                <a:ea typeface="楷体_GB2312" pitchFamily="49" charset="-122"/>
              </a:rPr>
              <a:t>)</a:t>
            </a:r>
            <a:r>
              <a:rPr lang="zh-CN" altLang="en-US" sz="2800" b="1" dirty="0">
                <a:solidFill>
                  <a:schemeClr val="hlink"/>
                </a:solidFill>
                <a:ea typeface="楷体_GB2312" pitchFamily="49" charset="-122"/>
              </a:rPr>
              <a:t>优先搜索（</a:t>
            </a:r>
            <a:r>
              <a:rPr lang="en-US" altLang="zh-CN" sz="2800" b="1" dirty="0">
                <a:solidFill>
                  <a:schemeClr val="hlink"/>
                </a:solidFill>
                <a:ea typeface="楷体_GB2312" pitchFamily="49" charset="-122"/>
              </a:rPr>
              <a:t>Breadth-first search</a:t>
            </a:r>
            <a:r>
              <a:rPr lang="zh-CN" altLang="en-US" sz="2800" b="1" dirty="0">
                <a:solidFill>
                  <a:schemeClr val="hlink"/>
                </a:solidFill>
                <a:ea typeface="楷体_GB2312" pitchFamily="49" charset="-122"/>
              </a:rPr>
              <a:t>）</a:t>
            </a:r>
          </a:p>
        </p:txBody>
      </p:sp>
      <p:sp>
        <p:nvSpPr>
          <p:cNvPr id="6" name="椭圆 5"/>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7" name="椭圆 6"/>
          <p:cNvSpPr/>
          <p:nvPr/>
        </p:nvSpPr>
        <p:spPr>
          <a:xfrm>
            <a:off x="1276244"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8" name="椭圆 7"/>
          <p:cNvSpPr/>
          <p:nvPr/>
        </p:nvSpPr>
        <p:spPr>
          <a:xfrm>
            <a:off x="32788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9" name="椭圆 8"/>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10" name="直接连接符 9"/>
          <p:cNvCxnSpPr>
            <a:stCxn id="6" idx="4"/>
            <a:endCxn id="7" idx="0"/>
          </p:cNvCxnSpPr>
          <p:nvPr/>
        </p:nvCxnSpPr>
        <p:spPr>
          <a:xfrm flipH="1">
            <a:off x="1471507" y="1952323"/>
            <a:ext cx="1040606" cy="378461"/>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a:stCxn id="6" idx="4"/>
            <a:endCxn id="8" idx="0"/>
          </p:cNvCxnSpPr>
          <p:nvPr/>
        </p:nvCxnSpPr>
        <p:spPr>
          <a:xfrm>
            <a:off x="2512113" y="1952323"/>
            <a:ext cx="962025"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6" idx="4"/>
            <a:endCxn id="9"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H="1">
            <a:off x="943062" y="2654637"/>
            <a:ext cx="520304" cy="371601"/>
          </a:xfrm>
          <a:prstGeom prst="line">
            <a:avLst/>
          </a:prstGeom>
        </p:spPr>
        <p:style>
          <a:lnRef idx="1">
            <a:schemeClr val="dk1"/>
          </a:lnRef>
          <a:fillRef idx="0">
            <a:schemeClr val="dk1"/>
          </a:fillRef>
          <a:effectRef idx="0">
            <a:schemeClr val="dk1"/>
          </a:effectRef>
          <a:fontRef idx="minor">
            <a:schemeClr val="tx1"/>
          </a:fontRef>
        </p:style>
      </p:cxnSp>
      <p:sp>
        <p:nvSpPr>
          <p:cNvPr id="14" name="椭圆 13"/>
          <p:cNvSpPr/>
          <p:nvPr/>
        </p:nvSpPr>
        <p:spPr>
          <a:xfrm>
            <a:off x="1789466"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15" name="直接连接符 14"/>
          <p:cNvCxnSpPr>
            <a:endCxn id="14" idx="0"/>
          </p:cNvCxnSpPr>
          <p:nvPr/>
        </p:nvCxnSpPr>
        <p:spPr>
          <a:xfrm>
            <a:off x="1478833" y="2643936"/>
            <a:ext cx="505896" cy="382302"/>
          </a:xfrm>
          <a:prstGeom prst="line">
            <a:avLst/>
          </a:prstGeom>
        </p:spPr>
        <p:style>
          <a:lnRef idx="1">
            <a:schemeClr val="dk1"/>
          </a:lnRef>
          <a:fillRef idx="0">
            <a:schemeClr val="dk1"/>
          </a:fillRef>
          <a:effectRef idx="0">
            <a:schemeClr val="dk1"/>
          </a:effectRef>
          <a:fontRef idx="minor">
            <a:schemeClr val="tx1"/>
          </a:fontRef>
        </p:style>
      </p:cxnSp>
      <p:sp>
        <p:nvSpPr>
          <p:cNvPr id="16" name="椭圆 15"/>
          <p:cNvSpPr/>
          <p:nvPr/>
        </p:nvSpPr>
        <p:spPr>
          <a:xfrm>
            <a:off x="726173" y="30223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sp>
        <p:nvSpPr>
          <p:cNvPr id="17" name="椭圆 16"/>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cxnSp>
        <p:nvCxnSpPr>
          <p:cNvPr id="19" name="直接连接符 18"/>
          <p:cNvCxnSpPr>
            <a:endCxn id="22" idx="0"/>
          </p:cNvCxnSpPr>
          <p:nvPr/>
        </p:nvCxnSpPr>
        <p:spPr>
          <a:xfrm>
            <a:off x="2501591" y="2643936"/>
            <a:ext cx="516860" cy="379401"/>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endCxn id="21" idx="0"/>
          </p:cNvCxnSpPr>
          <p:nvPr/>
        </p:nvCxnSpPr>
        <p:spPr>
          <a:xfrm flipH="1">
            <a:off x="2501590" y="2643936"/>
            <a:ext cx="1" cy="371600"/>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sp>
        <p:nvSpPr>
          <p:cNvPr id="22" name="椭圆 21"/>
          <p:cNvSpPr/>
          <p:nvPr/>
        </p:nvSpPr>
        <p:spPr>
          <a:xfrm>
            <a:off x="2823188"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23" name="椭圆 22"/>
          <p:cNvSpPr/>
          <p:nvPr/>
        </p:nvSpPr>
        <p:spPr>
          <a:xfrm>
            <a:off x="1273229" y="2328834"/>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25" name="直接连接符 24"/>
          <p:cNvCxnSpPr>
            <a:endCxn id="26" idx="0"/>
          </p:cNvCxnSpPr>
          <p:nvPr/>
        </p:nvCxnSpPr>
        <p:spPr>
          <a:xfrm flipH="1">
            <a:off x="921436" y="3338155"/>
            <a:ext cx="1" cy="37160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726173" y="3709759"/>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白</a:t>
            </a:r>
          </a:p>
        </p:txBody>
      </p:sp>
      <p:sp>
        <p:nvSpPr>
          <p:cNvPr id="27" name="椭圆 26"/>
          <p:cNvSpPr/>
          <p:nvPr/>
        </p:nvSpPr>
        <p:spPr>
          <a:xfrm>
            <a:off x="725115" y="301553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cxnSp>
        <p:nvCxnSpPr>
          <p:cNvPr id="32" name="直接连接符 31"/>
          <p:cNvCxnSpPr>
            <a:endCxn id="33" idx="0"/>
          </p:cNvCxnSpPr>
          <p:nvPr/>
        </p:nvCxnSpPr>
        <p:spPr>
          <a:xfrm flipH="1">
            <a:off x="1991036" y="3346188"/>
            <a:ext cx="1" cy="371600"/>
          </a:xfrm>
          <a:prstGeom prst="line">
            <a:avLst/>
          </a:prstGeom>
        </p:spPr>
        <p:style>
          <a:lnRef idx="1">
            <a:schemeClr val="dk1"/>
          </a:lnRef>
          <a:fillRef idx="0">
            <a:schemeClr val="dk1"/>
          </a:fillRef>
          <a:effectRef idx="0">
            <a:schemeClr val="dk1"/>
          </a:effectRef>
          <a:fontRef idx="minor">
            <a:schemeClr val="tx1"/>
          </a:fontRef>
        </p:style>
      </p:cxnSp>
      <p:sp>
        <p:nvSpPr>
          <p:cNvPr id="33" name="椭圆 32"/>
          <p:cNvSpPr/>
          <p:nvPr/>
        </p:nvSpPr>
        <p:spPr>
          <a:xfrm>
            <a:off x="1795773"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34" name="椭圆 33"/>
          <p:cNvSpPr/>
          <p:nvPr/>
        </p:nvSpPr>
        <p:spPr>
          <a:xfrm>
            <a:off x="1794715" y="3023569"/>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35" name="直接连接符 34"/>
          <p:cNvCxnSpPr>
            <a:endCxn id="36" idx="0"/>
          </p:cNvCxnSpPr>
          <p:nvPr/>
        </p:nvCxnSpPr>
        <p:spPr>
          <a:xfrm flipH="1">
            <a:off x="3018225" y="3355944"/>
            <a:ext cx="1" cy="371600"/>
          </a:xfrm>
          <a:prstGeom prst="line">
            <a:avLst/>
          </a:prstGeom>
        </p:spPr>
        <p:style>
          <a:lnRef idx="1">
            <a:schemeClr val="dk1"/>
          </a:lnRef>
          <a:fillRef idx="0">
            <a:schemeClr val="dk1"/>
          </a:fillRef>
          <a:effectRef idx="0">
            <a:schemeClr val="dk1"/>
          </a:effectRef>
          <a:fontRef idx="minor">
            <a:schemeClr val="tx1"/>
          </a:fontRef>
        </p:style>
      </p:cxnSp>
      <p:sp>
        <p:nvSpPr>
          <p:cNvPr id="36" name="椭圆 35"/>
          <p:cNvSpPr/>
          <p:nvPr/>
        </p:nvSpPr>
        <p:spPr>
          <a:xfrm>
            <a:off x="2822962"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37" name="椭圆 36"/>
          <p:cNvSpPr/>
          <p:nvPr/>
        </p:nvSpPr>
        <p:spPr>
          <a:xfrm>
            <a:off x="2821904" y="303332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38" name="椭圆 37"/>
          <p:cNvSpPr/>
          <p:nvPr/>
        </p:nvSpPr>
        <p:spPr>
          <a:xfrm>
            <a:off x="3276581"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39" name="椭圆 38"/>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cxnSp>
        <p:nvCxnSpPr>
          <p:cNvPr id="40" name="直接连接符 39"/>
          <p:cNvCxnSpPr>
            <a:endCxn id="41" idx="0"/>
          </p:cNvCxnSpPr>
          <p:nvPr/>
        </p:nvCxnSpPr>
        <p:spPr>
          <a:xfrm flipH="1">
            <a:off x="1975651" y="4038787"/>
            <a:ext cx="1" cy="371600"/>
          </a:xfrm>
          <a:prstGeom prst="line">
            <a:avLst/>
          </a:prstGeom>
        </p:spPr>
        <p:style>
          <a:lnRef idx="1">
            <a:schemeClr val="dk1"/>
          </a:lnRef>
          <a:fillRef idx="0">
            <a:schemeClr val="dk1"/>
          </a:fillRef>
          <a:effectRef idx="0">
            <a:schemeClr val="dk1"/>
          </a:effectRef>
          <a:fontRef idx="minor">
            <a:schemeClr val="tx1"/>
          </a:fontRef>
        </p:style>
      </p:cxnSp>
      <p:sp>
        <p:nvSpPr>
          <p:cNvPr id="41" name="椭圆 40"/>
          <p:cNvSpPr/>
          <p:nvPr/>
        </p:nvSpPr>
        <p:spPr>
          <a:xfrm>
            <a:off x="1780388" y="441039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锦</a:t>
            </a:r>
          </a:p>
        </p:txBody>
      </p:sp>
      <p:sp>
        <p:nvSpPr>
          <p:cNvPr id="42" name="椭圆 41"/>
          <p:cNvSpPr/>
          <p:nvPr/>
        </p:nvSpPr>
        <p:spPr>
          <a:xfrm>
            <a:off x="1797730"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44" name="椭圆 43"/>
          <p:cNvSpPr/>
          <p:nvPr/>
        </p:nvSpPr>
        <p:spPr>
          <a:xfrm>
            <a:off x="728130" y="3711970"/>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白</a:t>
            </a:r>
          </a:p>
        </p:txBody>
      </p:sp>
      <p:sp>
        <p:nvSpPr>
          <p:cNvPr id="45" name="椭圆 44"/>
          <p:cNvSpPr/>
          <p:nvPr/>
        </p:nvSpPr>
        <p:spPr>
          <a:xfrm>
            <a:off x="2818118"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pic>
        <p:nvPicPr>
          <p:cNvPr id="43" name="图片 42"/>
          <p:cNvPicPr>
            <a:picLocks noChangeAspect="1"/>
          </p:cNvPicPr>
          <p:nvPr/>
        </p:nvPicPr>
        <p:blipFill>
          <a:blip r:embed="rId3"/>
          <a:stretch>
            <a:fillRect/>
          </a:stretch>
        </p:blipFill>
        <p:spPr>
          <a:xfrm>
            <a:off x="4501326" y="73183"/>
            <a:ext cx="7204899" cy="6710682"/>
          </a:xfrm>
          <a:prstGeom prst="rect">
            <a:avLst/>
          </a:prstGeom>
        </p:spPr>
      </p:pic>
    </p:spTree>
    <p:custDataLst>
      <p:tags r:id="rId1"/>
    </p:custDataLst>
    <p:extLst>
      <p:ext uri="{BB962C8B-B14F-4D97-AF65-F5344CB8AC3E}">
        <p14:creationId xmlns:p14="http://schemas.microsoft.com/office/powerpoint/2010/main" val="1728594855"/>
      </p:ext>
    </p:extLst>
  </p:cSld>
  <p:clrMapOvr>
    <a:masterClrMapping/>
  </p:clrMapOvr>
  <mc:AlternateContent xmlns:mc="http://schemas.openxmlformats.org/markup-compatibility/2006" xmlns:p14="http://schemas.microsoft.com/office/powerpoint/2010/main">
    <mc:Choice Requires="p14">
      <p:transition spd="slow" p14:dur="2000" advTm="510"/>
    </mc:Choice>
    <mc:Fallback xmlns="">
      <p:transition spd="slow" advTm="5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par>
                                <p:cTn id="37" presetID="22" presetClass="entr" presetSubtype="1"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up)">
                                      <p:cBhvr>
                                        <p:cTn id="53" dur="500"/>
                                        <p:tgtEl>
                                          <p:spTgt spid="20"/>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up)">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up)">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500"/>
                                        <p:tgtEl>
                                          <p:spTgt spid="25"/>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up)">
                                      <p:cBhvr>
                                        <p:cTn id="78" dur="500"/>
                                        <p:tgtEl>
                                          <p:spTgt spid="26"/>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up)">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up)">
                                      <p:cBhvr>
                                        <p:cTn id="86" dur="500"/>
                                        <p:tgtEl>
                                          <p:spTgt spid="32"/>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up)">
                                      <p:cBhvr>
                                        <p:cTn id="89" dur="500"/>
                                        <p:tgtEl>
                                          <p:spTgt spid="33"/>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up)">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up)">
                                      <p:cBhvr>
                                        <p:cTn id="102" dur="500"/>
                                        <p:tgtEl>
                                          <p:spTgt spid="35"/>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500"/>
                                        <p:tgtEl>
                                          <p:spTgt spid="36"/>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ipe(up)">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wipe(up)">
                                      <p:cBhvr>
                                        <p:cTn id="113" dur="500"/>
                                        <p:tgtEl>
                                          <p:spTgt spid="4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wipe(up)">
                                      <p:cBhvr>
                                        <p:cTn id="118" dur="500"/>
                                        <p:tgtEl>
                                          <p:spTgt spid="40"/>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wipe(up)">
                                      <p:cBhvr>
                                        <p:cTn id="121" dur="500"/>
                                        <p:tgtEl>
                                          <p:spTgt spid="41"/>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500"/>
                                        <p:tgtEl>
                                          <p:spTgt spid="4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wipe(up)">
                                      <p:cBhvr>
                                        <p:cTn id="129"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6" grpId="0" animBg="1"/>
      <p:bldP spid="17" grpId="0" animBg="1"/>
      <p:bldP spid="21" grpId="0" animBg="1"/>
      <p:bldP spid="22" grpId="0" animBg="1"/>
      <p:bldP spid="23" grpId="0" animBg="1"/>
      <p:bldP spid="24" grpId="0" animBg="1"/>
      <p:bldP spid="26" grpId="0" animBg="1"/>
      <p:bldP spid="27" grpId="0" animBg="1"/>
      <p:bldP spid="33" grpId="0" animBg="1"/>
      <p:bldP spid="34" grpId="0" animBg="1"/>
      <p:bldP spid="36" grpId="0" animBg="1"/>
      <p:bldP spid="37" grpId="0" animBg="1"/>
      <p:bldP spid="38" grpId="0" animBg="1"/>
      <p:bldP spid="39" grpId="0" animBg="1"/>
      <p:bldP spid="41" grpId="0" animBg="1"/>
      <p:bldP spid="42" grpId="0" animBg="1"/>
      <p:bldP spid="44"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4.2.2</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广度优先搜索（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Breadth-first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pic>
        <p:nvPicPr>
          <p:cNvPr id="3" name="图片 2">
            <a:extLst>
              <a:ext uri="{FF2B5EF4-FFF2-40B4-BE49-F238E27FC236}">
                <a16:creationId xmlns="" xmlns:a16="http://schemas.microsoft.com/office/drawing/2014/main" id="{503292D7-6426-4CEA-B6F3-93B284BA6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269" y="1582460"/>
            <a:ext cx="6734824" cy="3166582"/>
          </a:xfrm>
          <a:prstGeom prst="rect">
            <a:avLst/>
          </a:prstGeom>
        </p:spPr>
      </p:pic>
      <p:sp>
        <p:nvSpPr>
          <p:cNvPr id="6" name="矩形 5">
            <a:extLst>
              <a:ext uri="{FF2B5EF4-FFF2-40B4-BE49-F238E27FC236}">
                <a16:creationId xmlns="" xmlns:a16="http://schemas.microsoft.com/office/drawing/2014/main" id="{93C7D894-ECFF-4DD2-9490-5B3FBA16A9E9}"/>
              </a:ext>
            </a:extLst>
          </p:cNvPr>
          <p:cNvSpPr/>
          <p:nvPr/>
        </p:nvSpPr>
        <p:spPr>
          <a:xfrm>
            <a:off x="1888103" y="5493038"/>
            <a:ext cx="6582251" cy="397032"/>
          </a:xfrm>
          <a:prstGeom prst="rect">
            <a:avLst/>
          </a:prstGeom>
        </p:spPr>
        <p:txBody>
          <a:bodyPr wrap="none">
            <a:spAutoFit/>
          </a:bodyPr>
          <a:lstStyle/>
          <a:p>
            <a:pPr marL="342900" lvl="0" indent="-342900" fontAlgn="base">
              <a:lnSpc>
                <a:spcPct val="110000"/>
              </a:lnSpc>
              <a:spcBef>
                <a:spcPct val="40000"/>
              </a:spcBef>
              <a:spcAft>
                <a:spcPct val="0"/>
              </a:spcAft>
              <a:buFont typeface="Wingdings" panose="05000000000000000000" pitchFamily="2" charset="2"/>
              <a:buChar char="l"/>
            </a:pPr>
            <a:r>
              <a:rPr lang="zh-CN" altLang="en-US" b="1" kern="0" dirty="0">
                <a:solidFill>
                  <a:srgbClr val="000000"/>
                </a:solidFill>
                <a:latin typeface="Calibri"/>
                <a:ea typeface="楷体_GB2312" pitchFamily="49" charset="-122"/>
              </a:rPr>
              <a:t>假设同一深度扩展节点按字母顺序，即 </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A</a:t>
            </a:r>
            <a:r>
              <a:rPr lang="zh-CN" altLang="en-US" b="1" kern="0" dirty="0">
                <a:solidFill>
                  <a:srgbClr val="000000"/>
                </a:solidFill>
                <a:latin typeface="Calibri"/>
                <a:ea typeface="楷体_GB2312" pitchFamily="49" charset="-122"/>
              </a:rPr>
              <a:t>优先于</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D</a:t>
            </a:r>
            <a:r>
              <a:rPr lang="zh-CN" altLang="en-US" b="1" kern="0" dirty="0">
                <a:solidFill>
                  <a:srgbClr val="000000"/>
                </a:solidFill>
                <a:latin typeface="Calibri"/>
                <a:ea typeface="楷体_GB2312" pitchFamily="49" charset="-122"/>
              </a:rPr>
              <a:t>扩展</a:t>
            </a:r>
          </a:p>
        </p:txBody>
      </p:sp>
    </p:spTree>
    <p:extLst>
      <p:ext uri="{BB962C8B-B14F-4D97-AF65-F5344CB8AC3E}">
        <p14:creationId xmlns:p14="http://schemas.microsoft.com/office/powerpoint/2010/main" val="298038137"/>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4.2.3</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深度优先搜索（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Depth-first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pic>
        <p:nvPicPr>
          <p:cNvPr id="2" name="图片 1"/>
          <p:cNvPicPr>
            <a:picLocks noChangeAspect="1"/>
          </p:cNvPicPr>
          <p:nvPr/>
        </p:nvPicPr>
        <p:blipFill>
          <a:blip r:embed="rId2"/>
          <a:stretch>
            <a:fillRect/>
          </a:stretch>
        </p:blipFill>
        <p:spPr>
          <a:xfrm>
            <a:off x="377678" y="2083166"/>
            <a:ext cx="7308291" cy="3653876"/>
          </a:xfrm>
          <a:prstGeom prst="rect">
            <a:avLst/>
          </a:prstGeom>
        </p:spPr>
      </p:pic>
      <p:grpSp>
        <p:nvGrpSpPr>
          <p:cNvPr id="43" name="组合 42"/>
          <p:cNvGrpSpPr/>
          <p:nvPr/>
        </p:nvGrpSpPr>
        <p:grpSpPr>
          <a:xfrm>
            <a:off x="8131276" y="1900450"/>
            <a:ext cx="3451123" cy="3979240"/>
            <a:chOff x="1676400" y="990600"/>
            <a:chExt cx="4724400" cy="5410200"/>
          </a:xfrm>
        </p:grpSpPr>
        <p:sp>
          <p:nvSpPr>
            <p:cNvPr id="16" name="Line 15"/>
            <p:cNvSpPr>
              <a:spLocks noChangeShapeType="1"/>
            </p:cNvSpPr>
            <p:nvPr/>
          </p:nvSpPr>
          <p:spPr bwMode="auto">
            <a:xfrm flipH="1">
              <a:off x="3505200" y="2133600"/>
              <a:ext cx="5334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7" name="Line 16"/>
            <p:cNvSpPr>
              <a:spLocks noChangeShapeType="1"/>
            </p:cNvSpPr>
            <p:nvPr/>
          </p:nvSpPr>
          <p:spPr bwMode="auto">
            <a:xfrm>
              <a:off x="4495800" y="2133600"/>
              <a:ext cx="609600" cy="533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spAutoFit/>
            </a:bodyPr>
            <a:lstStyle/>
            <a:p>
              <a:endParaRPr lang="zh-CN" altLang="en-US"/>
            </a:p>
          </p:txBody>
        </p:sp>
        <p:sp>
          <p:nvSpPr>
            <p:cNvPr id="18" name="Line 17"/>
            <p:cNvSpPr>
              <a:spLocks noChangeShapeType="1"/>
            </p:cNvSpPr>
            <p:nvPr/>
          </p:nvSpPr>
          <p:spPr bwMode="auto">
            <a:xfrm>
              <a:off x="4495800" y="2133600"/>
              <a:ext cx="990600" cy="6096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9" name="Line 18"/>
            <p:cNvSpPr>
              <a:spLocks noChangeShapeType="1"/>
            </p:cNvSpPr>
            <p:nvPr/>
          </p:nvSpPr>
          <p:spPr bwMode="auto">
            <a:xfrm flipH="1">
              <a:off x="2590800" y="3200400"/>
              <a:ext cx="5334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0" name="Line 19"/>
            <p:cNvSpPr>
              <a:spLocks noChangeShapeType="1"/>
            </p:cNvSpPr>
            <p:nvPr/>
          </p:nvSpPr>
          <p:spPr bwMode="auto">
            <a:xfrm>
              <a:off x="3581400" y="3200400"/>
              <a:ext cx="381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1" name="Line 20"/>
            <p:cNvSpPr>
              <a:spLocks noChangeShapeType="1"/>
            </p:cNvSpPr>
            <p:nvPr/>
          </p:nvSpPr>
          <p:spPr bwMode="auto">
            <a:xfrm flipH="1">
              <a:off x="5029200" y="3276600"/>
              <a:ext cx="2286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2" name="Line 21"/>
            <p:cNvSpPr>
              <a:spLocks noChangeShapeType="1"/>
            </p:cNvSpPr>
            <p:nvPr/>
          </p:nvSpPr>
          <p:spPr bwMode="auto">
            <a:xfrm>
              <a:off x="5638800" y="3276600"/>
              <a:ext cx="38100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3" name="Line 22"/>
            <p:cNvSpPr>
              <a:spLocks noChangeShapeType="1"/>
            </p:cNvSpPr>
            <p:nvPr/>
          </p:nvSpPr>
          <p:spPr bwMode="auto">
            <a:xfrm>
              <a:off x="2438400" y="4191000"/>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4" name="Line 23"/>
            <p:cNvSpPr>
              <a:spLocks noChangeShapeType="1"/>
            </p:cNvSpPr>
            <p:nvPr/>
          </p:nvSpPr>
          <p:spPr bwMode="auto">
            <a:xfrm>
              <a:off x="2438400" y="5257800"/>
              <a:ext cx="0" cy="381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5" name="Line 24"/>
            <p:cNvSpPr>
              <a:spLocks noChangeShapeType="1"/>
            </p:cNvSpPr>
            <p:nvPr/>
          </p:nvSpPr>
          <p:spPr bwMode="auto">
            <a:xfrm>
              <a:off x="4876800" y="4343400"/>
              <a:ext cx="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6" name="Line 25"/>
            <p:cNvSpPr>
              <a:spLocks noChangeShapeType="1"/>
            </p:cNvSpPr>
            <p:nvPr/>
          </p:nvSpPr>
          <p:spPr bwMode="auto">
            <a:xfrm>
              <a:off x="6096000" y="4343400"/>
              <a:ext cx="0" cy="4572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0" name="Line 29"/>
            <p:cNvSpPr>
              <a:spLocks noChangeShapeType="1"/>
            </p:cNvSpPr>
            <p:nvPr/>
          </p:nvSpPr>
          <p:spPr bwMode="auto">
            <a:xfrm flipH="1">
              <a:off x="2438400" y="3048000"/>
              <a:ext cx="7620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nchor="ctr">
              <a:spAutoFit/>
            </a:bodyPr>
            <a:lstStyle/>
            <a:p>
              <a:endParaRPr lang="zh-CN" altLang="en-US"/>
            </a:p>
          </p:txBody>
        </p:sp>
        <p:grpSp>
          <p:nvGrpSpPr>
            <p:cNvPr id="42" name="组合 41"/>
            <p:cNvGrpSpPr/>
            <p:nvPr/>
          </p:nvGrpSpPr>
          <p:grpSpPr>
            <a:xfrm>
              <a:off x="1676400" y="990600"/>
              <a:ext cx="4724400" cy="5410200"/>
              <a:chOff x="1676400" y="990600"/>
              <a:chExt cx="4724400" cy="5410200"/>
            </a:xfrm>
          </p:grpSpPr>
          <p:grpSp>
            <p:nvGrpSpPr>
              <p:cNvPr id="3" name="组合 2"/>
              <p:cNvGrpSpPr/>
              <p:nvPr/>
            </p:nvGrpSpPr>
            <p:grpSpPr>
              <a:xfrm>
                <a:off x="2108200" y="1676400"/>
                <a:ext cx="4292600" cy="4479925"/>
                <a:chOff x="2108200" y="1676400"/>
                <a:chExt cx="4292600" cy="4479925"/>
              </a:xfrm>
              <a:solidFill>
                <a:srgbClr val="0070C0"/>
              </a:solidFill>
            </p:grpSpPr>
            <p:sp>
              <p:nvSpPr>
                <p:cNvPr id="4" name="Oval 4"/>
                <p:cNvSpPr>
                  <a:spLocks noChangeArrowheads="1"/>
                </p:cNvSpPr>
                <p:nvPr/>
              </p:nvSpPr>
              <p:spPr bwMode="auto">
                <a:xfrm>
                  <a:off x="3962400" y="1676400"/>
                  <a:ext cx="6096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dirty="0">
                      <a:ea typeface="楷体_GB2312" pitchFamily="49" charset="-122"/>
                    </a:rPr>
                    <a:t>S</a:t>
                  </a:r>
                </a:p>
              </p:txBody>
            </p:sp>
            <p:sp>
              <p:nvSpPr>
                <p:cNvPr id="6" name="Oval 5"/>
                <p:cNvSpPr>
                  <a:spLocks noChangeArrowheads="1"/>
                </p:cNvSpPr>
                <p:nvPr/>
              </p:nvSpPr>
              <p:spPr bwMode="auto">
                <a:xfrm>
                  <a:off x="3048000" y="2759075"/>
                  <a:ext cx="6096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L</a:t>
                  </a:r>
                </a:p>
              </p:txBody>
            </p:sp>
            <p:sp>
              <p:nvSpPr>
                <p:cNvPr id="7" name="Oval 6"/>
                <p:cNvSpPr>
                  <a:spLocks noChangeArrowheads="1"/>
                </p:cNvSpPr>
                <p:nvPr/>
              </p:nvSpPr>
              <p:spPr bwMode="auto">
                <a:xfrm>
                  <a:off x="5192713" y="2759075"/>
                  <a:ext cx="506412" cy="517525"/>
                </a:xfrm>
                <a:prstGeom prst="ellipse">
                  <a:avLst/>
                </a:prstGeom>
                <a:grpFill/>
                <a:ln w="9525">
                  <a:solidFill>
                    <a:schemeClr val="bg1"/>
                  </a:solidFill>
                  <a:round/>
                  <a:headEnd/>
                  <a:tailEnd/>
                </a:ln>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O</a:t>
                  </a:r>
                </a:p>
              </p:txBody>
            </p:sp>
            <p:sp>
              <p:nvSpPr>
                <p:cNvPr id="8" name="Oval 7"/>
                <p:cNvSpPr>
                  <a:spLocks noChangeArrowheads="1"/>
                </p:cNvSpPr>
                <p:nvPr/>
              </p:nvSpPr>
              <p:spPr bwMode="auto">
                <a:xfrm>
                  <a:off x="2152650" y="3657600"/>
                  <a:ext cx="579438" cy="517525"/>
                </a:xfrm>
                <a:prstGeom prst="ellipse">
                  <a:avLst/>
                </a:prstGeom>
                <a:grpFill/>
                <a:ln w="9525">
                  <a:solidFill>
                    <a:schemeClr val="bg1"/>
                  </a:solidFill>
                  <a:round/>
                  <a:headEnd/>
                  <a:tailEnd/>
                </a:ln>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M</a:t>
                  </a:r>
                </a:p>
              </p:txBody>
            </p:sp>
            <p:sp>
              <p:nvSpPr>
                <p:cNvPr id="9" name="Oval 8"/>
                <p:cNvSpPr>
                  <a:spLocks noChangeArrowheads="1"/>
                </p:cNvSpPr>
                <p:nvPr/>
              </p:nvSpPr>
              <p:spPr bwMode="auto">
                <a:xfrm>
                  <a:off x="3733800" y="3733800"/>
                  <a:ext cx="5334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F</a:t>
                  </a:r>
                </a:p>
              </p:txBody>
            </p:sp>
            <p:sp>
              <p:nvSpPr>
                <p:cNvPr id="10" name="Oval 9"/>
                <p:cNvSpPr>
                  <a:spLocks noChangeArrowheads="1"/>
                </p:cNvSpPr>
                <p:nvPr/>
              </p:nvSpPr>
              <p:spPr bwMode="auto">
                <a:xfrm>
                  <a:off x="4648200" y="3810000"/>
                  <a:ext cx="5334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P</a:t>
                  </a:r>
                </a:p>
              </p:txBody>
            </p:sp>
            <p:sp>
              <p:nvSpPr>
                <p:cNvPr id="11" name="Oval 10"/>
                <p:cNvSpPr>
                  <a:spLocks noChangeArrowheads="1"/>
                </p:cNvSpPr>
                <p:nvPr/>
              </p:nvSpPr>
              <p:spPr bwMode="auto">
                <a:xfrm>
                  <a:off x="5791200" y="3825875"/>
                  <a:ext cx="5334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Q</a:t>
                  </a:r>
                </a:p>
              </p:txBody>
            </p:sp>
            <p:sp>
              <p:nvSpPr>
                <p:cNvPr id="12" name="Oval 11"/>
                <p:cNvSpPr>
                  <a:spLocks noChangeArrowheads="1"/>
                </p:cNvSpPr>
                <p:nvPr/>
              </p:nvSpPr>
              <p:spPr bwMode="auto">
                <a:xfrm>
                  <a:off x="2108200" y="4724400"/>
                  <a:ext cx="6350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N</a:t>
                  </a:r>
                </a:p>
              </p:txBody>
            </p:sp>
            <p:sp>
              <p:nvSpPr>
                <p:cNvPr id="13" name="Oval 12"/>
                <p:cNvSpPr>
                  <a:spLocks noChangeArrowheads="1"/>
                </p:cNvSpPr>
                <p:nvPr/>
              </p:nvSpPr>
              <p:spPr bwMode="auto">
                <a:xfrm>
                  <a:off x="2133600" y="5638800"/>
                  <a:ext cx="609600"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F</a:t>
                  </a:r>
                </a:p>
              </p:txBody>
            </p:sp>
            <p:sp>
              <p:nvSpPr>
                <p:cNvPr id="14" name="Oval 13"/>
                <p:cNvSpPr>
                  <a:spLocks noChangeArrowheads="1"/>
                </p:cNvSpPr>
                <p:nvPr/>
              </p:nvSpPr>
              <p:spPr bwMode="auto">
                <a:xfrm>
                  <a:off x="4648200" y="4800600"/>
                  <a:ext cx="534988"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F</a:t>
                  </a:r>
                </a:p>
              </p:txBody>
            </p:sp>
            <p:sp>
              <p:nvSpPr>
                <p:cNvPr id="15" name="Oval 14"/>
                <p:cNvSpPr>
                  <a:spLocks noChangeArrowheads="1"/>
                </p:cNvSpPr>
                <p:nvPr/>
              </p:nvSpPr>
              <p:spPr bwMode="auto">
                <a:xfrm>
                  <a:off x="5827713" y="4800600"/>
                  <a:ext cx="573087" cy="517525"/>
                </a:xfrm>
                <a:prstGeom prst="ellipse">
                  <a:avLst/>
                </a:prstGeom>
                <a:grpFill/>
                <a:ln w="9525">
                  <a:solidFill>
                    <a:schemeClr val="bg1"/>
                  </a:solidFill>
                  <a:round/>
                  <a:headEnd/>
                  <a:tailEnd/>
                </a:ln>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50000"/>
                    </a:spcBef>
                  </a:pPr>
                  <a:r>
                    <a:rPr lang="en-US" altLang="zh-CN">
                      <a:ea typeface="楷体_GB2312" pitchFamily="49" charset="-122"/>
                    </a:rPr>
                    <a:t>F</a:t>
                  </a:r>
                </a:p>
              </p:txBody>
            </p:sp>
          </p:grpSp>
          <p:sp>
            <p:nvSpPr>
              <p:cNvPr id="27" name="Freeform 26"/>
              <p:cNvSpPr>
                <a:spLocks/>
              </p:cNvSpPr>
              <p:nvPr/>
            </p:nvSpPr>
            <p:spPr bwMode="auto">
              <a:xfrm>
                <a:off x="1676400" y="990600"/>
                <a:ext cx="2743200" cy="5334000"/>
              </a:xfrm>
              <a:custGeom>
                <a:avLst/>
                <a:gdLst>
                  <a:gd name="T0" fmla="*/ 1600 w 1744"/>
                  <a:gd name="T1" fmla="*/ 0 h 3408"/>
                  <a:gd name="T2" fmla="*/ 1552 w 1744"/>
                  <a:gd name="T3" fmla="*/ 1152 h 3408"/>
                  <a:gd name="T4" fmla="*/ 448 w 1744"/>
                  <a:gd name="T5" fmla="*/ 1392 h 3408"/>
                  <a:gd name="T6" fmla="*/ 784 w 1744"/>
                  <a:gd name="T7" fmla="*/ 2352 h 3408"/>
                  <a:gd name="T8" fmla="*/ 16 w 1744"/>
                  <a:gd name="T9" fmla="*/ 2784 h 3408"/>
                  <a:gd name="T10" fmla="*/ 880 w 1744"/>
                  <a:gd name="T11" fmla="*/ 3408 h 3408"/>
                  <a:gd name="T12" fmla="*/ 0 60000 65536"/>
                  <a:gd name="T13" fmla="*/ 0 60000 65536"/>
                  <a:gd name="T14" fmla="*/ 0 60000 65536"/>
                  <a:gd name="T15" fmla="*/ 0 60000 65536"/>
                  <a:gd name="T16" fmla="*/ 0 60000 65536"/>
                  <a:gd name="T17" fmla="*/ 0 60000 65536"/>
                  <a:gd name="T18" fmla="*/ 0 w 1744"/>
                  <a:gd name="T19" fmla="*/ 0 h 3408"/>
                  <a:gd name="T20" fmla="*/ 1744 w 1744"/>
                  <a:gd name="T21" fmla="*/ 3408 h 3408"/>
                </a:gdLst>
                <a:ahLst/>
                <a:cxnLst>
                  <a:cxn ang="T12">
                    <a:pos x="T0" y="T1"/>
                  </a:cxn>
                  <a:cxn ang="T13">
                    <a:pos x="T2" y="T3"/>
                  </a:cxn>
                  <a:cxn ang="T14">
                    <a:pos x="T4" y="T5"/>
                  </a:cxn>
                  <a:cxn ang="T15">
                    <a:pos x="T6" y="T7"/>
                  </a:cxn>
                  <a:cxn ang="T16">
                    <a:pos x="T8" y="T9"/>
                  </a:cxn>
                  <a:cxn ang="T17">
                    <a:pos x="T10" y="T11"/>
                  </a:cxn>
                </a:cxnLst>
                <a:rect l="T18" t="T19" r="T20" b="T21"/>
                <a:pathLst>
                  <a:path w="1744" h="3408">
                    <a:moveTo>
                      <a:pt x="1600" y="0"/>
                    </a:moveTo>
                    <a:cubicBezTo>
                      <a:pt x="1672" y="460"/>
                      <a:pt x="1744" y="920"/>
                      <a:pt x="1552" y="1152"/>
                    </a:cubicBezTo>
                    <a:cubicBezTo>
                      <a:pt x="1360" y="1384"/>
                      <a:pt x="576" y="1192"/>
                      <a:pt x="448" y="1392"/>
                    </a:cubicBezTo>
                    <a:cubicBezTo>
                      <a:pt x="320" y="1592"/>
                      <a:pt x="856" y="2120"/>
                      <a:pt x="784" y="2352"/>
                    </a:cubicBezTo>
                    <a:cubicBezTo>
                      <a:pt x="712" y="2584"/>
                      <a:pt x="0" y="2608"/>
                      <a:pt x="16" y="2784"/>
                    </a:cubicBezTo>
                    <a:cubicBezTo>
                      <a:pt x="32" y="2960"/>
                      <a:pt x="736" y="3304"/>
                      <a:pt x="880" y="3408"/>
                    </a:cubicBezTo>
                  </a:path>
                </a:pathLst>
              </a:custGeom>
              <a:noFill/>
              <a:ln w="381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Line 27"/>
              <p:cNvSpPr>
                <a:spLocks noChangeShapeType="1"/>
              </p:cNvSpPr>
              <p:nvPr/>
            </p:nvSpPr>
            <p:spPr bwMode="auto">
              <a:xfrm>
                <a:off x="2743200" y="6172200"/>
                <a:ext cx="457200" cy="228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29" name="Line 28"/>
              <p:cNvSpPr>
                <a:spLocks noChangeShapeType="1"/>
              </p:cNvSpPr>
              <p:nvPr/>
            </p:nvSpPr>
            <p:spPr bwMode="auto">
              <a:xfrm flipH="1">
                <a:off x="4191000" y="2438400"/>
                <a:ext cx="76200" cy="228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1" name="Line 30"/>
              <p:cNvSpPr>
                <a:spLocks noChangeShapeType="1"/>
              </p:cNvSpPr>
              <p:nvPr/>
            </p:nvSpPr>
            <p:spPr bwMode="auto">
              <a:xfrm flipH="1">
                <a:off x="2514600" y="3048000"/>
                <a:ext cx="152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2" name="Line 31"/>
              <p:cNvSpPr>
                <a:spLocks noChangeShapeType="1"/>
              </p:cNvSpPr>
              <p:nvPr/>
            </p:nvSpPr>
            <p:spPr bwMode="auto">
              <a:xfrm>
                <a:off x="2819400" y="4267200"/>
                <a:ext cx="76200" cy="152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33" name="Line 32"/>
              <p:cNvSpPr>
                <a:spLocks noChangeShapeType="1"/>
              </p:cNvSpPr>
              <p:nvPr/>
            </p:nvSpPr>
            <p:spPr bwMode="auto">
              <a:xfrm>
                <a:off x="1828800" y="5562600"/>
                <a:ext cx="152400" cy="76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grpSp>
      </p:grpSp>
    </p:spTree>
    <p:extLst>
      <p:ext uri="{BB962C8B-B14F-4D97-AF65-F5344CB8AC3E}">
        <p14:creationId xmlns:p14="http://schemas.microsoft.com/office/powerpoint/2010/main" val="3319154630"/>
      </p:ext>
    </p:extLst>
  </p:cSld>
  <p:clrMapOvr>
    <a:masterClrMapping/>
  </p:clrMapOvr>
  <mc:AlternateContent xmlns:mc="http://schemas.openxmlformats.org/markup-compatibility/2006" xmlns:p14="http://schemas.microsoft.com/office/powerpoint/2010/main">
    <mc:Choice Requires="p14">
      <p:transition spd="slow" p14:dur="2000" advTm="69"/>
    </mc:Choice>
    <mc:Fallback xmlns="">
      <p:transition spd="slow" advTm="69"/>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7467" y="1668012"/>
            <a:ext cx="10495422" cy="4524315"/>
          </a:xfrm>
          <a:prstGeom prst="rect">
            <a:avLst/>
          </a:prstGeom>
        </p:spPr>
        <p:txBody>
          <a:bodyPr wrap="square">
            <a:spAutoFit/>
          </a:bodyPr>
          <a:lstStyle/>
          <a:p>
            <a:r>
              <a:rPr lang="zh-CN" altLang="en-US" sz="2400" dirty="0">
                <a:solidFill>
                  <a:srgbClr val="0000FF"/>
                </a:solidFill>
                <a:latin typeface="GBK-Song26"/>
              </a:rPr>
              <a:t>    在深度优先搜索中，首先扩展最新产生的</a:t>
            </a:r>
            <a:r>
              <a:rPr lang="en-US" altLang="zh-CN" sz="2400" dirty="0">
                <a:solidFill>
                  <a:srgbClr val="0000FF"/>
                </a:solidFill>
                <a:latin typeface="GBK-Song26"/>
              </a:rPr>
              <a:t>(</a:t>
            </a:r>
            <a:r>
              <a:rPr lang="zh-CN" altLang="en-US" sz="2400" dirty="0">
                <a:solidFill>
                  <a:srgbClr val="0000FF"/>
                </a:solidFill>
                <a:latin typeface="GBK-Song26"/>
              </a:rPr>
              <a:t>即最深的</a:t>
            </a:r>
            <a:r>
              <a:rPr lang="en-US" altLang="zh-CN" sz="2400" dirty="0">
                <a:solidFill>
                  <a:srgbClr val="0000FF"/>
                </a:solidFill>
                <a:latin typeface="GBK-Song26"/>
              </a:rPr>
              <a:t>)</a:t>
            </a:r>
            <a:r>
              <a:rPr lang="zh-CN" altLang="en-US" sz="2400" dirty="0">
                <a:solidFill>
                  <a:srgbClr val="0000FF"/>
                </a:solidFill>
                <a:latin typeface="GBK-Song26"/>
              </a:rPr>
              <a:t>节点，是后生成的节点先扩展的策略。</a:t>
            </a:r>
            <a:endParaRPr lang="en-US" altLang="zh-CN" sz="2400" dirty="0">
              <a:solidFill>
                <a:srgbClr val="0000FF"/>
              </a:solidFill>
              <a:latin typeface="GBK-Song26"/>
            </a:endParaRPr>
          </a:p>
          <a:p>
            <a:endParaRPr lang="zh-CN" altLang="en-US" sz="2400" dirty="0">
              <a:solidFill>
                <a:srgbClr val="0000FF"/>
              </a:solidFill>
              <a:latin typeface="GBK-Song26"/>
            </a:endParaRPr>
          </a:p>
          <a:p>
            <a:r>
              <a:rPr lang="zh-CN" altLang="en-US" sz="2400" dirty="0">
                <a:solidFill>
                  <a:srgbClr val="0000FF"/>
                </a:solidFill>
                <a:latin typeface="GBK-Song26"/>
              </a:rPr>
              <a:t>    从初始节点</a:t>
            </a:r>
            <a:r>
              <a:rPr lang="en-US" altLang="zh-CN" sz="2400" dirty="0">
                <a:solidFill>
                  <a:srgbClr val="0000FF"/>
                </a:solidFill>
                <a:latin typeface="GBK-Song26"/>
              </a:rPr>
              <a:t>S</a:t>
            </a:r>
            <a:r>
              <a:rPr lang="en-US" altLang="zh-CN" sz="2400" baseline="-25000" dirty="0">
                <a:solidFill>
                  <a:srgbClr val="0000FF"/>
                </a:solidFill>
                <a:latin typeface="GBK-Song26"/>
              </a:rPr>
              <a:t>0</a:t>
            </a:r>
            <a:r>
              <a:rPr lang="zh-CN" altLang="en-US" sz="2400" dirty="0">
                <a:solidFill>
                  <a:srgbClr val="0000FF"/>
                </a:solidFill>
                <a:latin typeface="GBK-Song26"/>
              </a:rPr>
              <a:t>开始扩展，若没有得到目标节点，则选择最新产生的子节点进行扩展，若还是不能到达目标节点，则再对刚才最新产生的子节点进行扩展，一直如此向下搜索。</a:t>
            </a:r>
            <a:endParaRPr lang="en-US" altLang="zh-CN" sz="2400" dirty="0">
              <a:solidFill>
                <a:srgbClr val="0000FF"/>
              </a:solidFill>
              <a:latin typeface="GBK-Song26"/>
            </a:endParaRPr>
          </a:p>
          <a:p>
            <a:endParaRPr lang="zh-CN" altLang="en-US" sz="2400" dirty="0">
              <a:solidFill>
                <a:srgbClr val="0000FF"/>
              </a:solidFill>
              <a:latin typeface="GBK-Song26"/>
            </a:endParaRPr>
          </a:p>
          <a:p>
            <a:r>
              <a:rPr lang="zh-CN" altLang="en-US" sz="2400" dirty="0">
                <a:solidFill>
                  <a:srgbClr val="0000FF"/>
                </a:solidFill>
                <a:latin typeface="GBK-Song26"/>
              </a:rPr>
              <a:t>    当到达某个子节点，且该子节点既不是目标节点又不能继续扩展时，才选择其兄弟节点进行考察。</a:t>
            </a:r>
            <a:endParaRPr lang="en-US" altLang="zh-CN" sz="2400" dirty="0">
              <a:solidFill>
                <a:srgbClr val="0000FF"/>
              </a:solidFill>
              <a:latin typeface="GBK-Song26"/>
            </a:endParaRPr>
          </a:p>
          <a:p>
            <a:endParaRPr lang="en-US" altLang="zh-CN" sz="2400" dirty="0">
              <a:solidFill>
                <a:srgbClr val="0000FF"/>
              </a:solidFill>
              <a:latin typeface="GBK-Song26"/>
            </a:endParaRPr>
          </a:p>
          <a:p>
            <a:r>
              <a:rPr lang="en-US" altLang="zh-CN" sz="2400" dirty="0">
                <a:solidFill>
                  <a:srgbClr val="0000FF"/>
                </a:solidFill>
                <a:latin typeface="GBK-Song26"/>
              </a:rPr>
              <a:t>    Open</a:t>
            </a:r>
            <a:r>
              <a:rPr lang="zh-CN" altLang="en-US" sz="2400" dirty="0">
                <a:solidFill>
                  <a:srgbClr val="0000FF"/>
                </a:solidFill>
                <a:latin typeface="GBK-Song26"/>
              </a:rPr>
              <a:t>表是一种栈结构，最先进进入的节点排在最后面，最后进入的节点排最前面。</a:t>
            </a:r>
          </a:p>
        </p:txBody>
      </p:sp>
      <p:sp>
        <p:nvSpPr>
          <p:cNvPr id="4"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4.2.3</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深度优先搜索（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Depth-first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spTree>
    <p:extLst>
      <p:ext uri="{BB962C8B-B14F-4D97-AF65-F5344CB8AC3E}">
        <p14:creationId xmlns:p14="http://schemas.microsoft.com/office/powerpoint/2010/main" val="1421402460"/>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2013" y="230188"/>
            <a:ext cx="415209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a:ln>
                  <a:noFill/>
                </a:ln>
                <a:solidFill>
                  <a:srgbClr val="990000"/>
                </a:solidFill>
                <a:effectLst/>
                <a:uLnTx/>
                <a:uFillTx/>
                <a:latin typeface="黑体" panose="02010609060101010101" pitchFamily="49" charset="-122"/>
                <a:ea typeface="黑体" panose="02010609060101010101" pitchFamily="49" charset="-122"/>
                <a:cs typeface="+mn-cs"/>
              </a:rPr>
              <a:t>深度优先搜索</a:t>
            </a:r>
            <a:r>
              <a:rPr kumimoji="0" lang="zh-CN" altLang="en-US"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的一般算法</a:t>
            </a:r>
            <a:endParaRPr kumimoji="0" lang="zh-CN" altLang="en-US" sz="1800" b="0" i="0" u="none" strike="noStrike" kern="0" cap="none" spc="0" normalizeH="0" baseline="0" noProof="0" dirty="0">
              <a:ln>
                <a:noFill/>
              </a:ln>
              <a:solidFill>
                <a:sysClr val="windowText" lastClr="000000"/>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71452" y="1602626"/>
            <a:ext cx="11146388" cy="3970318"/>
          </a:xfrm>
          <a:prstGeom prst="rect">
            <a:avLst/>
          </a:prstGeom>
        </p:spPr>
        <p:txBody>
          <a:bodyPr wrap="square">
            <a:spAutoFit/>
          </a:bodyPr>
          <a:lstStyle/>
          <a:p>
            <a:pPr>
              <a:lnSpc>
                <a:spcPct val="150000"/>
              </a:lnSpc>
            </a:pPr>
            <a:r>
              <a:rPr lang="zh-CN" altLang="en-US" sz="2400" b="1" dirty="0">
                <a:ea typeface="楷体_GB2312"/>
              </a:rPr>
              <a:t>（</a:t>
            </a:r>
            <a:r>
              <a:rPr lang="en-US" altLang="zh-CN" sz="2400" b="1" dirty="0">
                <a:ea typeface="楷体_GB2312"/>
              </a:rPr>
              <a:t>1</a:t>
            </a:r>
            <a:r>
              <a:rPr lang="zh-CN" altLang="en-US" sz="2400" b="1" dirty="0">
                <a:ea typeface="楷体_GB2312"/>
              </a:rPr>
              <a:t>）把初始节点</a:t>
            </a:r>
            <a:r>
              <a:rPr lang="en-US" altLang="zh-CN" sz="2400" b="1" dirty="0">
                <a:ea typeface="楷体_GB2312"/>
              </a:rPr>
              <a:t>S</a:t>
            </a:r>
            <a:r>
              <a:rPr lang="en-US" altLang="zh-CN" sz="2400" b="1" baseline="-25000" dirty="0">
                <a:ea typeface="楷体_GB2312"/>
              </a:rPr>
              <a:t>0</a:t>
            </a:r>
            <a:r>
              <a:rPr lang="zh-CN" altLang="en-US" sz="2400" b="1" dirty="0">
                <a:ea typeface="楷体_GB2312"/>
              </a:rPr>
              <a:t>放入</a:t>
            </a:r>
            <a:r>
              <a:rPr lang="en-US" altLang="zh-CN" sz="2400" b="1" dirty="0">
                <a:ea typeface="楷体_GB2312"/>
              </a:rPr>
              <a:t>Open</a:t>
            </a:r>
            <a:r>
              <a:rPr lang="zh-CN" altLang="en-US" sz="2400" b="1" dirty="0">
                <a:ea typeface="楷体_GB2312"/>
              </a:rPr>
              <a:t>表</a:t>
            </a:r>
            <a:r>
              <a:rPr lang="en-US" altLang="zh-CN" sz="2400" b="1" dirty="0">
                <a:ea typeface="楷体_GB2312"/>
              </a:rPr>
              <a:t>, </a:t>
            </a:r>
            <a:r>
              <a:rPr lang="zh-CN" altLang="en-US" sz="2400" b="1" dirty="0">
                <a:ea typeface="楷体_GB2312"/>
              </a:rPr>
              <a:t>建立一个</a:t>
            </a:r>
            <a:r>
              <a:rPr lang="en-US" altLang="zh-CN" sz="2400" b="1" dirty="0">
                <a:ea typeface="楷体_GB2312"/>
              </a:rPr>
              <a:t>CLOSED</a:t>
            </a:r>
            <a:r>
              <a:rPr lang="zh-CN" altLang="en-US" sz="2400" b="1" dirty="0">
                <a:ea typeface="楷体_GB2312"/>
              </a:rPr>
              <a:t>表，置为空；</a:t>
            </a:r>
          </a:p>
          <a:p>
            <a:pPr>
              <a:lnSpc>
                <a:spcPct val="150000"/>
              </a:lnSpc>
            </a:pPr>
            <a:r>
              <a:rPr lang="zh-CN" altLang="en-US" sz="2400" b="1" dirty="0">
                <a:ea typeface="楷体_GB2312"/>
              </a:rPr>
              <a:t>（</a:t>
            </a:r>
            <a:r>
              <a:rPr lang="en-US" altLang="zh-CN" sz="2400" b="1" dirty="0">
                <a:ea typeface="楷体_GB2312"/>
              </a:rPr>
              <a:t>2</a:t>
            </a:r>
            <a:r>
              <a:rPr lang="zh-CN" altLang="en-US" sz="2400" b="1" dirty="0">
                <a:ea typeface="楷体_GB2312"/>
              </a:rPr>
              <a:t>）检查</a:t>
            </a:r>
            <a:r>
              <a:rPr lang="en-US" altLang="zh-CN" sz="2400" b="1" dirty="0">
                <a:ea typeface="楷体_GB2312"/>
              </a:rPr>
              <a:t>Open</a:t>
            </a:r>
            <a:r>
              <a:rPr lang="zh-CN" altLang="en-US" sz="2400" b="1" dirty="0">
                <a:ea typeface="楷体_GB2312"/>
              </a:rPr>
              <a:t>表是否为空表，若为空，则问题无解，失败退出；</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3</a:t>
            </a:r>
            <a:r>
              <a:rPr lang="zh-CN" altLang="en-US" sz="2400" b="1" dirty="0">
                <a:ea typeface="楷体_GB2312"/>
              </a:rPr>
              <a:t>）把</a:t>
            </a:r>
            <a:r>
              <a:rPr lang="en-US" altLang="zh-CN" sz="2400" b="1" dirty="0">
                <a:ea typeface="楷体_GB2312"/>
              </a:rPr>
              <a:t>Open</a:t>
            </a:r>
            <a:r>
              <a:rPr lang="zh-CN" altLang="en-US" sz="2400" b="1" dirty="0">
                <a:ea typeface="楷体_GB2312"/>
              </a:rPr>
              <a:t>表的第一个节点取出放入</a:t>
            </a:r>
            <a:r>
              <a:rPr lang="en-US" altLang="zh-CN" sz="2400" b="1" dirty="0">
                <a:ea typeface="楷体_GB2312"/>
              </a:rPr>
              <a:t>Closed</a:t>
            </a:r>
            <a:r>
              <a:rPr lang="zh-CN" altLang="en-US" sz="2400" b="1" dirty="0">
                <a:ea typeface="楷体_GB2312"/>
              </a:rPr>
              <a:t>表，并记该节点为</a:t>
            </a:r>
            <a:r>
              <a:rPr lang="en-US" altLang="zh-CN" sz="2400" b="1" dirty="0">
                <a:ea typeface="楷体_GB2312"/>
              </a:rPr>
              <a:t>n</a:t>
            </a:r>
            <a:r>
              <a:rPr lang="zh-CN" altLang="en-US" sz="2400" b="1" dirty="0">
                <a:ea typeface="楷体_GB2312"/>
              </a:rPr>
              <a:t>；</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4</a:t>
            </a:r>
            <a:r>
              <a:rPr lang="zh-CN" altLang="en-US" sz="2400" b="1" dirty="0">
                <a:ea typeface="楷体_GB2312"/>
              </a:rPr>
              <a:t>）考察节点</a:t>
            </a:r>
            <a:r>
              <a:rPr lang="en-US" altLang="zh-CN" sz="2400" b="1" dirty="0">
                <a:ea typeface="楷体_GB2312"/>
              </a:rPr>
              <a:t>n</a:t>
            </a:r>
            <a:r>
              <a:rPr lang="zh-CN" altLang="en-US" sz="2400" b="1" dirty="0">
                <a:ea typeface="楷体_GB2312"/>
              </a:rPr>
              <a:t>是否为目标节点，若是则得到问题的解成功退出；</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5</a:t>
            </a:r>
            <a:r>
              <a:rPr lang="zh-CN" altLang="en-US" sz="2400" b="1" dirty="0">
                <a:ea typeface="楷体_GB2312"/>
              </a:rPr>
              <a:t>）若节点</a:t>
            </a:r>
            <a:r>
              <a:rPr lang="en-US" altLang="zh-CN" sz="2400" b="1" dirty="0">
                <a:ea typeface="楷体_GB2312"/>
              </a:rPr>
              <a:t>n</a:t>
            </a:r>
            <a:r>
              <a:rPr lang="zh-CN" altLang="en-US" sz="2400" b="1" dirty="0">
                <a:ea typeface="楷体_GB2312"/>
              </a:rPr>
              <a:t>不可扩展，则转第（</a:t>
            </a:r>
            <a:r>
              <a:rPr lang="en-US" altLang="zh-CN" sz="2400" b="1" dirty="0">
                <a:ea typeface="楷体_GB2312"/>
              </a:rPr>
              <a:t>2</a:t>
            </a:r>
            <a:r>
              <a:rPr lang="zh-CN" altLang="en-US" sz="2400" b="1" dirty="0">
                <a:ea typeface="楷体_GB2312"/>
              </a:rPr>
              <a:t>）步；</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6</a:t>
            </a:r>
            <a:r>
              <a:rPr lang="zh-CN" altLang="en-US" sz="2400" b="1" dirty="0">
                <a:ea typeface="楷体_GB2312"/>
              </a:rPr>
              <a:t>）扩展节点</a:t>
            </a:r>
            <a:r>
              <a:rPr lang="en-US" altLang="zh-CN" sz="2400" b="1" dirty="0">
                <a:ea typeface="楷体_GB2312"/>
              </a:rPr>
              <a:t>n</a:t>
            </a:r>
            <a:r>
              <a:rPr lang="zh-CN" altLang="en-US" sz="2400" b="1" dirty="0">
                <a:ea typeface="楷体_GB2312"/>
              </a:rPr>
              <a:t>， 将其子节点放入</a:t>
            </a:r>
            <a:r>
              <a:rPr lang="en-US" altLang="zh-CN" sz="2400" b="1" dirty="0">
                <a:ea typeface="楷体_GB2312"/>
              </a:rPr>
              <a:t>Open</a:t>
            </a:r>
            <a:r>
              <a:rPr lang="zh-CN" altLang="en-US" sz="2400" b="1" dirty="0">
                <a:ea typeface="楷体_GB2312"/>
              </a:rPr>
              <a:t>表的</a:t>
            </a:r>
            <a:r>
              <a:rPr lang="zh-CN" altLang="en-US" sz="2400" b="1" dirty="0">
                <a:solidFill>
                  <a:srgbClr val="FF0000"/>
                </a:solidFill>
                <a:ea typeface="楷体_GB2312"/>
              </a:rPr>
              <a:t>首</a:t>
            </a:r>
            <a:r>
              <a:rPr lang="zh-CN" altLang="en-US" sz="2400" b="1" dirty="0">
                <a:ea typeface="楷体_GB2312"/>
              </a:rPr>
              <a:t>部，并为每个子节点设置指向父节点的指针</a:t>
            </a:r>
            <a:r>
              <a:rPr lang="en-US" altLang="zh-CN" sz="2400" b="1" dirty="0">
                <a:ea typeface="楷体_GB2312"/>
              </a:rPr>
              <a:t>, </a:t>
            </a:r>
            <a:r>
              <a:rPr lang="zh-CN" altLang="en-US" sz="2400" b="1" dirty="0">
                <a:ea typeface="楷体_GB2312"/>
              </a:rPr>
              <a:t>转向第（</a:t>
            </a:r>
            <a:r>
              <a:rPr lang="en-US" altLang="zh-CN" sz="2400" b="1" dirty="0">
                <a:ea typeface="楷体_GB2312"/>
              </a:rPr>
              <a:t>2</a:t>
            </a:r>
            <a:r>
              <a:rPr lang="zh-CN" altLang="en-US" sz="2400" b="1" dirty="0">
                <a:ea typeface="楷体_GB2312"/>
              </a:rPr>
              <a:t>）步。</a:t>
            </a:r>
          </a:p>
        </p:txBody>
      </p:sp>
    </p:spTree>
    <p:extLst>
      <p:ext uri="{BB962C8B-B14F-4D97-AF65-F5344CB8AC3E}">
        <p14:creationId xmlns:p14="http://schemas.microsoft.com/office/powerpoint/2010/main" val="241273607"/>
      </p:ext>
    </p:extLst>
  </p:cSld>
  <p:clrMapOvr>
    <a:masterClrMapping/>
  </p:clrMapOvr>
  <mc:AlternateContent xmlns:mc="http://schemas.openxmlformats.org/markup-compatibility/2006" xmlns:p14="http://schemas.microsoft.com/office/powerpoint/2010/main">
    <mc:Choice Requires="p14">
      <p:transition spd="slow" p14:dur="2000" advTm="75"/>
    </mc:Choice>
    <mc:Fallback xmlns="">
      <p:transition spd="slow" advTm="75"/>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5" name="矩形 4"/>
          <p:cNvSpPr/>
          <p:nvPr/>
        </p:nvSpPr>
        <p:spPr>
          <a:xfrm>
            <a:off x="-790575" y="5461105"/>
            <a:ext cx="6096000" cy="1212640"/>
          </a:xfrm>
          <a:prstGeom prst="rect">
            <a:avLst/>
          </a:prstGeom>
        </p:spPr>
        <p:txBody>
          <a:bodyPr>
            <a:spAutoFit/>
          </a:bodyPr>
          <a:lstStyle/>
          <a:p>
            <a:pPr lvl="3">
              <a:lnSpc>
                <a:spcPct val="130000"/>
              </a:lnSpc>
              <a:buSzPct val="80000"/>
              <a:buFont typeface="Wingdings" panose="05000000000000000000" pitchFamily="2" charset="2"/>
              <a:buChar char="l"/>
            </a:pPr>
            <a:r>
              <a:rPr lang="zh-CN" altLang="en-US" sz="2800" b="1" dirty="0">
                <a:solidFill>
                  <a:schemeClr val="hlink"/>
                </a:solidFill>
                <a:ea typeface="楷体_GB2312" pitchFamily="49" charset="-122"/>
              </a:rPr>
              <a:t>深度</a:t>
            </a:r>
            <a:r>
              <a:rPr lang="en-US" altLang="zh-CN" sz="2800" b="1" dirty="0">
                <a:solidFill>
                  <a:schemeClr val="hlink"/>
                </a:solidFill>
                <a:latin typeface="楷体_GB2312" pitchFamily="49" charset="-122"/>
                <a:ea typeface="楷体_GB2312" pitchFamily="49" charset="-122"/>
              </a:rPr>
              <a:t>(</a:t>
            </a:r>
            <a:r>
              <a:rPr lang="zh-CN" altLang="en-US" sz="2800" b="1" dirty="0">
                <a:solidFill>
                  <a:schemeClr val="hlink"/>
                </a:solidFill>
                <a:ea typeface="楷体_GB2312" pitchFamily="49" charset="-122"/>
              </a:rPr>
              <a:t>宽</a:t>
            </a:r>
            <a:r>
              <a:rPr lang="zh-CN" altLang="en-US" sz="2800" b="1" dirty="0">
                <a:solidFill>
                  <a:schemeClr val="hlink"/>
                </a:solidFill>
                <a:latin typeface="楷体_GB2312" pitchFamily="49" charset="-122"/>
                <a:ea typeface="楷体_GB2312" pitchFamily="49" charset="-122"/>
              </a:rPr>
              <a:t>度</a:t>
            </a:r>
            <a:r>
              <a:rPr lang="en-US" altLang="zh-CN" sz="2800" b="1" dirty="0">
                <a:solidFill>
                  <a:schemeClr val="hlink"/>
                </a:solidFill>
                <a:latin typeface="楷体_GB2312" pitchFamily="49" charset="-122"/>
                <a:ea typeface="楷体_GB2312" pitchFamily="49" charset="-122"/>
              </a:rPr>
              <a:t>)</a:t>
            </a:r>
            <a:r>
              <a:rPr lang="zh-CN" altLang="en-US" sz="2800" b="1" dirty="0">
                <a:solidFill>
                  <a:schemeClr val="hlink"/>
                </a:solidFill>
                <a:ea typeface="楷体_GB2312" pitchFamily="49" charset="-122"/>
              </a:rPr>
              <a:t>优先搜索（</a:t>
            </a:r>
            <a:r>
              <a:rPr lang="en-US" altLang="zh-CN" sz="2800" b="1" dirty="0">
                <a:solidFill>
                  <a:schemeClr val="hlink"/>
                </a:solidFill>
                <a:ea typeface="楷体_GB2312" pitchFamily="49" charset="-122"/>
              </a:rPr>
              <a:t>Depth-first search</a:t>
            </a:r>
            <a:r>
              <a:rPr lang="zh-CN" altLang="en-US" sz="2800" b="1" dirty="0">
                <a:solidFill>
                  <a:schemeClr val="hlink"/>
                </a:solidFill>
                <a:ea typeface="楷体_GB2312" pitchFamily="49" charset="-122"/>
              </a:rPr>
              <a:t>）</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8" name="椭圆 7"/>
          <p:cNvSpPr/>
          <p:nvPr/>
        </p:nvSpPr>
        <p:spPr>
          <a:xfrm>
            <a:off x="1276244"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9" name="椭圆 8"/>
          <p:cNvSpPr/>
          <p:nvPr/>
        </p:nvSpPr>
        <p:spPr>
          <a:xfrm>
            <a:off x="32788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11" name="直接连接符 10"/>
          <p:cNvCxnSpPr>
            <a:stCxn id="7" idx="4"/>
            <a:endCxn id="8" idx="0"/>
          </p:cNvCxnSpPr>
          <p:nvPr/>
        </p:nvCxnSpPr>
        <p:spPr>
          <a:xfrm flipH="1">
            <a:off x="1471507" y="1952323"/>
            <a:ext cx="1040606"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9620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H="1">
            <a:off x="943062" y="2654637"/>
            <a:ext cx="520304" cy="37160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789466"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16" name="直接连接符 15"/>
          <p:cNvCxnSpPr>
            <a:endCxn id="15" idx="0"/>
          </p:cNvCxnSpPr>
          <p:nvPr/>
        </p:nvCxnSpPr>
        <p:spPr>
          <a:xfrm>
            <a:off x="1478833" y="2643936"/>
            <a:ext cx="505896" cy="382302"/>
          </a:xfrm>
          <a:prstGeom prst="line">
            <a:avLst/>
          </a:prstGeom>
        </p:spPr>
        <p:style>
          <a:lnRef idx="1">
            <a:schemeClr val="dk1"/>
          </a:lnRef>
          <a:fillRef idx="0">
            <a:schemeClr val="dk1"/>
          </a:fillRef>
          <a:effectRef idx="0">
            <a:schemeClr val="dk1"/>
          </a:effectRef>
          <a:fontRef idx="minor">
            <a:schemeClr val="tx1"/>
          </a:fontRef>
        </p:style>
      </p:cxnSp>
      <p:sp>
        <p:nvSpPr>
          <p:cNvPr id="17" name="椭圆 16"/>
          <p:cNvSpPr/>
          <p:nvPr/>
        </p:nvSpPr>
        <p:spPr>
          <a:xfrm>
            <a:off x="726173" y="30223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23" name="椭圆 22"/>
          <p:cNvSpPr/>
          <p:nvPr/>
        </p:nvSpPr>
        <p:spPr>
          <a:xfrm>
            <a:off x="1273229" y="2328834"/>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cxnSp>
        <p:nvCxnSpPr>
          <p:cNvPr id="25" name="直接连接符 24"/>
          <p:cNvCxnSpPr>
            <a:endCxn id="26" idx="0"/>
          </p:cNvCxnSpPr>
          <p:nvPr/>
        </p:nvCxnSpPr>
        <p:spPr>
          <a:xfrm flipH="1">
            <a:off x="921436" y="3338155"/>
            <a:ext cx="1" cy="37160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726173" y="3709759"/>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白</a:t>
            </a:r>
          </a:p>
        </p:txBody>
      </p:sp>
      <p:sp>
        <p:nvSpPr>
          <p:cNvPr id="27" name="椭圆 26"/>
          <p:cNvSpPr/>
          <p:nvPr/>
        </p:nvSpPr>
        <p:spPr>
          <a:xfrm>
            <a:off x="725115" y="301553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cxnSp>
        <p:nvCxnSpPr>
          <p:cNvPr id="28" name="直接连接符 27"/>
          <p:cNvCxnSpPr>
            <a:endCxn id="29" idx="0"/>
          </p:cNvCxnSpPr>
          <p:nvPr/>
        </p:nvCxnSpPr>
        <p:spPr>
          <a:xfrm flipH="1">
            <a:off x="1991036" y="3346188"/>
            <a:ext cx="1" cy="371600"/>
          </a:xfrm>
          <a:prstGeom prst="line">
            <a:avLst/>
          </a:prstGeom>
        </p:spPr>
        <p:style>
          <a:lnRef idx="1">
            <a:schemeClr val="dk1"/>
          </a:lnRef>
          <a:fillRef idx="0">
            <a:schemeClr val="dk1"/>
          </a:fillRef>
          <a:effectRef idx="0">
            <a:schemeClr val="dk1"/>
          </a:effectRef>
          <a:fontRef idx="minor">
            <a:schemeClr val="tx1"/>
          </a:fontRef>
        </p:style>
      </p:cxnSp>
      <p:sp>
        <p:nvSpPr>
          <p:cNvPr id="29" name="椭圆 28"/>
          <p:cNvSpPr/>
          <p:nvPr/>
        </p:nvSpPr>
        <p:spPr>
          <a:xfrm>
            <a:off x="1795773"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30" name="椭圆 29"/>
          <p:cNvSpPr/>
          <p:nvPr/>
        </p:nvSpPr>
        <p:spPr>
          <a:xfrm>
            <a:off x="1794715" y="3023569"/>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36" name="直接连接符 35"/>
          <p:cNvCxnSpPr>
            <a:stCxn id="38" idx="4"/>
            <a:endCxn id="37" idx="0"/>
          </p:cNvCxnSpPr>
          <p:nvPr/>
        </p:nvCxnSpPr>
        <p:spPr>
          <a:xfrm flipH="1">
            <a:off x="1666770" y="4033605"/>
            <a:ext cx="326223" cy="359667"/>
          </a:xfrm>
          <a:prstGeom prst="line">
            <a:avLst/>
          </a:prstGeom>
        </p:spPr>
        <p:style>
          <a:lnRef idx="1">
            <a:schemeClr val="dk1"/>
          </a:lnRef>
          <a:fillRef idx="0">
            <a:schemeClr val="dk1"/>
          </a:fillRef>
          <a:effectRef idx="0">
            <a:schemeClr val="dk1"/>
          </a:effectRef>
          <a:fontRef idx="minor">
            <a:schemeClr val="tx1"/>
          </a:fontRef>
        </p:style>
      </p:cxnSp>
      <p:sp>
        <p:nvSpPr>
          <p:cNvPr id="37" name="椭圆 36"/>
          <p:cNvSpPr/>
          <p:nvPr/>
        </p:nvSpPr>
        <p:spPr>
          <a:xfrm>
            <a:off x="1471507" y="439327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锦</a:t>
            </a:r>
          </a:p>
        </p:txBody>
      </p:sp>
      <p:sp>
        <p:nvSpPr>
          <p:cNvPr id="38" name="椭圆 37"/>
          <p:cNvSpPr/>
          <p:nvPr/>
        </p:nvSpPr>
        <p:spPr>
          <a:xfrm>
            <a:off x="1797730"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39" name="椭圆 38"/>
          <p:cNvSpPr/>
          <p:nvPr/>
        </p:nvSpPr>
        <p:spPr>
          <a:xfrm>
            <a:off x="728130" y="3711970"/>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白</a:t>
            </a:r>
          </a:p>
        </p:txBody>
      </p:sp>
      <p:cxnSp>
        <p:nvCxnSpPr>
          <p:cNvPr id="41" name="直接连接符 40"/>
          <p:cNvCxnSpPr>
            <a:stCxn id="38" idx="4"/>
            <a:endCxn id="42" idx="0"/>
          </p:cNvCxnSpPr>
          <p:nvPr/>
        </p:nvCxnSpPr>
        <p:spPr>
          <a:xfrm flipH="1">
            <a:off x="1147120" y="4033605"/>
            <a:ext cx="845873" cy="377376"/>
          </a:xfrm>
          <a:prstGeom prst="line">
            <a:avLst/>
          </a:prstGeom>
        </p:spPr>
        <p:style>
          <a:lnRef idx="1">
            <a:schemeClr val="dk1"/>
          </a:lnRef>
          <a:fillRef idx="0">
            <a:schemeClr val="dk1"/>
          </a:fillRef>
          <a:effectRef idx="0">
            <a:schemeClr val="dk1"/>
          </a:effectRef>
          <a:fontRef idx="minor">
            <a:schemeClr val="tx1"/>
          </a:fontRef>
        </p:style>
      </p:cxnSp>
      <p:sp>
        <p:nvSpPr>
          <p:cNvPr id="42" name="椭圆 41"/>
          <p:cNvSpPr/>
          <p:nvPr/>
        </p:nvSpPr>
        <p:spPr>
          <a:xfrm>
            <a:off x="951857" y="441098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50" name="椭圆 49"/>
          <p:cNvSpPr/>
          <p:nvPr/>
        </p:nvSpPr>
        <p:spPr>
          <a:xfrm>
            <a:off x="950021" y="4420162"/>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cxnSp>
        <p:nvCxnSpPr>
          <p:cNvPr id="33" name="直接连接符 32"/>
          <p:cNvCxnSpPr>
            <a:stCxn id="38" idx="4"/>
          </p:cNvCxnSpPr>
          <p:nvPr/>
        </p:nvCxnSpPr>
        <p:spPr>
          <a:xfrm>
            <a:off x="1992993" y="4033605"/>
            <a:ext cx="621792" cy="366607"/>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a:stCxn id="38" idx="4"/>
            <a:endCxn id="40" idx="0"/>
          </p:cNvCxnSpPr>
          <p:nvPr/>
        </p:nvCxnSpPr>
        <p:spPr>
          <a:xfrm>
            <a:off x="1992993" y="4033605"/>
            <a:ext cx="214632" cy="386557"/>
          </a:xfrm>
          <a:prstGeom prst="line">
            <a:avLst/>
          </a:prstGeom>
        </p:spPr>
        <p:style>
          <a:lnRef idx="1">
            <a:schemeClr val="dk1"/>
          </a:lnRef>
          <a:fillRef idx="0">
            <a:schemeClr val="dk1"/>
          </a:fillRef>
          <a:effectRef idx="0">
            <a:schemeClr val="dk1"/>
          </a:effectRef>
          <a:fontRef idx="minor">
            <a:schemeClr val="tx1"/>
          </a:fontRef>
        </p:style>
      </p:cxnSp>
      <p:sp>
        <p:nvSpPr>
          <p:cNvPr id="35" name="椭圆 34"/>
          <p:cNvSpPr/>
          <p:nvPr/>
        </p:nvSpPr>
        <p:spPr>
          <a:xfrm>
            <a:off x="2533848" y="4409471"/>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40" name="椭圆 39"/>
          <p:cNvSpPr/>
          <p:nvPr/>
        </p:nvSpPr>
        <p:spPr>
          <a:xfrm>
            <a:off x="2012362" y="4420162"/>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pic>
        <p:nvPicPr>
          <p:cNvPr id="44" name="图片 43"/>
          <p:cNvPicPr>
            <a:picLocks noChangeAspect="1"/>
          </p:cNvPicPr>
          <p:nvPr/>
        </p:nvPicPr>
        <p:blipFill>
          <a:blip r:embed="rId2"/>
          <a:stretch>
            <a:fillRect/>
          </a:stretch>
        </p:blipFill>
        <p:spPr>
          <a:xfrm>
            <a:off x="4607169" y="73183"/>
            <a:ext cx="7099056" cy="6612099"/>
          </a:xfrm>
          <a:prstGeom prst="rect">
            <a:avLst/>
          </a:prstGeom>
        </p:spPr>
      </p:pic>
    </p:spTree>
    <p:extLst>
      <p:ext uri="{BB962C8B-B14F-4D97-AF65-F5344CB8AC3E}">
        <p14:creationId xmlns:p14="http://schemas.microsoft.com/office/powerpoint/2010/main" val="869679438"/>
      </p:ext>
    </p:extLst>
  </p:cSld>
  <p:clrMapOvr>
    <a:masterClrMapping/>
  </p:clrMapOvr>
  <mc:AlternateContent xmlns:mc="http://schemas.openxmlformats.org/markup-compatibility/2006" xmlns:p14="http://schemas.microsoft.com/office/powerpoint/2010/main">
    <mc:Choice Requires="p14">
      <p:transition spd="slow" p14:dur="2000" advTm="191"/>
    </mc:Choice>
    <mc:Fallback xmlns="">
      <p:transition spd="slow" advTm="1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6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6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par>
                                <p:cTn id="37" presetID="22" presetClass="entr" presetSubtype="1"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500"/>
                                        <p:tgtEl>
                                          <p:spTgt spid="17"/>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500"/>
                                        <p:tgtEl>
                                          <p:spTgt spid="1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up)">
                                      <p:cBhvr>
                                        <p:cTn id="53" dur="500"/>
                                        <p:tgtEl>
                                          <p:spTgt spid="25"/>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500"/>
                                        <p:tgtEl>
                                          <p:spTgt spid="2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up)">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up)">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up)">
                                      <p:cBhvr>
                                        <p:cTn id="69" dur="500"/>
                                        <p:tgtEl>
                                          <p:spTgt spid="28"/>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up)">
                                      <p:cBhvr>
                                        <p:cTn id="72" dur="500"/>
                                        <p:tgtEl>
                                          <p:spTgt spid="29"/>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up)">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up)">
                                      <p:cBhvr>
                                        <p:cTn id="80" dur="500"/>
                                        <p:tgtEl>
                                          <p:spTgt spid="36"/>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up)">
                                      <p:cBhvr>
                                        <p:cTn id="83" dur="500"/>
                                        <p:tgtEl>
                                          <p:spTgt spid="37"/>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wipe(up)">
                                      <p:cBhvr>
                                        <p:cTn id="86" dur="500"/>
                                        <p:tgtEl>
                                          <p:spTgt spid="38"/>
                                        </p:tgtEl>
                                      </p:cBhvr>
                                    </p:animEffect>
                                  </p:childTnLst>
                                </p:cTn>
                              </p:par>
                              <p:par>
                                <p:cTn id="87" presetID="22" presetClass="entr" presetSubtype="1"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up)">
                                      <p:cBhvr>
                                        <p:cTn id="89" dur="500"/>
                                        <p:tgtEl>
                                          <p:spTgt spid="41"/>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up)">
                                      <p:cBhvr>
                                        <p:cTn id="92" dur="500"/>
                                        <p:tgtEl>
                                          <p:spTgt spid="42"/>
                                        </p:tgtEl>
                                      </p:cBhvr>
                                    </p:animEffect>
                                  </p:childTnLst>
                                </p:cTn>
                              </p:par>
                              <p:par>
                                <p:cTn id="93" presetID="22" presetClass="entr" presetSubtype="1"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up)">
                                      <p:cBhvr>
                                        <p:cTn id="95" dur="500"/>
                                        <p:tgtEl>
                                          <p:spTgt spid="34"/>
                                        </p:tgtEl>
                                      </p:cBhvr>
                                    </p:animEffect>
                                  </p:childTnLst>
                                </p:cTn>
                              </p:par>
                              <p:par>
                                <p:cTn id="96" presetID="22" presetClass="entr" presetSubtype="1" fill="hold"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up)">
                                      <p:cBhvr>
                                        <p:cTn id="98" dur="500"/>
                                        <p:tgtEl>
                                          <p:spTgt spid="33"/>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up)">
                                      <p:cBhvr>
                                        <p:cTn id="101" dur="500"/>
                                        <p:tgtEl>
                                          <p:spTgt spid="40"/>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wipe(up)">
                                      <p:cBhvr>
                                        <p:cTn id="104" dur="500"/>
                                        <p:tgtEl>
                                          <p:spTgt spid="3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wipe(up)">
                                      <p:cBhvr>
                                        <p:cTn id="10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17" grpId="0" animBg="1"/>
      <p:bldP spid="18" grpId="0" animBg="1"/>
      <p:bldP spid="23" grpId="0" animBg="1"/>
      <p:bldP spid="26" grpId="0" animBg="1"/>
      <p:bldP spid="27" grpId="0" animBg="1"/>
      <p:bldP spid="29" grpId="0" animBg="1"/>
      <p:bldP spid="30" grpId="0" animBg="1"/>
      <p:bldP spid="37" grpId="0" animBg="1"/>
      <p:bldP spid="38" grpId="0" animBg="1"/>
      <p:bldP spid="39" grpId="0" animBg="1"/>
      <p:bldP spid="42" grpId="0" animBg="1"/>
      <p:bldP spid="50" grpId="0" animBg="1"/>
      <p:bldP spid="35" grpId="0" animBg="1"/>
      <p:bldP spid="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4.2.3</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深度优先搜索（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Depth-first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pic>
        <p:nvPicPr>
          <p:cNvPr id="3" name="图片 2">
            <a:extLst>
              <a:ext uri="{FF2B5EF4-FFF2-40B4-BE49-F238E27FC236}">
                <a16:creationId xmlns="" xmlns:a16="http://schemas.microsoft.com/office/drawing/2014/main" id="{503292D7-6426-4CEA-B6F3-93B284BA6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269" y="1582460"/>
            <a:ext cx="6734824" cy="3166582"/>
          </a:xfrm>
          <a:prstGeom prst="rect">
            <a:avLst/>
          </a:prstGeom>
        </p:spPr>
      </p:pic>
      <p:sp>
        <p:nvSpPr>
          <p:cNvPr id="6" name="矩形 5">
            <a:extLst>
              <a:ext uri="{FF2B5EF4-FFF2-40B4-BE49-F238E27FC236}">
                <a16:creationId xmlns="" xmlns:a16="http://schemas.microsoft.com/office/drawing/2014/main" id="{93C7D894-ECFF-4DD2-9490-5B3FBA16A9E9}"/>
              </a:ext>
            </a:extLst>
          </p:cNvPr>
          <p:cNvSpPr/>
          <p:nvPr/>
        </p:nvSpPr>
        <p:spPr>
          <a:xfrm>
            <a:off x="1888103" y="5493038"/>
            <a:ext cx="6582251" cy="397032"/>
          </a:xfrm>
          <a:prstGeom prst="rect">
            <a:avLst/>
          </a:prstGeom>
        </p:spPr>
        <p:txBody>
          <a:bodyPr wrap="none">
            <a:spAutoFit/>
          </a:bodyPr>
          <a:lstStyle/>
          <a:p>
            <a:pPr marL="342900" lvl="0" indent="-342900" fontAlgn="base">
              <a:lnSpc>
                <a:spcPct val="110000"/>
              </a:lnSpc>
              <a:spcBef>
                <a:spcPct val="40000"/>
              </a:spcBef>
              <a:spcAft>
                <a:spcPct val="0"/>
              </a:spcAft>
              <a:buFont typeface="Wingdings" panose="05000000000000000000" pitchFamily="2" charset="2"/>
              <a:buChar char="l"/>
            </a:pPr>
            <a:r>
              <a:rPr lang="zh-CN" altLang="en-US" b="1" kern="0" dirty="0">
                <a:solidFill>
                  <a:srgbClr val="000000"/>
                </a:solidFill>
                <a:latin typeface="Calibri"/>
                <a:ea typeface="楷体_GB2312" pitchFamily="49" charset="-122"/>
              </a:rPr>
              <a:t>假设同一深度扩展节点按字母顺序，即 </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A</a:t>
            </a:r>
            <a:r>
              <a:rPr lang="zh-CN" altLang="en-US" b="1" kern="0" dirty="0">
                <a:solidFill>
                  <a:srgbClr val="000000"/>
                </a:solidFill>
                <a:latin typeface="Calibri"/>
                <a:ea typeface="楷体_GB2312" pitchFamily="49" charset="-122"/>
              </a:rPr>
              <a:t>优先于</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D</a:t>
            </a:r>
            <a:r>
              <a:rPr lang="zh-CN" altLang="en-US" b="1" kern="0" dirty="0">
                <a:solidFill>
                  <a:srgbClr val="000000"/>
                </a:solidFill>
                <a:latin typeface="Calibri"/>
                <a:ea typeface="楷体_GB2312" pitchFamily="49" charset="-122"/>
              </a:rPr>
              <a:t>扩展</a:t>
            </a:r>
          </a:p>
        </p:txBody>
      </p:sp>
    </p:spTree>
    <p:extLst>
      <p:ext uri="{BB962C8B-B14F-4D97-AF65-F5344CB8AC3E}">
        <p14:creationId xmlns:p14="http://schemas.microsoft.com/office/powerpoint/2010/main" val="2687230792"/>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Freeform 2"/>
          <p:cNvSpPr>
            <a:spLocks/>
          </p:cNvSpPr>
          <p:nvPr/>
        </p:nvSpPr>
        <p:spPr bwMode="auto">
          <a:xfrm>
            <a:off x="8658918" y="2112967"/>
            <a:ext cx="784225"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fontAlgn="base">
              <a:spcBef>
                <a:spcPct val="0"/>
              </a:spcBef>
              <a:spcAft>
                <a:spcPct val="0"/>
              </a:spcAft>
            </a:pPr>
            <a:endParaRPr lang="en-US">
              <a:solidFill>
                <a:srgbClr val="000000"/>
              </a:solidFill>
              <a:latin typeface="Arial" charset="0"/>
              <a:cs typeface="Arial" charset="0"/>
            </a:endParaRPr>
          </a:p>
        </p:txBody>
      </p:sp>
      <p:sp>
        <p:nvSpPr>
          <p:cNvPr id="821251" name="Freeform 3"/>
          <p:cNvSpPr>
            <a:spLocks/>
          </p:cNvSpPr>
          <p:nvPr/>
        </p:nvSpPr>
        <p:spPr bwMode="auto">
          <a:xfrm>
            <a:off x="8346776" y="2112970"/>
            <a:ext cx="1402061"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fontAlgn="base">
              <a:spcBef>
                <a:spcPct val="0"/>
              </a:spcBef>
              <a:spcAft>
                <a:spcPct val="0"/>
              </a:spcAft>
            </a:pPr>
            <a:endParaRPr lang="en-US">
              <a:solidFill>
                <a:srgbClr val="000000"/>
              </a:solidFill>
              <a:latin typeface="Arial" charset="0"/>
              <a:cs typeface="Arial" charset="0"/>
            </a:endParaRPr>
          </a:p>
        </p:txBody>
      </p:sp>
      <p:sp>
        <p:nvSpPr>
          <p:cNvPr id="821252" name="Freeform 4"/>
          <p:cNvSpPr>
            <a:spLocks/>
          </p:cNvSpPr>
          <p:nvPr/>
        </p:nvSpPr>
        <p:spPr bwMode="auto">
          <a:xfrm>
            <a:off x="8513170" y="2119315"/>
            <a:ext cx="1075730" cy="1162051"/>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fontAlgn="base">
              <a:spcBef>
                <a:spcPct val="0"/>
              </a:spcBef>
              <a:spcAft>
                <a:spcPct val="0"/>
              </a:spcAft>
            </a:pPr>
            <a:endParaRPr lang="en-US">
              <a:solidFill>
                <a:srgbClr val="000000"/>
              </a:solidFill>
              <a:latin typeface="Arial" charset="0"/>
              <a:cs typeface="Arial" charset="0"/>
            </a:endParaRPr>
          </a:p>
        </p:txBody>
      </p:sp>
      <p:sp>
        <p:nvSpPr>
          <p:cNvPr id="26629" name="Rectangle 5"/>
          <p:cNvSpPr>
            <a:spLocks noGrp="1" noChangeArrowheads="1"/>
          </p:cNvSpPr>
          <p:nvPr>
            <p:ph type="title"/>
          </p:nvPr>
        </p:nvSpPr>
        <p:spPr/>
        <p:txBody>
          <a:bodyPr>
            <a:normAutofit/>
          </a:bodyPr>
          <a:lstStyle/>
          <a:p>
            <a:pPr eaLnBrk="1" hangingPunct="1"/>
            <a:r>
              <a:rPr lang="zh-CN" altLang="en-US" sz="2800" b="1" kern="0" dirty="0" smtClean="0">
                <a:solidFill>
                  <a:srgbClr val="000099"/>
                </a:solidFill>
                <a:effectLst>
                  <a:outerShdw blurRad="38100" dist="38100" dir="2700000" algn="tl">
                    <a:srgbClr val="C0C0C0"/>
                  </a:outerShdw>
                </a:effectLst>
                <a:latin typeface="黑体" pitchFamily="2" charset="-122"/>
                <a:ea typeface="黑体" pitchFamily="2" charset="-122"/>
              </a:rPr>
              <a:t>迭代加深的深度优先搜索</a:t>
            </a:r>
            <a:r>
              <a:rPr lang="en-US" altLang="zh-CN" sz="2800" b="1" kern="0" dirty="0">
                <a:solidFill>
                  <a:srgbClr val="000099"/>
                </a:solidFill>
                <a:effectLst>
                  <a:outerShdw blurRad="38100" dist="38100" dir="2700000" algn="tl">
                    <a:srgbClr val="C0C0C0"/>
                  </a:outerShdw>
                </a:effectLst>
                <a:latin typeface="黑体" pitchFamily="2" charset="-122"/>
                <a:ea typeface="黑体" pitchFamily="2" charset="-122"/>
              </a:rPr>
              <a:t>(</a:t>
            </a:r>
            <a:r>
              <a:rPr lang="en-US" sz="2800" b="1" kern="0" dirty="0">
                <a:solidFill>
                  <a:srgbClr val="000099"/>
                </a:solidFill>
                <a:effectLst>
                  <a:outerShdw blurRad="38100" dist="38100" dir="2700000" algn="tl">
                    <a:srgbClr val="C0C0C0"/>
                  </a:outerShdw>
                </a:effectLst>
                <a:latin typeface="黑体" pitchFamily="2" charset="-122"/>
                <a:ea typeface="黑体" pitchFamily="2" charset="-122"/>
              </a:rPr>
              <a:t>Iterative Deepening)</a:t>
            </a:r>
          </a:p>
        </p:txBody>
      </p:sp>
      <p:sp>
        <p:nvSpPr>
          <p:cNvPr id="26679" name="Freeform 55"/>
          <p:cNvSpPr>
            <a:spLocks/>
          </p:cNvSpPr>
          <p:nvPr/>
        </p:nvSpPr>
        <p:spPr bwMode="auto">
          <a:xfrm>
            <a:off x="7865668" y="2093912"/>
            <a:ext cx="2378473"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2" tIns="45718" rIns="91432" bIns="45718"/>
          <a:lstStyle/>
          <a:p>
            <a:pPr fontAlgn="base">
              <a:spcBef>
                <a:spcPct val="0"/>
              </a:spcBef>
              <a:spcAft>
                <a:spcPct val="0"/>
              </a:spcAft>
            </a:pPr>
            <a:endParaRPr lang="en-US">
              <a:solidFill>
                <a:srgbClr val="000000"/>
              </a:solidFill>
              <a:latin typeface="Arial" charset="0"/>
              <a:cs typeface="Arial" charset="0"/>
            </a:endParaRPr>
          </a:p>
        </p:txBody>
      </p:sp>
      <p:sp>
        <p:nvSpPr>
          <p:cNvPr id="26680" name="Oval 56"/>
          <p:cNvSpPr>
            <a:spLocks noChangeArrowheads="1"/>
          </p:cNvSpPr>
          <p:nvPr/>
        </p:nvSpPr>
        <p:spPr bwMode="auto">
          <a:xfrm>
            <a:off x="8965903" y="2024063"/>
            <a:ext cx="145753" cy="179388"/>
          </a:xfrm>
          <a:prstGeom prst="ellipse">
            <a:avLst/>
          </a:prstGeom>
          <a:solidFill>
            <a:schemeClr val="accent1"/>
          </a:solidFill>
          <a:ln w="9525">
            <a:solidFill>
              <a:schemeClr val="tx1"/>
            </a:solidFill>
            <a:round/>
            <a:headEnd/>
            <a:tailEnd/>
          </a:ln>
        </p:spPr>
        <p:txBody>
          <a:bodyPr wrap="none" lIns="91432" tIns="45718" rIns="91432" bIns="45718" anchor="ctr"/>
          <a:lstStyle/>
          <a:p>
            <a:pPr fontAlgn="base">
              <a:spcBef>
                <a:spcPct val="0"/>
              </a:spcBef>
              <a:spcAft>
                <a:spcPct val="0"/>
              </a:spcAft>
            </a:pPr>
            <a:endParaRPr lang="en-US">
              <a:solidFill>
                <a:srgbClr val="000000"/>
              </a:solidFill>
              <a:latin typeface="Arial" charset="0"/>
              <a:cs typeface="Arial" charset="0"/>
            </a:endParaRPr>
          </a:p>
        </p:txBody>
      </p:sp>
      <p:sp>
        <p:nvSpPr>
          <p:cNvPr id="26681" name="Oval 57"/>
          <p:cNvSpPr>
            <a:spLocks noChangeArrowheads="1"/>
          </p:cNvSpPr>
          <p:nvPr/>
        </p:nvSpPr>
        <p:spPr bwMode="auto">
          <a:xfrm>
            <a:off x="8777585" y="2449515"/>
            <a:ext cx="145753" cy="179388"/>
          </a:xfrm>
          <a:prstGeom prst="ellipse">
            <a:avLst/>
          </a:prstGeom>
          <a:solidFill>
            <a:schemeClr val="accent1"/>
          </a:solidFill>
          <a:ln w="9525">
            <a:solidFill>
              <a:schemeClr val="tx1"/>
            </a:solidFill>
            <a:round/>
            <a:headEnd/>
            <a:tailEnd/>
          </a:ln>
        </p:spPr>
        <p:txBody>
          <a:bodyPr wrap="none" lIns="91432" tIns="45718" rIns="91432" bIns="45718" anchor="ctr"/>
          <a:lstStyle/>
          <a:p>
            <a:pPr fontAlgn="base">
              <a:spcBef>
                <a:spcPct val="0"/>
              </a:spcBef>
              <a:spcAft>
                <a:spcPct val="0"/>
              </a:spcAft>
            </a:pPr>
            <a:endParaRPr lang="en-US">
              <a:solidFill>
                <a:srgbClr val="000000"/>
              </a:solidFill>
              <a:latin typeface="Arial" charset="0"/>
              <a:cs typeface="Arial" charset="0"/>
            </a:endParaRPr>
          </a:p>
        </p:txBody>
      </p:sp>
      <p:sp>
        <p:nvSpPr>
          <p:cNvPr id="26682" name="Oval 58"/>
          <p:cNvSpPr>
            <a:spLocks noChangeArrowheads="1"/>
          </p:cNvSpPr>
          <p:nvPr/>
        </p:nvSpPr>
        <p:spPr bwMode="auto">
          <a:xfrm>
            <a:off x="9164536" y="2439987"/>
            <a:ext cx="145753" cy="179388"/>
          </a:xfrm>
          <a:prstGeom prst="ellipse">
            <a:avLst/>
          </a:prstGeom>
          <a:solidFill>
            <a:schemeClr val="accent1"/>
          </a:solidFill>
          <a:ln w="9525">
            <a:solidFill>
              <a:schemeClr val="tx1"/>
            </a:solidFill>
            <a:round/>
            <a:headEnd/>
            <a:tailEnd/>
          </a:ln>
        </p:spPr>
        <p:txBody>
          <a:bodyPr wrap="none" lIns="91432" tIns="45718" rIns="91432" bIns="45718" anchor="ctr"/>
          <a:lstStyle/>
          <a:p>
            <a:pPr fontAlgn="base">
              <a:spcBef>
                <a:spcPct val="0"/>
              </a:spcBef>
              <a:spcAft>
                <a:spcPct val="0"/>
              </a:spcAft>
            </a:pPr>
            <a:endParaRPr lang="en-US">
              <a:solidFill>
                <a:srgbClr val="000000"/>
              </a:solidFill>
              <a:latin typeface="Arial" charset="0"/>
              <a:cs typeface="Arial" charset="0"/>
            </a:endParaRPr>
          </a:p>
        </p:txBody>
      </p:sp>
      <p:sp>
        <p:nvSpPr>
          <p:cNvPr id="26683" name="Text Box 59"/>
          <p:cNvSpPr txBox="1">
            <a:spLocks noChangeArrowheads="1"/>
          </p:cNvSpPr>
          <p:nvPr/>
        </p:nvSpPr>
        <p:spPr bwMode="auto">
          <a:xfrm>
            <a:off x="8883354" y="2300291"/>
            <a:ext cx="223144" cy="369328"/>
          </a:xfrm>
          <a:prstGeom prst="rect">
            <a:avLst/>
          </a:prstGeom>
          <a:noFill/>
          <a:ln w="9525">
            <a:noFill/>
            <a:miter lim="800000"/>
            <a:headEnd/>
            <a:tailEnd/>
          </a:ln>
        </p:spPr>
        <p:txBody>
          <a:bodyPr lIns="91432" tIns="45718" rIns="91432" bIns="45718">
            <a:spAutoFit/>
          </a:bodyPr>
          <a:lstStyle/>
          <a:p>
            <a:pPr fontAlgn="base">
              <a:spcBef>
                <a:spcPct val="50000"/>
              </a:spcBef>
              <a:spcAft>
                <a:spcPct val="0"/>
              </a:spcAft>
            </a:pPr>
            <a:r>
              <a:rPr lang="en-US">
                <a:solidFill>
                  <a:srgbClr val="000000"/>
                </a:solidFill>
                <a:latin typeface="Arial" charset="0"/>
                <a:cs typeface="Arial" charset="0"/>
              </a:rPr>
              <a:t>…</a:t>
            </a:r>
          </a:p>
        </p:txBody>
      </p:sp>
      <p:sp>
        <p:nvSpPr>
          <p:cNvPr id="26684" name="Freeform 60"/>
          <p:cNvSpPr>
            <a:spLocks/>
          </p:cNvSpPr>
          <p:nvPr/>
        </p:nvSpPr>
        <p:spPr bwMode="auto">
          <a:xfrm>
            <a:off x="8869163" y="2254251"/>
            <a:ext cx="361156"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91432" tIns="45718" rIns="91432" bIns="45718"/>
          <a:lstStyle/>
          <a:p>
            <a:pPr fontAlgn="base">
              <a:spcBef>
                <a:spcPct val="0"/>
              </a:spcBef>
              <a:spcAft>
                <a:spcPct val="0"/>
              </a:spcAft>
            </a:pPr>
            <a:endParaRPr lang="en-US">
              <a:solidFill>
                <a:srgbClr val="000000"/>
              </a:solidFill>
              <a:latin typeface="Arial" charset="0"/>
              <a:cs typeface="Arial" charset="0"/>
            </a:endParaRPr>
          </a:p>
        </p:txBody>
      </p:sp>
      <p:sp>
        <p:nvSpPr>
          <p:cNvPr id="26685" name="Text Box 61"/>
          <p:cNvSpPr txBox="1">
            <a:spLocks noChangeArrowheads="1"/>
          </p:cNvSpPr>
          <p:nvPr/>
        </p:nvSpPr>
        <p:spPr bwMode="auto">
          <a:xfrm>
            <a:off x="9195495" y="2052639"/>
            <a:ext cx="242491" cy="369328"/>
          </a:xfrm>
          <a:prstGeom prst="rect">
            <a:avLst/>
          </a:prstGeom>
          <a:noFill/>
          <a:ln w="9525">
            <a:noFill/>
            <a:miter lim="800000"/>
            <a:headEnd/>
            <a:tailEnd/>
          </a:ln>
        </p:spPr>
        <p:txBody>
          <a:bodyPr lIns="91432" tIns="45718" rIns="91432" bIns="45718">
            <a:spAutoFit/>
          </a:bodyPr>
          <a:lstStyle/>
          <a:p>
            <a:pPr fontAlgn="base">
              <a:spcBef>
                <a:spcPct val="50000"/>
              </a:spcBef>
              <a:spcAft>
                <a:spcPct val="0"/>
              </a:spcAft>
            </a:pPr>
            <a:r>
              <a:rPr lang="en-US">
                <a:solidFill>
                  <a:srgbClr val="000000"/>
                </a:solidFill>
                <a:latin typeface="Arial" charset="0"/>
                <a:cs typeface="Arial" charset="0"/>
              </a:rPr>
              <a:t>b</a:t>
            </a:r>
          </a:p>
        </p:txBody>
      </p:sp>
      <p:sp>
        <p:nvSpPr>
          <p:cNvPr id="26686" name="Oval 62"/>
          <p:cNvSpPr>
            <a:spLocks noChangeArrowheads="1"/>
          </p:cNvSpPr>
          <p:nvPr/>
        </p:nvSpPr>
        <p:spPr bwMode="auto">
          <a:xfrm>
            <a:off x="9365754" y="3489327"/>
            <a:ext cx="145753" cy="179387"/>
          </a:xfrm>
          <a:prstGeom prst="ellipse">
            <a:avLst/>
          </a:prstGeom>
          <a:solidFill>
            <a:srgbClr val="FF9999"/>
          </a:solidFill>
          <a:ln w="9525">
            <a:solidFill>
              <a:schemeClr val="tx1"/>
            </a:solidFill>
            <a:round/>
            <a:headEnd/>
            <a:tailEnd/>
          </a:ln>
        </p:spPr>
        <p:txBody>
          <a:bodyPr wrap="none" lIns="91432" tIns="45718" rIns="91432" bIns="45718" anchor="ctr"/>
          <a:lstStyle/>
          <a:p>
            <a:pPr fontAlgn="base">
              <a:spcBef>
                <a:spcPct val="0"/>
              </a:spcBef>
              <a:spcAft>
                <a:spcPct val="0"/>
              </a:spcAft>
            </a:pPr>
            <a:endParaRPr lang="en-US">
              <a:solidFill>
                <a:srgbClr val="000000"/>
              </a:solidFill>
              <a:latin typeface="Arial" charset="0"/>
              <a:cs typeface="Arial" charset="0"/>
            </a:endParaRPr>
          </a:p>
        </p:txBody>
      </p:sp>
      <p:sp>
        <p:nvSpPr>
          <p:cNvPr id="821312" name="Freeform 64"/>
          <p:cNvSpPr>
            <a:spLocks/>
          </p:cNvSpPr>
          <p:nvPr/>
        </p:nvSpPr>
        <p:spPr bwMode="auto">
          <a:xfrm>
            <a:off x="8839499" y="2119315"/>
            <a:ext cx="415330"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lIns="91432" tIns="45718" rIns="91432" bIns="45718"/>
          <a:lstStyle/>
          <a:p>
            <a:pPr fontAlgn="base">
              <a:spcBef>
                <a:spcPct val="0"/>
              </a:spcBef>
              <a:spcAft>
                <a:spcPct val="0"/>
              </a:spcAft>
            </a:pPr>
            <a:endParaRPr lang="en-US">
              <a:solidFill>
                <a:srgbClr val="000000"/>
              </a:solidFill>
              <a:latin typeface="Arial" charset="0"/>
              <a:cs typeface="Arial" charset="0"/>
            </a:endParaRPr>
          </a:p>
        </p:txBody>
      </p:sp>
      <p:sp>
        <p:nvSpPr>
          <p:cNvPr id="30" name="Content Placeholder 29"/>
          <p:cNvSpPr>
            <a:spLocks noGrp="1"/>
          </p:cNvSpPr>
          <p:nvPr>
            <p:ph idx="1"/>
          </p:nvPr>
        </p:nvSpPr>
        <p:spPr>
          <a:xfrm>
            <a:off x="1473200" y="1397003"/>
            <a:ext cx="5613400" cy="4729164"/>
          </a:xfrm>
        </p:spPr>
        <p:txBody>
          <a:bodyPr/>
          <a:lstStyle/>
          <a:p>
            <a:r>
              <a:rPr lang="en-US" sz="2800" dirty="0"/>
              <a:t>Idea: get DFS’s space advantage with BFS’s time / shallow-solution advantages</a:t>
            </a:r>
          </a:p>
          <a:p>
            <a:pPr lvl="1"/>
            <a:r>
              <a:rPr lang="en-US" sz="2400" dirty="0"/>
              <a:t>Run a DFS with depth limit 1.  If no solution…</a:t>
            </a:r>
          </a:p>
          <a:p>
            <a:pPr lvl="1"/>
            <a:r>
              <a:rPr lang="en-US" sz="2400" dirty="0"/>
              <a:t>Run a DFS with depth limit 2.  If no solution…</a:t>
            </a:r>
          </a:p>
          <a:p>
            <a:pPr lvl="1"/>
            <a:r>
              <a:rPr lang="en-US" sz="2400" dirty="0"/>
              <a:t>Run a DFS with depth limit 3.  …..</a:t>
            </a:r>
          </a:p>
          <a:p>
            <a:pPr lvl="1"/>
            <a:endParaRPr lang="en-US" sz="2400" dirty="0"/>
          </a:p>
          <a:p>
            <a:r>
              <a:rPr lang="en-US" sz="2800" dirty="0"/>
              <a:t>Isn’t that wastefully redundant?</a:t>
            </a:r>
          </a:p>
          <a:p>
            <a:pPr lvl="1"/>
            <a:r>
              <a:rPr lang="en-US" sz="2400" dirty="0"/>
              <a:t>Generally most work happens in the lowest level searched, so not so bad!</a:t>
            </a:r>
          </a:p>
        </p:txBody>
      </p:sp>
    </p:spTree>
    <p:extLst>
      <p:ext uri="{BB962C8B-B14F-4D97-AF65-F5344CB8AC3E}">
        <p14:creationId xmlns:p14="http://schemas.microsoft.com/office/powerpoint/2010/main" val="1082500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3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12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12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12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0" grpId="0" animBg="1"/>
      <p:bldP spid="821251" grpId="0" animBg="1"/>
      <p:bldP spid="821252" grpId="0" animBg="1"/>
      <p:bldP spid="8213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2592" y="1873779"/>
            <a:ext cx="10495422" cy="3108543"/>
          </a:xfrm>
          <a:prstGeom prst="rect">
            <a:avLst/>
          </a:prstGeom>
        </p:spPr>
        <p:txBody>
          <a:bodyPr wrap="square">
            <a:spAutoFit/>
          </a:bodyPr>
          <a:lstStyle/>
          <a:p>
            <a:pPr marL="342900" lvl="0" indent="-342900" fontAlgn="base">
              <a:spcBef>
                <a:spcPct val="5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当问题有解时，一定能找到解</a:t>
            </a:r>
          </a:p>
          <a:p>
            <a:pPr marL="342900" lvl="0" indent="-342900" fontAlgn="base">
              <a:spcBef>
                <a:spcPct val="5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搜索效率较低</a:t>
            </a:r>
          </a:p>
          <a:p>
            <a:pPr marL="342900" lvl="0" indent="-342900" fontAlgn="base">
              <a:spcBef>
                <a:spcPct val="5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方法与问题无关，具有通用性</a:t>
            </a:r>
          </a:p>
          <a:p>
            <a:pPr marL="342900" lvl="0" indent="-342900" fontAlgn="base">
              <a:spcBef>
                <a:spcPct val="5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搜索得到的解是搜索树中路径最短的解</a:t>
            </a:r>
            <a:r>
              <a:rPr lang="zh-CN" altLang="en-US" sz="2800" b="1" kern="0" dirty="0">
                <a:solidFill>
                  <a:srgbClr val="CC0000"/>
                </a:solidFill>
                <a:latin typeface="Calibri"/>
                <a:ea typeface="楷体_GB2312" pitchFamily="49" charset="-122"/>
              </a:rPr>
              <a:t>（最优解）</a:t>
            </a:r>
          </a:p>
          <a:p>
            <a:pPr marL="342900" lvl="0" indent="-342900" fontAlgn="base">
              <a:spcBef>
                <a:spcPct val="5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属于</a:t>
            </a:r>
            <a:r>
              <a:rPr lang="zh-CN" altLang="en-US" sz="2800" b="1" kern="0" dirty="0">
                <a:solidFill>
                  <a:srgbClr val="CC0000"/>
                </a:solidFill>
                <a:latin typeface="Calibri"/>
                <a:ea typeface="楷体_GB2312" pitchFamily="49" charset="-122"/>
              </a:rPr>
              <a:t>完备</a:t>
            </a:r>
            <a:r>
              <a:rPr lang="zh-CN" altLang="en-US" sz="2800" b="1" kern="0" dirty="0">
                <a:solidFill>
                  <a:srgbClr val="000000"/>
                </a:solidFill>
                <a:latin typeface="Calibri"/>
                <a:ea typeface="楷体_GB2312" pitchFamily="49" charset="-122"/>
              </a:rPr>
              <a:t>搜索策略</a:t>
            </a:r>
          </a:p>
        </p:txBody>
      </p:sp>
      <p:sp>
        <p:nvSpPr>
          <p:cNvPr id="6" name="Rectangle 3"/>
          <p:cNvSpPr txBox="1">
            <a:spLocks/>
          </p:cNvSpPr>
          <p:nvPr/>
        </p:nvSpPr>
        <p:spPr bwMode="auto">
          <a:xfrm>
            <a:off x="287094" y="425432"/>
            <a:ext cx="82296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4.2.3.1 </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搜索的性质</a:t>
            </a:r>
            <a:endParaRPr lang="en-US" altLang="zh-CN" kern="0" dirty="0">
              <a:solidFill>
                <a:srgbClr val="000099"/>
              </a:solidFill>
              <a:latin typeface="Times New Roman" pitchFamily="18" charset="0"/>
            </a:endParaRPr>
          </a:p>
        </p:txBody>
      </p:sp>
      <p:sp>
        <p:nvSpPr>
          <p:cNvPr id="2" name="矩形 1">
            <a:extLst>
              <a:ext uri="{FF2B5EF4-FFF2-40B4-BE49-F238E27FC236}">
                <a16:creationId xmlns="" xmlns:a16="http://schemas.microsoft.com/office/drawing/2014/main" id="{6A55AF22-A84D-4578-9E34-1342BE5682B9}"/>
              </a:ext>
            </a:extLst>
          </p:cNvPr>
          <p:cNvSpPr/>
          <p:nvPr/>
        </p:nvSpPr>
        <p:spPr>
          <a:xfrm>
            <a:off x="880280" y="1212639"/>
            <a:ext cx="6324167" cy="523220"/>
          </a:xfrm>
          <a:prstGeom prst="rect">
            <a:avLst/>
          </a:prstGeom>
        </p:spPr>
        <p:txBody>
          <a:bodyPr wrap="none">
            <a:spAutoFit/>
          </a:bodyPr>
          <a:lstStyle/>
          <a:p>
            <a:r>
              <a:rPr lang="zh-CN" altLang="en-US" sz="2800" b="1" kern="0" dirty="0">
                <a:solidFill>
                  <a:srgbClr val="000099"/>
                </a:solidFill>
                <a:effectLst>
                  <a:outerShdw blurRad="38100" dist="38100" dir="2700000" algn="tl">
                    <a:srgbClr val="C0C0C0"/>
                  </a:outerShdw>
                </a:effectLst>
                <a:latin typeface="黑体" pitchFamily="2" charset="-122"/>
                <a:ea typeface="黑体" pitchFamily="2" charset="-122"/>
                <a:cs typeface="+mj-cs"/>
              </a:rPr>
              <a:t>广度优先搜索</a:t>
            </a:r>
            <a:r>
              <a:rPr lang="en-US" altLang="zh-CN" sz="2800" b="1" kern="0" dirty="0">
                <a:solidFill>
                  <a:srgbClr val="000099"/>
                </a:solidFill>
                <a:effectLst>
                  <a:outerShdw blurRad="38100" dist="38100" dir="2700000" algn="tl">
                    <a:srgbClr val="C0C0C0"/>
                  </a:outerShdw>
                </a:effectLst>
                <a:latin typeface="黑体" pitchFamily="2" charset="-122"/>
                <a:ea typeface="黑体" pitchFamily="2" charset="-122"/>
                <a:cs typeface="+mj-cs"/>
              </a:rPr>
              <a:t>(Breadth-first Search)</a:t>
            </a:r>
            <a:endParaRPr lang="zh-CN" altLang="en-US" sz="2800" b="1" kern="0" dirty="0">
              <a:solidFill>
                <a:srgbClr val="000099"/>
              </a:solidFill>
              <a:effectLst>
                <a:outerShdw blurRad="38100" dist="38100" dir="2700000" algn="tl">
                  <a:srgbClr val="C0C0C0"/>
                </a:outerShdw>
              </a:effectLst>
              <a:latin typeface="黑体" pitchFamily="2" charset="-122"/>
              <a:ea typeface="黑体" pitchFamily="2" charset="-122"/>
              <a:cs typeface="+mj-cs"/>
            </a:endParaRPr>
          </a:p>
        </p:txBody>
      </p:sp>
    </p:spTree>
    <p:extLst>
      <p:ext uri="{BB962C8B-B14F-4D97-AF65-F5344CB8AC3E}">
        <p14:creationId xmlns:p14="http://schemas.microsoft.com/office/powerpoint/2010/main" val="3568327786"/>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21346" y="611592"/>
            <a:ext cx="8229600" cy="649287"/>
          </a:xfrm>
        </p:spPr>
        <p:txBody>
          <a:bodyPr>
            <a:normAutofit/>
          </a:bodyPr>
          <a:lstStyle/>
          <a:p>
            <a:pPr eaLnBrk="1" hangingPunct="1">
              <a:defRPr/>
            </a:pPr>
            <a:r>
              <a:rPr lang="en-US" altLang="zh-CN" sz="2800" b="1" dirty="0">
                <a:solidFill>
                  <a:srgbClr val="000099"/>
                </a:solidFill>
                <a:effectLst>
                  <a:outerShdw blurRad="38100" dist="38100" dir="2700000" algn="tl">
                    <a:srgbClr val="C0C0C0"/>
                  </a:outerShdw>
                </a:effectLst>
                <a:latin typeface="黑体" pitchFamily="2" charset="-122"/>
              </a:rPr>
              <a:t>4.1.2 </a:t>
            </a:r>
            <a:r>
              <a:rPr lang="zh-CN" altLang="en-US" sz="2800" b="1" dirty="0">
                <a:solidFill>
                  <a:srgbClr val="000099"/>
                </a:solidFill>
                <a:effectLst>
                  <a:outerShdw blurRad="38100" dist="38100" dir="2700000" algn="tl">
                    <a:srgbClr val="C0C0C0"/>
                  </a:outerShdw>
                </a:effectLst>
                <a:latin typeface="黑体" pitchFamily="2" charset="-122"/>
              </a:rPr>
              <a:t>问题的概述</a:t>
            </a:r>
          </a:p>
        </p:txBody>
      </p:sp>
      <p:sp>
        <p:nvSpPr>
          <p:cNvPr id="7" name="Rectangle 2"/>
          <p:cNvSpPr txBox="1">
            <a:spLocks/>
          </p:cNvSpPr>
          <p:nvPr/>
        </p:nvSpPr>
        <p:spPr>
          <a:xfrm>
            <a:off x="390525" y="1273203"/>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sz="2800" dirty="0">
                <a:solidFill>
                  <a:srgbClr val="000099"/>
                </a:solidFill>
                <a:latin typeface="黑体" pitchFamily="2" charset="-122"/>
                <a:ea typeface="黑体" pitchFamily="2" charset="-122"/>
              </a:rPr>
              <a:t>问题可以形式化地定义为三个组成部分</a:t>
            </a:r>
            <a:endParaRPr lang="zh-CN" altLang="en-US" sz="280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8" name="Rectangle 3"/>
          <p:cNvSpPr txBox="1">
            <a:spLocks/>
          </p:cNvSpPr>
          <p:nvPr/>
        </p:nvSpPr>
        <p:spPr>
          <a:xfrm>
            <a:off x="390525" y="1922491"/>
            <a:ext cx="11801475" cy="3779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anose="05000000000000000000" pitchFamily="2" charset="2"/>
              <a:buNone/>
            </a:pP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）初始状态（</a:t>
            </a:r>
            <a:r>
              <a:rPr lang="en-US" altLang="zh-CN" b="1" dirty="0">
                <a:latin typeface="楷体_GB2312" pitchFamily="49" charset="-122"/>
                <a:ea typeface="楷体_GB2312" pitchFamily="49" charset="-122"/>
              </a:rPr>
              <a:t>Initial state</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s</a:t>
            </a:r>
            <a:r>
              <a:rPr lang="en-US" altLang="zh-CN" b="1" baseline="-25000" dirty="0">
                <a:latin typeface="楷体_GB2312" pitchFamily="49" charset="-122"/>
                <a:ea typeface="楷体_GB2312" pitchFamily="49" charset="-122"/>
              </a:rPr>
              <a:t>0</a:t>
            </a:r>
            <a:r>
              <a:rPr lang="zh-CN" altLang="en-US" b="1" dirty="0">
                <a:latin typeface="楷体_GB2312" pitchFamily="49" charset="-122"/>
                <a:ea typeface="楷体_GB2312" pitchFamily="49" charset="-122"/>
              </a:rPr>
              <a:t>）；</a:t>
            </a:r>
          </a:p>
          <a:p>
            <a:pPr>
              <a:lnSpc>
                <a:spcPct val="130000"/>
              </a:lnSpc>
              <a:buFont typeface="Wingdings" panose="05000000000000000000" pitchFamily="2" charset="2"/>
              <a:buNone/>
            </a:pP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）后继函数：</a:t>
            </a:r>
            <a:endParaRPr lang="en-US" altLang="zh-CN" b="1" dirty="0">
              <a:latin typeface="楷体_GB2312" pitchFamily="49" charset="-122"/>
              <a:ea typeface="楷体_GB2312" pitchFamily="49" charset="-122"/>
            </a:endParaRPr>
          </a:p>
          <a:p>
            <a:pPr>
              <a:lnSpc>
                <a:spcPct val="130000"/>
              </a:lnSpc>
              <a:buFont typeface="Wingdings" panose="05000000000000000000" pitchFamily="2" charset="2"/>
              <a:buNone/>
            </a:pPr>
            <a:r>
              <a:rPr lang="en-US" altLang="zh-CN" b="1" dirty="0">
                <a:latin typeface="楷体_GB2312" pitchFamily="49" charset="-122"/>
                <a:ea typeface="楷体_GB2312" pitchFamily="49" charset="-122"/>
              </a:rPr>
              <a:t>		</a:t>
            </a:r>
            <a:r>
              <a:rPr lang="zh-CN" altLang="en-US" b="1" dirty="0">
                <a:latin typeface="楷体_GB2312" pitchFamily="49" charset="-122"/>
                <a:ea typeface="楷体_GB2312" pitchFamily="49" charset="-122"/>
              </a:rPr>
              <a:t>操作函数（</a:t>
            </a:r>
            <a:r>
              <a:rPr lang="en-US" altLang="zh-CN" b="1" dirty="0">
                <a:latin typeface="楷体_GB2312" pitchFamily="49" charset="-122"/>
                <a:ea typeface="楷体_GB2312" pitchFamily="49" charset="-122"/>
              </a:rPr>
              <a:t>Actions</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 {a</a:t>
            </a:r>
            <a:r>
              <a:rPr lang="en-US" altLang="zh-CN" b="1" baseline="-25000" dirty="0">
                <a:latin typeface="楷体_GB2312" pitchFamily="49" charset="-122"/>
                <a:ea typeface="楷体_GB2312" pitchFamily="49" charset="-122"/>
              </a:rPr>
              <a:t>1</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a</a:t>
            </a:r>
            <a:r>
              <a:rPr lang="en-US" altLang="zh-CN" b="1" baseline="-25000" dirty="0">
                <a:latin typeface="楷体_GB2312" pitchFamily="49" charset="-122"/>
                <a:ea typeface="楷体_GB2312" pitchFamily="49" charset="-122"/>
              </a:rPr>
              <a:t>2</a:t>
            </a:r>
            <a:r>
              <a:rPr lang="en-US" altLang="zh-CN" b="1" dirty="0">
                <a:latin typeface="楷体_GB2312" pitchFamily="49" charset="-122"/>
                <a:ea typeface="楷体_GB2312" pitchFamily="49" charset="-122"/>
              </a:rPr>
              <a:t>, a</a:t>
            </a:r>
            <a:r>
              <a:rPr lang="en-US" altLang="zh-CN" b="1" baseline="-25000" dirty="0">
                <a:latin typeface="楷体_GB2312" pitchFamily="49" charset="-122"/>
                <a:ea typeface="楷体_GB2312" pitchFamily="49" charset="-122"/>
              </a:rPr>
              <a:t>3</a:t>
            </a:r>
            <a:r>
              <a:rPr lang="en-US" altLang="zh-CN" b="1" dirty="0">
                <a:latin typeface="楷体_GB2312" pitchFamily="49" charset="-122"/>
                <a:ea typeface="楷体_GB2312" pitchFamily="49" charset="-122"/>
              </a:rPr>
              <a:t>……}</a:t>
            </a:r>
          </a:p>
          <a:p>
            <a:pPr>
              <a:lnSpc>
                <a:spcPct val="130000"/>
              </a:lnSpc>
              <a:buFont typeface="Wingdings" panose="05000000000000000000" pitchFamily="2" charset="2"/>
              <a:buNone/>
            </a:pPr>
            <a:r>
              <a:rPr lang="en-US" altLang="zh-CN" b="1" dirty="0">
                <a:latin typeface="楷体_GB2312" pitchFamily="49" charset="-122"/>
                <a:ea typeface="楷体_GB2312" pitchFamily="49" charset="-122"/>
              </a:rPr>
              <a:t>         </a:t>
            </a:r>
            <a:r>
              <a:rPr lang="zh-CN" altLang="en-US" b="1" dirty="0">
                <a:latin typeface="楷体_GB2312" pitchFamily="49" charset="-122"/>
                <a:ea typeface="楷体_GB2312" pitchFamily="49" charset="-122"/>
              </a:rPr>
              <a:t>路径耗散函数（</a:t>
            </a:r>
            <a:r>
              <a:rPr lang="en-US" altLang="zh-CN" b="1" dirty="0" err="1">
                <a:latin typeface="楷体_GB2312" pitchFamily="49" charset="-122"/>
                <a:ea typeface="楷体_GB2312" pitchFamily="49" charset="-122"/>
              </a:rPr>
              <a:t>PathCost</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 </a:t>
            </a:r>
            <a:r>
              <a:rPr lang="en-US" altLang="zh-CN" b="1" dirty="0" err="1">
                <a:latin typeface="楷体_GB2312" pitchFamily="49" charset="-122"/>
                <a:ea typeface="楷体_GB2312" pitchFamily="49" charset="-122"/>
              </a:rPr>
              <a:t>PathCost</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s</a:t>
            </a:r>
            <a:r>
              <a:rPr lang="en-US" altLang="zh-CN" b="1" baseline="-25000" dirty="0">
                <a:latin typeface="楷体_GB2312" pitchFamily="49" charset="-122"/>
                <a:ea typeface="楷体_GB2312" pitchFamily="49" charset="-122"/>
              </a:rPr>
              <a:t>0</a:t>
            </a:r>
            <a:r>
              <a:rPr lang="zh-CN" altLang="en-US" b="1" dirty="0">
                <a:latin typeface="楷体_GB2312" pitchFamily="49" charset="-122"/>
                <a:ea typeface="楷体_GB2312" pitchFamily="49" charset="-122"/>
              </a:rPr>
              <a:t> → </a:t>
            </a:r>
            <a:r>
              <a:rPr lang="en-US" altLang="zh-CN" b="1" dirty="0">
                <a:latin typeface="楷体_GB2312" pitchFamily="49" charset="-122"/>
                <a:ea typeface="楷体_GB2312" pitchFamily="49" charset="-122"/>
              </a:rPr>
              <a:t>s</a:t>
            </a:r>
            <a:r>
              <a:rPr lang="en-US" altLang="zh-CN" b="1" baseline="-25000" dirty="0">
                <a:latin typeface="楷体_GB2312" pitchFamily="49" charset="-122"/>
                <a:ea typeface="楷体_GB2312" pitchFamily="49" charset="-122"/>
              </a:rPr>
              <a:t>1 ……</a:t>
            </a:r>
            <a:r>
              <a:rPr lang="zh-CN" altLang="en-US" b="1" dirty="0">
                <a:latin typeface="楷体_GB2312" pitchFamily="49" charset="-122"/>
                <a:ea typeface="楷体_GB2312" pitchFamily="49" charset="-122"/>
              </a:rPr>
              <a:t> → </a:t>
            </a:r>
            <a:r>
              <a:rPr lang="en-US" altLang="zh-CN" b="1" dirty="0" err="1">
                <a:latin typeface="楷体_GB2312" pitchFamily="49" charset="-122"/>
                <a:ea typeface="楷体_GB2312" pitchFamily="49" charset="-122"/>
              </a:rPr>
              <a:t>s</a:t>
            </a:r>
            <a:r>
              <a:rPr lang="en-US" altLang="zh-CN" b="1" baseline="-25000" dirty="0" err="1">
                <a:latin typeface="楷体_GB2312" pitchFamily="49" charset="-122"/>
                <a:ea typeface="楷体_GB2312" pitchFamily="49" charset="-122"/>
              </a:rPr>
              <a:t>i</a:t>
            </a:r>
            <a:r>
              <a:rPr lang="zh-CN" altLang="en-US" b="1" dirty="0">
                <a:latin typeface="楷体_GB2312" pitchFamily="49" charset="-122"/>
                <a:ea typeface="楷体_GB2312" pitchFamily="49" charset="-122"/>
              </a:rPr>
              <a:t>）</a:t>
            </a:r>
            <a:endParaRPr lang="en-US" altLang="zh-CN" b="1" dirty="0">
              <a:latin typeface="楷体_GB2312" pitchFamily="49" charset="-122"/>
              <a:ea typeface="楷体_GB2312" pitchFamily="49" charset="-122"/>
            </a:endParaRPr>
          </a:p>
          <a:p>
            <a:pPr>
              <a:lnSpc>
                <a:spcPct val="130000"/>
              </a:lnSpc>
              <a:buFont typeface="Wingdings" panose="05000000000000000000" pitchFamily="2" charset="2"/>
              <a:buNone/>
            </a:pP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3</a:t>
            </a:r>
            <a:r>
              <a:rPr lang="zh-CN" altLang="en-US" b="1" dirty="0">
                <a:latin typeface="楷体_GB2312" pitchFamily="49" charset="-122"/>
                <a:ea typeface="楷体_GB2312" pitchFamily="49" charset="-122"/>
              </a:rPr>
              <a:t>）目标测试函数（</a:t>
            </a:r>
            <a:r>
              <a:rPr lang="en-US" altLang="zh-CN" b="1" dirty="0" err="1">
                <a:latin typeface="楷体_GB2312" pitchFamily="49" charset="-122"/>
                <a:ea typeface="楷体_GB2312" pitchFamily="49" charset="-122"/>
              </a:rPr>
              <a:t>GoalTest</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 </a:t>
            </a:r>
            <a:r>
              <a:rPr lang="en-US" altLang="zh-CN" b="1" dirty="0" err="1">
                <a:latin typeface="楷体_GB2312" pitchFamily="49" charset="-122"/>
                <a:ea typeface="楷体_GB2312" pitchFamily="49" charset="-122"/>
              </a:rPr>
              <a:t>GoalTest</a:t>
            </a:r>
            <a:r>
              <a:rPr lang="en-US" altLang="zh-CN" b="1" dirty="0">
                <a:latin typeface="楷体_GB2312" pitchFamily="49" charset="-122"/>
                <a:ea typeface="楷体_GB2312" pitchFamily="49" charset="-122"/>
              </a:rPr>
              <a:t>(s)</a:t>
            </a:r>
            <a:r>
              <a:rPr lang="zh-CN" altLang="en-US" b="1" dirty="0">
                <a:latin typeface="楷体_GB2312" pitchFamily="49" charset="-122"/>
                <a:ea typeface="楷体_GB2312" pitchFamily="49" charset="-122"/>
              </a:rPr>
              <a:t> → </a:t>
            </a:r>
            <a:r>
              <a:rPr lang="en-US" altLang="zh-CN" b="1" dirty="0">
                <a:latin typeface="楷体_GB2312" pitchFamily="49" charset="-122"/>
                <a:ea typeface="楷体_GB2312" pitchFamily="49" charset="-122"/>
              </a:rPr>
              <a:t>T/F</a:t>
            </a:r>
          </a:p>
          <a:p>
            <a:pPr>
              <a:lnSpc>
                <a:spcPct val="130000"/>
              </a:lnSpc>
              <a:buFont typeface="Wingdings" panose="05000000000000000000" pitchFamily="2" charset="2"/>
              <a:buNone/>
            </a:pPr>
            <a:endParaRPr lang="zh-CN" altLang="en-US" b="1" dirty="0">
              <a:latin typeface="楷体_GB2312" pitchFamily="49" charset="-122"/>
              <a:ea typeface="楷体_GB2312" pitchFamily="49" charset="-122"/>
            </a:endParaRPr>
          </a:p>
        </p:txBody>
      </p:sp>
      <p:sp>
        <p:nvSpPr>
          <p:cNvPr id="2" name="矩形 1"/>
          <p:cNvSpPr/>
          <p:nvPr/>
        </p:nvSpPr>
        <p:spPr>
          <a:xfrm>
            <a:off x="8434630" y="3895003"/>
            <a:ext cx="378630" cy="369332"/>
          </a:xfrm>
          <a:prstGeom prst="rect">
            <a:avLst/>
          </a:prstGeom>
        </p:spPr>
        <p:txBody>
          <a:bodyPr wrap="none">
            <a:spAutoFit/>
          </a:bodyPr>
          <a:lstStyle/>
          <a:p>
            <a:r>
              <a:rPr lang="en-US" altLang="zh-CN" b="1" dirty="0">
                <a:latin typeface="楷体_GB2312" pitchFamily="49" charset="-122"/>
                <a:ea typeface="楷体_GB2312" pitchFamily="49" charset="-122"/>
              </a:rPr>
              <a:t>a</a:t>
            </a:r>
            <a:r>
              <a:rPr lang="en-US" altLang="zh-CN" b="1" baseline="-25000" dirty="0">
                <a:latin typeface="楷体_GB2312" pitchFamily="49" charset="-122"/>
                <a:ea typeface="楷体_GB2312" pitchFamily="49" charset="-122"/>
              </a:rPr>
              <a:t>1</a:t>
            </a:r>
            <a:endParaRPr lang="zh-CN" altLang="en-US" dirty="0"/>
          </a:p>
        </p:txBody>
      </p:sp>
      <p:sp>
        <p:nvSpPr>
          <p:cNvPr id="3" name="矩形 2"/>
          <p:cNvSpPr/>
          <p:nvPr/>
        </p:nvSpPr>
        <p:spPr>
          <a:xfrm>
            <a:off x="9799446" y="3895003"/>
            <a:ext cx="532518" cy="369332"/>
          </a:xfrm>
          <a:prstGeom prst="rect">
            <a:avLst/>
          </a:prstGeom>
        </p:spPr>
        <p:txBody>
          <a:bodyPr wrap="none">
            <a:spAutoFit/>
          </a:bodyPr>
          <a:lstStyle/>
          <a:p>
            <a:r>
              <a:rPr lang="en-US" altLang="zh-CN" b="1" dirty="0">
                <a:latin typeface="楷体_GB2312" pitchFamily="49" charset="-122"/>
                <a:ea typeface="楷体_GB2312" pitchFamily="49" charset="-122"/>
              </a:rPr>
              <a:t>a</a:t>
            </a:r>
            <a:r>
              <a:rPr lang="en-US" altLang="zh-CN" b="1" baseline="-25000" dirty="0">
                <a:latin typeface="楷体_GB2312" pitchFamily="49" charset="-122"/>
                <a:ea typeface="楷体_GB2312" pitchFamily="49" charset="-122"/>
              </a:rPr>
              <a:t>i-1</a:t>
            </a:r>
            <a:endParaRPr lang="zh-CN" altLang="en-US" dirty="0"/>
          </a:p>
        </p:txBody>
      </p:sp>
      <p:sp>
        <p:nvSpPr>
          <p:cNvPr id="9" name="Rectangle 2"/>
          <p:cNvSpPr txBox="1">
            <a:spLocks/>
          </p:cNvSpPr>
          <p:nvPr/>
        </p:nvSpPr>
        <p:spPr>
          <a:xfrm>
            <a:off x="390525" y="5419003"/>
            <a:ext cx="11833121"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sz="2800" dirty="0">
                <a:solidFill>
                  <a:srgbClr val="000099"/>
                </a:solidFill>
                <a:latin typeface="黑体" pitchFamily="2" charset="-122"/>
                <a:ea typeface="黑体" pitchFamily="2" charset="-122"/>
              </a:rPr>
              <a:t>问题的解：</a:t>
            </a:r>
            <a:r>
              <a:rPr lang="zh-CN" altLang="en-US" sz="2400" b="1" dirty="0">
                <a:latin typeface="楷体_GB2312" pitchFamily="49" charset="-122"/>
                <a:ea typeface="楷体_GB2312" pitchFamily="49" charset="-122"/>
                <a:cs typeface="+mn-cs"/>
              </a:rPr>
              <a:t>初始状态到目标状态的操作的序列。（</a:t>
            </a:r>
            <a:r>
              <a:rPr lang="en-US" altLang="zh-CN" sz="2400" b="1" dirty="0">
                <a:latin typeface="楷体_GB2312" pitchFamily="49" charset="-122"/>
                <a:ea typeface="楷体_GB2312" pitchFamily="49" charset="-122"/>
              </a:rPr>
              <a:t> s</a:t>
            </a:r>
            <a:r>
              <a:rPr lang="en-US" altLang="zh-CN" sz="2400" b="1" baseline="-25000" dirty="0">
                <a:latin typeface="楷体_GB2312" pitchFamily="49" charset="-122"/>
                <a:ea typeface="楷体_GB2312" pitchFamily="49" charset="-122"/>
              </a:rPr>
              <a:t>0</a:t>
            </a:r>
            <a:r>
              <a:rPr lang="zh-CN" altLang="en-US" sz="2400" b="1" dirty="0">
                <a:latin typeface="楷体_GB2312" pitchFamily="49" charset="-122"/>
                <a:ea typeface="楷体_GB2312" pitchFamily="49" charset="-122"/>
              </a:rPr>
              <a:t> → </a:t>
            </a:r>
            <a:r>
              <a:rPr lang="en-US" altLang="zh-CN" sz="2400" b="1" dirty="0">
                <a:latin typeface="楷体_GB2312" pitchFamily="49" charset="-122"/>
                <a:ea typeface="楷体_GB2312" pitchFamily="49" charset="-122"/>
              </a:rPr>
              <a:t>s</a:t>
            </a:r>
            <a:r>
              <a:rPr lang="en-US" altLang="zh-CN" sz="2400" b="1" baseline="-25000" dirty="0">
                <a:latin typeface="楷体_GB2312" pitchFamily="49" charset="-122"/>
                <a:ea typeface="楷体_GB2312" pitchFamily="49" charset="-122"/>
              </a:rPr>
              <a:t>1 ……</a:t>
            </a:r>
            <a:r>
              <a:rPr lang="zh-CN" altLang="en-US" sz="2400" b="1" dirty="0">
                <a:latin typeface="楷体_GB2312" pitchFamily="49" charset="-122"/>
                <a:ea typeface="楷体_GB2312" pitchFamily="49" charset="-122"/>
              </a:rPr>
              <a:t> → </a:t>
            </a:r>
            <a:r>
              <a:rPr lang="en-US" altLang="zh-CN" sz="2400" b="1" dirty="0" err="1">
                <a:latin typeface="楷体_GB2312" pitchFamily="49" charset="-122"/>
                <a:ea typeface="楷体_GB2312" pitchFamily="49" charset="-122"/>
              </a:rPr>
              <a:t>s</a:t>
            </a:r>
            <a:r>
              <a:rPr lang="en-US" altLang="zh-CN" sz="2400" b="1" baseline="-25000" dirty="0" err="1">
                <a:latin typeface="楷体_GB2312" pitchFamily="49" charset="-122"/>
                <a:ea typeface="楷体_GB2312" pitchFamily="49" charset="-122"/>
              </a:rPr>
              <a:t>n</a:t>
            </a:r>
            <a:r>
              <a:rPr lang="en-US" altLang="zh-CN" sz="2400" b="1" baseline="-25000" dirty="0">
                <a:latin typeface="楷体_GB2312" pitchFamily="49" charset="-122"/>
                <a:ea typeface="楷体_GB2312" pitchFamily="49" charset="-122"/>
              </a:rPr>
              <a:t> </a:t>
            </a:r>
            <a:r>
              <a:rPr lang="zh-CN" altLang="en-US" sz="2400" b="1" dirty="0">
                <a:latin typeface="楷体_GB2312" pitchFamily="49" charset="-122"/>
                <a:ea typeface="楷体_GB2312" pitchFamily="49" charset="-122"/>
                <a:cs typeface="+mn-cs"/>
              </a:rPr>
              <a:t>）</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11" name="矩形 10"/>
          <p:cNvSpPr/>
          <p:nvPr/>
        </p:nvSpPr>
        <p:spPr>
          <a:xfrm>
            <a:off x="7973310" y="5419003"/>
            <a:ext cx="378630" cy="369332"/>
          </a:xfrm>
          <a:prstGeom prst="rect">
            <a:avLst/>
          </a:prstGeom>
        </p:spPr>
        <p:txBody>
          <a:bodyPr wrap="none">
            <a:spAutoFit/>
          </a:bodyPr>
          <a:lstStyle/>
          <a:p>
            <a:r>
              <a:rPr lang="en-US" altLang="zh-CN" b="1" dirty="0">
                <a:latin typeface="楷体_GB2312" pitchFamily="49" charset="-122"/>
                <a:ea typeface="楷体_GB2312" pitchFamily="49" charset="-122"/>
              </a:rPr>
              <a:t>a</a:t>
            </a:r>
            <a:r>
              <a:rPr lang="en-US" altLang="zh-CN" b="1" baseline="-25000" dirty="0">
                <a:latin typeface="楷体_GB2312" pitchFamily="49" charset="-122"/>
                <a:ea typeface="楷体_GB2312" pitchFamily="49" charset="-122"/>
              </a:rPr>
              <a:t>1</a:t>
            </a:r>
            <a:endParaRPr lang="zh-CN" altLang="en-US" dirty="0"/>
          </a:p>
        </p:txBody>
      </p:sp>
      <p:sp>
        <p:nvSpPr>
          <p:cNvPr id="12" name="矩形 11"/>
          <p:cNvSpPr/>
          <p:nvPr/>
        </p:nvSpPr>
        <p:spPr>
          <a:xfrm>
            <a:off x="9141378" y="5419003"/>
            <a:ext cx="579005" cy="369332"/>
          </a:xfrm>
          <a:prstGeom prst="rect">
            <a:avLst/>
          </a:prstGeom>
        </p:spPr>
        <p:txBody>
          <a:bodyPr wrap="none">
            <a:spAutoFit/>
          </a:bodyPr>
          <a:lstStyle/>
          <a:p>
            <a:r>
              <a:rPr lang="en-US" altLang="zh-CN" b="1" dirty="0">
                <a:latin typeface="楷体_GB2312" pitchFamily="49" charset="-122"/>
                <a:ea typeface="楷体_GB2312" pitchFamily="49" charset="-122"/>
              </a:rPr>
              <a:t>a</a:t>
            </a:r>
            <a:r>
              <a:rPr lang="en-US" altLang="zh-CN" b="1" baseline="-25000" dirty="0">
                <a:latin typeface="楷体_GB2312" pitchFamily="49" charset="-122"/>
                <a:ea typeface="楷体_GB2312" pitchFamily="49" charset="-122"/>
              </a:rPr>
              <a:t>n-1</a:t>
            </a:r>
            <a:endParaRPr lang="zh-CN" altLang="en-US" dirty="0"/>
          </a:p>
        </p:txBody>
      </p:sp>
    </p:spTree>
    <p:extLst>
      <p:ext uri="{BB962C8B-B14F-4D97-AF65-F5344CB8AC3E}">
        <p14:creationId xmlns:p14="http://schemas.microsoft.com/office/powerpoint/2010/main" val="3934339400"/>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72592" y="1873779"/>
            <a:ext cx="10495422" cy="4271939"/>
          </a:xfrm>
          <a:prstGeom prst="rect">
            <a:avLst/>
          </a:prstGeom>
        </p:spPr>
        <p:txBody>
          <a:bodyPr wrap="square">
            <a:spAutoFit/>
          </a:bodyPr>
          <a:lstStyle/>
          <a:p>
            <a:pPr marL="342900" lvl="0" indent="-342900" fontAlgn="base">
              <a:lnSpc>
                <a:spcPct val="110000"/>
              </a:lnSpc>
              <a:spcBef>
                <a:spcPct val="4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一般不能保证找到最优解</a:t>
            </a:r>
          </a:p>
          <a:p>
            <a:pPr marL="342900" lvl="0" indent="-342900" fontAlgn="base">
              <a:lnSpc>
                <a:spcPct val="110000"/>
              </a:lnSpc>
              <a:spcBef>
                <a:spcPct val="4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最坏情况时，搜索空间等同于穷举</a:t>
            </a:r>
          </a:p>
          <a:p>
            <a:pPr marL="342900" lvl="0" indent="-342900" fontAlgn="base">
              <a:lnSpc>
                <a:spcPct val="110000"/>
              </a:lnSpc>
              <a:spcBef>
                <a:spcPct val="40000"/>
              </a:spcBef>
              <a:spcAft>
                <a:spcPct val="0"/>
              </a:spcAft>
              <a:buFont typeface="Wingdings" panose="05000000000000000000" pitchFamily="2" charset="2"/>
              <a:buChar char="l"/>
            </a:pPr>
            <a:r>
              <a:rPr lang="zh-CN" altLang="en-US" sz="2800" b="1" kern="0" dirty="0">
                <a:solidFill>
                  <a:srgbClr val="000000"/>
                </a:solidFill>
                <a:latin typeface="Calibri"/>
                <a:ea typeface="楷体_GB2312" pitchFamily="49" charset="-122"/>
              </a:rPr>
              <a:t>是一个通用的与问题无关的方法</a:t>
            </a:r>
            <a:endParaRPr lang="en-US" altLang="zh-CN" sz="2800" b="1" kern="0" dirty="0">
              <a:solidFill>
                <a:srgbClr val="000000"/>
              </a:solidFill>
              <a:latin typeface="Calibri"/>
              <a:ea typeface="楷体_GB2312" pitchFamily="49" charset="-122"/>
            </a:endParaRPr>
          </a:p>
          <a:p>
            <a:pPr marL="342900" lvl="0" indent="-342900" fontAlgn="base">
              <a:lnSpc>
                <a:spcPct val="110000"/>
              </a:lnSpc>
              <a:spcBef>
                <a:spcPct val="40000"/>
              </a:spcBef>
              <a:spcAft>
                <a:spcPct val="0"/>
              </a:spcAft>
              <a:buFont typeface="Wingdings" panose="05000000000000000000" pitchFamily="2" charset="2"/>
              <a:buChar char="l"/>
            </a:pPr>
            <a:endParaRPr lang="en-US" altLang="zh-CN" sz="2800" b="1" kern="0" dirty="0">
              <a:solidFill>
                <a:srgbClr val="000000"/>
              </a:solidFill>
              <a:latin typeface="Calibri"/>
              <a:ea typeface="楷体_GB2312" pitchFamily="49" charset="-122"/>
            </a:endParaRPr>
          </a:p>
          <a:p>
            <a:pPr marL="342900" indent="-342900" fontAlgn="base">
              <a:lnSpc>
                <a:spcPct val="110000"/>
              </a:lnSpc>
              <a:spcBef>
                <a:spcPct val="40000"/>
              </a:spcBef>
              <a:spcAft>
                <a:spcPct val="0"/>
              </a:spcAft>
              <a:buFont typeface="Wingdings" panose="05000000000000000000" pitchFamily="2" charset="2"/>
              <a:buChar char="l"/>
            </a:pPr>
            <a:r>
              <a:rPr lang="zh-CN" altLang="en-US" sz="2800" b="1" dirty="0">
                <a:latin typeface="楷体_GB2312" pitchFamily="49" charset="-122"/>
                <a:ea typeface="楷体_GB2312" pitchFamily="49" charset="-122"/>
              </a:rPr>
              <a:t>为了解决深度优先搜索不完备问题，避免搜索过程陷入无穷分支的死循环，提出了</a:t>
            </a:r>
            <a:r>
              <a:rPr lang="zh-CN" altLang="en-US" sz="2800" b="1" dirty="0">
                <a:solidFill>
                  <a:srgbClr val="000099"/>
                </a:solidFill>
                <a:latin typeface="楷体_GB2312" pitchFamily="49" charset="-122"/>
                <a:ea typeface="楷体_GB2312" pitchFamily="49" charset="-122"/>
              </a:rPr>
              <a:t>有界深度优先搜索方法</a:t>
            </a:r>
            <a:r>
              <a:rPr lang="zh-CN" altLang="en-US" sz="2800" b="1" dirty="0">
                <a:latin typeface="楷体_GB2312" pitchFamily="49" charset="-122"/>
                <a:ea typeface="楷体_GB2312" pitchFamily="49" charset="-122"/>
              </a:rPr>
              <a:t>。</a:t>
            </a:r>
          </a:p>
          <a:p>
            <a:pPr marL="342900" lvl="0" indent="-342900" fontAlgn="base">
              <a:lnSpc>
                <a:spcPct val="110000"/>
              </a:lnSpc>
              <a:spcBef>
                <a:spcPct val="40000"/>
              </a:spcBef>
              <a:spcAft>
                <a:spcPct val="0"/>
              </a:spcAft>
              <a:buFont typeface="Wingdings" panose="05000000000000000000" pitchFamily="2" charset="2"/>
              <a:buChar char="l"/>
            </a:pPr>
            <a:endParaRPr lang="zh-CN" altLang="en-US" sz="2800" b="1" kern="0" dirty="0">
              <a:solidFill>
                <a:srgbClr val="000000"/>
              </a:solidFill>
              <a:latin typeface="Calibri"/>
              <a:ea typeface="楷体_GB2312" pitchFamily="49" charset="-122"/>
            </a:endParaRPr>
          </a:p>
        </p:txBody>
      </p:sp>
      <p:sp>
        <p:nvSpPr>
          <p:cNvPr id="6" name="Rectangle 3">
            <a:extLst>
              <a:ext uri="{FF2B5EF4-FFF2-40B4-BE49-F238E27FC236}">
                <a16:creationId xmlns="" xmlns:a16="http://schemas.microsoft.com/office/drawing/2014/main" id="{2EB47E1E-D382-412E-8F92-E9EA9125C54A}"/>
              </a:ext>
            </a:extLst>
          </p:cNvPr>
          <p:cNvSpPr txBox="1">
            <a:spLocks/>
          </p:cNvSpPr>
          <p:nvPr/>
        </p:nvSpPr>
        <p:spPr bwMode="auto">
          <a:xfrm>
            <a:off x="298817" y="470498"/>
            <a:ext cx="82296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4.2.3.2 </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搜索的性质</a:t>
            </a:r>
            <a:endParaRPr lang="en-US" altLang="zh-CN" kern="0" dirty="0">
              <a:solidFill>
                <a:srgbClr val="000099"/>
              </a:solidFill>
              <a:latin typeface="Times New Roman" pitchFamily="18" charset="0"/>
            </a:endParaRPr>
          </a:p>
        </p:txBody>
      </p:sp>
      <p:sp>
        <p:nvSpPr>
          <p:cNvPr id="3" name="矩形 2">
            <a:extLst>
              <a:ext uri="{FF2B5EF4-FFF2-40B4-BE49-F238E27FC236}">
                <a16:creationId xmlns="" xmlns:a16="http://schemas.microsoft.com/office/drawing/2014/main" id="{E9F911DE-D67F-4060-B69F-FE38ACDBAEFF}"/>
              </a:ext>
            </a:extLst>
          </p:cNvPr>
          <p:cNvSpPr/>
          <p:nvPr/>
        </p:nvSpPr>
        <p:spPr>
          <a:xfrm>
            <a:off x="1012386" y="1296727"/>
            <a:ext cx="6203661" cy="523220"/>
          </a:xfrm>
          <a:prstGeom prst="rect">
            <a:avLst/>
          </a:prstGeom>
        </p:spPr>
        <p:txBody>
          <a:bodyPr wrap="square">
            <a:spAutoFit/>
          </a:bodyPr>
          <a:lstStyle/>
          <a:p>
            <a:r>
              <a:rPr lang="zh-CN" altLang="en-US" sz="2800" b="1" kern="0" dirty="0">
                <a:solidFill>
                  <a:srgbClr val="000099"/>
                </a:solidFill>
                <a:effectLst>
                  <a:outerShdw blurRad="38100" dist="38100" dir="2700000" algn="tl">
                    <a:srgbClr val="C0C0C0"/>
                  </a:outerShdw>
                </a:effectLst>
                <a:latin typeface="黑体" pitchFamily="2" charset="-122"/>
                <a:ea typeface="黑体" pitchFamily="2" charset="-122"/>
                <a:cs typeface="+mj-cs"/>
              </a:rPr>
              <a:t>深度优先搜索（</a:t>
            </a:r>
            <a:r>
              <a:rPr lang="en-US" altLang="zh-CN" sz="2800" b="1" kern="0" dirty="0">
                <a:solidFill>
                  <a:srgbClr val="000099"/>
                </a:solidFill>
                <a:effectLst>
                  <a:outerShdw blurRad="38100" dist="38100" dir="2700000" algn="tl">
                    <a:srgbClr val="C0C0C0"/>
                  </a:outerShdw>
                </a:effectLst>
                <a:latin typeface="黑体" pitchFamily="2" charset="-122"/>
                <a:ea typeface="黑体" pitchFamily="2" charset="-122"/>
                <a:cs typeface="+mj-cs"/>
              </a:rPr>
              <a:t>Depth-first search</a:t>
            </a:r>
            <a:r>
              <a:rPr lang="zh-CN" altLang="en-US" sz="2800" b="1" kern="0" dirty="0">
                <a:solidFill>
                  <a:srgbClr val="000099"/>
                </a:solidFill>
                <a:effectLst>
                  <a:outerShdw blurRad="38100" dist="38100" dir="2700000" algn="tl">
                    <a:srgbClr val="C0C0C0"/>
                  </a:outerShdw>
                </a:effectLst>
                <a:latin typeface="黑体" pitchFamily="2" charset="-122"/>
                <a:ea typeface="黑体" pitchFamily="2" charset="-122"/>
                <a:cs typeface="+mj-cs"/>
              </a:rPr>
              <a:t>）</a:t>
            </a:r>
          </a:p>
        </p:txBody>
      </p:sp>
    </p:spTree>
    <p:extLst>
      <p:ext uri="{BB962C8B-B14F-4D97-AF65-F5344CB8AC3E}">
        <p14:creationId xmlns:p14="http://schemas.microsoft.com/office/powerpoint/2010/main" val="3956871394"/>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zeWater-B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894" y="1130247"/>
            <a:ext cx="7542213" cy="5575353"/>
          </a:xfrm>
          <a:prstGeom prst="rect">
            <a:avLst/>
          </a:prstGeom>
        </p:spPr>
      </p:pic>
      <p:sp>
        <p:nvSpPr>
          <p:cNvPr id="5" name="标题 4">
            <a:extLst>
              <a:ext uri="{FF2B5EF4-FFF2-40B4-BE49-F238E27FC236}">
                <a16:creationId xmlns="" xmlns:a16="http://schemas.microsoft.com/office/drawing/2014/main" id="{302212F9-031F-4302-BB3A-C929EC6D8B7C}"/>
              </a:ext>
            </a:extLst>
          </p:cNvPr>
          <p:cNvSpPr>
            <a:spLocks noGrp="1"/>
          </p:cNvSpPr>
          <p:nvPr>
            <p:ph type="title"/>
          </p:nvPr>
        </p:nvSpPr>
        <p:spPr/>
        <p:txBody>
          <a:bodyPr/>
          <a:lstStyle/>
          <a:p>
            <a:r>
              <a:rPr lang="zh-CN" altLang="en-US" b="1" dirty="0"/>
              <a:t>广度优先搜索</a:t>
            </a:r>
            <a:r>
              <a:rPr lang="zh-CN" altLang="en-US" b="1" dirty="0" smtClean="0"/>
              <a:t>示例</a:t>
            </a:r>
            <a:endParaRPr lang="zh-CN" altLang="en-US" b="1" dirty="0"/>
          </a:p>
        </p:txBody>
      </p:sp>
    </p:spTree>
    <p:extLst>
      <p:ext uri="{BB962C8B-B14F-4D97-AF65-F5344CB8AC3E}">
        <p14:creationId xmlns:p14="http://schemas.microsoft.com/office/powerpoint/2010/main" val="1993311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zeWater-D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4049" y="1128999"/>
            <a:ext cx="7543902" cy="5576601"/>
          </a:xfrm>
          <a:prstGeom prst="rect">
            <a:avLst/>
          </a:prstGeom>
        </p:spPr>
      </p:pic>
      <p:sp>
        <p:nvSpPr>
          <p:cNvPr id="5" name="标题 4">
            <a:extLst>
              <a:ext uri="{FF2B5EF4-FFF2-40B4-BE49-F238E27FC236}">
                <a16:creationId xmlns="" xmlns:a16="http://schemas.microsoft.com/office/drawing/2014/main" id="{8459C307-D654-43B3-9533-CE2CB6F715AD}"/>
              </a:ext>
            </a:extLst>
          </p:cNvPr>
          <p:cNvSpPr>
            <a:spLocks noGrp="1"/>
          </p:cNvSpPr>
          <p:nvPr>
            <p:ph type="title"/>
          </p:nvPr>
        </p:nvSpPr>
        <p:spPr/>
        <p:txBody>
          <a:bodyPr/>
          <a:lstStyle/>
          <a:p>
            <a:r>
              <a:rPr lang="zh-CN" altLang="en-US" b="1" dirty="0" smtClean="0"/>
              <a:t>深度优先搜索示例</a:t>
            </a:r>
            <a:endParaRPr lang="zh-CN" altLang="en-US" b="1" dirty="0"/>
          </a:p>
        </p:txBody>
      </p:sp>
    </p:spTree>
    <p:extLst>
      <p:ext uri="{BB962C8B-B14F-4D97-AF65-F5344CB8AC3E}">
        <p14:creationId xmlns:p14="http://schemas.microsoft.com/office/powerpoint/2010/main" val="1875936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descr="这里写图片描述"/>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这里写图片描述"/>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这里写图片描述"/>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1" descr="这里写图片描述"/>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439" y="1785728"/>
            <a:ext cx="3023380" cy="4723560"/>
          </a:xfrm>
          <a:prstGeom prst="rect">
            <a:avLst/>
          </a:prstGeom>
          <a:ln w="228600" cap="sq" cmpd="thickThin">
            <a:solidFill>
              <a:srgbClr val="000000"/>
            </a:solidFill>
            <a:prstDash val="solid"/>
            <a:miter lim="800000"/>
          </a:ln>
          <a:effectLst>
            <a:innerShdw blurRad="76200">
              <a:srgbClr val="000000"/>
            </a:innerShdw>
          </a:effectLst>
        </p:spPr>
      </p:pic>
      <p:sp>
        <p:nvSpPr>
          <p:cNvPr id="10" name="标题 9"/>
          <p:cNvSpPr>
            <a:spLocks noGrp="1"/>
          </p:cNvSpPr>
          <p:nvPr>
            <p:ph type="title"/>
          </p:nvPr>
        </p:nvSpPr>
        <p:spPr/>
        <p:txBody>
          <a:bodyPr/>
          <a:lstStyle/>
          <a:p>
            <a:r>
              <a:rPr lang="zh-CN" altLang="en-US" dirty="0" smtClean="0"/>
              <a:t>广度优先搜索 </a:t>
            </a:r>
            <a:r>
              <a:rPr lang="en-US" altLang="zh-CN" dirty="0" smtClean="0"/>
              <a:t>VS</a:t>
            </a:r>
            <a:r>
              <a:rPr lang="zh-CN" altLang="en-US" dirty="0"/>
              <a:t> </a:t>
            </a:r>
            <a:r>
              <a:rPr lang="zh-CN" altLang="en-US" dirty="0" smtClean="0"/>
              <a:t>深度优先搜索</a:t>
            </a:r>
            <a:endParaRPr lang="en-US"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1396" y="1613779"/>
            <a:ext cx="3243497" cy="5067458"/>
          </a:xfrm>
          <a:prstGeom prst="rect">
            <a:avLst/>
          </a:prstGeom>
        </p:spPr>
      </p:pic>
    </p:spTree>
    <p:extLst>
      <p:ext uri="{BB962C8B-B14F-4D97-AF65-F5344CB8AC3E}">
        <p14:creationId xmlns:p14="http://schemas.microsoft.com/office/powerpoint/2010/main" val="33008561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41156" y="-498547"/>
            <a:ext cx="8167817" cy="7539524"/>
          </a:xfrm>
          <a:prstGeom prst="rect">
            <a:avLst/>
          </a:prstGeom>
          <a:noFill/>
        </p:spPr>
      </p:pic>
      <p:sp>
        <p:nvSpPr>
          <p:cNvPr id="6"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代价一致搜索（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Uniform-cost/Cheapest-first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spTree>
    <p:extLst>
      <p:ext uri="{BB962C8B-B14F-4D97-AF65-F5344CB8AC3E}">
        <p14:creationId xmlns:p14="http://schemas.microsoft.com/office/powerpoint/2010/main" val="15397203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代价一致搜索（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Uniform-cost/Cheapest-first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sp>
        <p:nvSpPr>
          <p:cNvPr id="6" name="Rectangle 4"/>
          <p:cNvSpPr>
            <a:spLocks noChangeArrowheads="1"/>
          </p:cNvSpPr>
          <p:nvPr/>
        </p:nvSpPr>
        <p:spPr bwMode="auto">
          <a:xfrm>
            <a:off x="610083" y="1619732"/>
            <a:ext cx="10293834"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spcBef>
                <a:spcPct val="30000"/>
              </a:spcBef>
            </a:pPr>
            <a:r>
              <a:rPr lang="zh-CN" altLang="en-US" sz="2400" b="0" dirty="0">
                <a:solidFill>
                  <a:srgbClr val="0000FF"/>
                </a:solidFill>
                <a:latin typeface="+mn-ea"/>
                <a:ea typeface="+mn-ea"/>
              </a:rPr>
              <a:t>    前面的各种搜索策略中，实际都假设状态空间中各边的代价都相同，且都为一个单位量。从而，可用路径长度来代替路径的代价。但实际问题中，这种假设不现实，它们的状态空间中的各个边的代价不可能完相同。为此，我们需要在搜索树中给每条边标上其代价。这种边上有代价的树称为代价树。</a:t>
            </a:r>
          </a:p>
          <a:p>
            <a:pPr eaLnBrk="1" hangingPunct="1">
              <a:spcBef>
                <a:spcPct val="30000"/>
              </a:spcBef>
            </a:pPr>
            <a:r>
              <a:rPr lang="en-US" altLang="zh-CN" sz="2400" b="0" dirty="0">
                <a:solidFill>
                  <a:srgbClr val="0000FF"/>
                </a:solidFill>
                <a:latin typeface="+mn-ea"/>
                <a:ea typeface="+mn-ea"/>
              </a:rPr>
              <a:t>    </a:t>
            </a:r>
            <a:r>
              <a:rPr lang="zh-CN" altLang="en-US" sz="2400" b="0" dirty="0">
                <a:solidFill>
                  <a:srgbClr val="0000FF"/>
                </a:solidFill>
                <a:latin typeface="+mn-ea"/>
                <a:ea typeface="+mn-ea"/>
              </a:rPr>
              <a:t>在代价树中，可以用</a:t>
            </a:r>
            <a:r>
              <a:rPr lang="en-US" altLang="zh-CN" sz="2400" b="0" dirty="0">
                <a:solidFill>
                  <a:srgbClr val="0000FF"/>
                </a:solidFill>
                <a:latin typeface="+mn-ea"/>
                <a:ea typeface="+mn-ea"/>
              </a:rPr>
              <a:t>g(n)</a:t>
            </a:r>
            <a:r>
              <a:rPr lang="zh-CN" altLang="en-US" sz="2400" b="0" dirty="0">
                <a:solidFill>
                  <a:srgbClr val="0000FF"/>
                </a:solidFill>
                <a:latin typeface="+mn-ea"/>
                <a:ea typeface="+mn-ea"/>
              </a:rPr>
              <a:t>表示从初始节点</a:t>
            </a:r>
            <a:r>
              <a:rPr lang="en-US" altLang="zh-CN" sz="2400" b="0" dirty="0">
                <a:solidFill>
                  <a:srgbClr val="0000FF"/>
                </a:solidFill>
                <a:latin typeface="+mn-ea"/>
                <a:ea typeface="+mn-ea"/>
              </a:rPr>
              <a:t>S</a:t>
            </a:r>
            <a:r>
              <a:rPr lang="en-US" altLang="zh-CN" sz="2400" b="0" baseline="-25000" dirty="0">
                <a:solidFill>
                  <a:srgbClr val="0000FF"/>
                </a:solidFill>
                <a:latin typeface="+mn-ea"/>
                <a:ea typeface="+mn-ea"/>
              </a:rPr>
              <a:t>0</a:t>
            </a:r>
            <a:r>
              <a:rPr lang="zh-CN" altLang="en-US" sz="2400" b="0" dirty="0">
                <a:solidFill>
                  <a:srgbClr val="0000FF"/>
                </a:solidFill>
                <a:latin typeface="+mn-ea"/>
                <a:ea typeface="+mn-ea"/>
              </a:rPr>
              <a:t>到节点</a:t>
            </a:r>
            <a:r>
              <a:rPr lang="en-US" altLang="zh-CN" sz="2400" b="0" dirty="0">
                <a:solidFill>
                  <a:srgbClr val="0000FF"/>
                </a:solidFill>
                <a:latin typeface="+mn-ea"/>
                <a:ea typeface="+mn-ea"/>
              </a:rPr>
              <a:t>n</a:t>
            </a:r>
            <a:r>
              <a:rPr lang="zh-CN" altLang="en-US" sz="2400" b="0" dirty="0">
                <a:solidFill>
                  <a:srgbClr val="0000FF"/>
                </a:solidFill>
                <a:latin typeface="+mn-ea"/>
                <a:ea typeface="+mn-ea"/>
              </a:rPr>
              <a:t>的代价，用</a:t>
            </a:r>
            <a:r>
              <a:rPr lang="en-US" altLang="zh-CN" sz="2400" b="0" dirty="0">
                <a:solidFill>
                  <a:srgbClr val="0000FF"/>
                </a:solidFill>
                <a:latin typeface="+mn-ea"/>
                <a:ea typeface="+mn-ea"/>
              </a:rPr>
              <a:t>c(n</a:t>
            </a:r>
            <a:r>
              <a:rPr lang="en-US" altLang="zh-CN" sz="2400" b="0" baseline="-25000" dirty="0">
                <a:solidFill>
                  <a:srgbClr val="0000FF"/>
                </a:solidFill>
                <a:latin typeface="+mn-ea"/>
                <a:ea typeface="+mn-ea"/>
              </a:rPr>
              <a:t>1</a:t>
            </a:r>
            <a:r>
              <a:rPr lang="en-US" altLang="zh-CN" sz="2400" b="0" dirty="0">
                <a:solidFill>
                  <a:srgbClr val="0000FF"/>
                </a:solidFill>
                <a:latin typeface="+mn-ea"/>
                <a:ea typeface="+mn-ea"/>
              </a:rPr>
              <a:t>, n</a:t>
            </a:r>
            <a:r>
              <a:rPr lang="en-US" altLang="zh-CN" sz="2400" b="0" baseline="-25000" dirty="0">
                <a:solidFill>
                  <a:srgbClr val="0000FF"/>
                </a:solidFill>
                <a:latin typeface="+mn-ea"/>
                <a:ea typeface="+mn-ea"/>
              </a:rPr>
              <a:t>2</a:t>
            </a:r>
            <a:r>
              <a:rPr lang="en-US" altLang="zh-CN" sz="2400" b="0" dirty="0">
                <a:solidFill>
                  <a:srgbClr val="0000FF"/>
                </a:solidFill>
                <a:latin typeface="+mn-ea"/>
                <a:ea typeface="+mn-ea"/>
              </a:rPr>
              <a:t>)</a:t>
            </a:r>
            <a:r>
              <a:rPr lang="zh-CN" altLang="en-US" sz="2400" b="0" dirty="0">
                <a:solidFill>
                  <a:srgbClr val="0000FF"/>
                </a:solidFill>
                <a:latin typeface="+mn-ea"/>
                <a:ea typeface="+mn-ea"/>
              </a:rPr>
              <a:t>表示从父节点</a:t>
            </a:r>
            <a:r>
              <a:rPr lang="en-US" altLang="zh-CN" sz="2400" b="0" dirty="0">
                <a:solidFill>
                  <a:srgbClr val="0000FF"/>
                </a:solidFill>
                <a:latin typeface="+mn-ea"/>
                <a:ea typeface="+mn-ea"/>
              </a:rPr>
              <a:t>n</a:t>
            </a:r>
            <a:r>
              <a:rPr lang="en-US" altLang="zh-CN" sz="2400" b="0" baseline="-25000" dirty="0">
                <a:solidFill>
                  <a:srgbClr val="0000FF"/>
                </a:solidFill>
                <a:latin typeface="+mn-ea"/>
                <a:ea typeface="+mn-ea"/>
              </a:rPr>
              <a:t>1</a:t>
            </a:r>
            <a:r>
              <a:rPr lang="zh-CN" altLang="en-US" sz="2400" b="0" dirty="0">
                <a:solidFill>
                  <a:srgbClr val="0000FF"/>
                </a:solidFill>
                <a:latin typeface="+mn-ea"/>
                <a:ea typeface="+mn-ea"/>
              </a:rPr>
              <a:t>到</a:t>
            </a:r>
            <a:r>
              <a:rPr lang="en-US" altLang="zh-CN" sz="2400" b="0" dirty="0">
                <a:solidFill>
                  <a:srgbClr val="0000FF"/>
                </a:solidFill>
                <a:latin typeface="+mn-ea"/>
                <a:ea typeface="+mn-ea"/>
              </a:rPr>
              <a:t>n</a:t>
            </a:r>
            <a:r>
              <a:rPr lang="en-US" altLang="zh-CN" sz="2400" b="0" baseline="-25000" dirty="0">
                <a:solidFill>
                  <a:srgbClr val="0000FF"/>
                </a:solidFill>
                <a:latin typeface="+mn-ea"/>
                <a:ea typeface="+mn-ea"/>
              </a:rPr>
              <a:t>2</a:t>
            </a:r>
            <a:r>
              <a:rPr lang="zh-CN" altLang="en-US" sz="2400" b="0" dirty="0">
                <a:solidFill>
                  <a:srgbClr val="0000FF"/>
                </a:solidFill>
                <a:latin typeface="+mn-ea"/>
                <a:ea typeface="+mn-ea"/>
              </a:rPr>
              <a:t>的代价。这样，对节点</a:t>
            </a:r>
            <a:r>
              <a:rPr lang="en-US" altLang="zh-CN" sz="2400" b="0" dirty="0">
                <a:solidFill>
                  <a:srgbClr val="0000FF"/>
                </a:solidFill>
                <a:latin typeface="+mn-ea"/>
                <a:ea typeface="+mn-ea"/>
              </a:rPr>
              <a:t>n</a:t>
            </a:r>
            <a:r>
              <a:rPr lang="en-US" altLang="zh-CN" sz="2400" b="0" baseline="-25000" dirty="0">
                <a:solidFill>
                  <a:srgbClr val="0000FF"/>
                </a:solidFill>
                <a:latin typeface="+mn-ea"/>
                <a:ea typeface="+mn-ea"/>
              </a:rPr>
              <a:t>2</a:t>
            </a:r>
            <a:r>
              <a:rPr lang="zh-CN" altLang="en-US" sz="2400" b="0" dirty="0">
                <a:solidFill>
                  <a:srgbClr val="0000FF"/>
                </a:solidFill>
                <a:latin typeface="+mn-ea"/>
                <a:ea typeface="+mn-ea"/>
              </a:rPr>
              <a:t>的代价有</a:t>
            </a:r>
          </a:p>
          <a:p>
            <a:pPr eaLnBrk="1" hangingPunct="1">
              <a:spcBef>
                <a:spcPct val="30000"/>
              </a:spcBef>
            </a:pPr>
            <a:r>
              <a:rPr lang="en-US" altLang="zh-CN" sz="2400" b="0" dirty="0">
                <a:solidFill>
                  <a:srgbClr val="0000FF"/>
                </a:solidFill>
                <a:latin typeface="+mn-ea"/>
                <a:ea typeface="+mn-ea"/>
              </a:rPr>
              <a:t>	g(n</a:t>
            </a:r>
            <a:r>
              <a:rPr lang="en-US" altLang="zh-CN" sz="2400" b="0" baseline="-25000" dirty="0">
                <a:solidFill>
                  <a:srgbClr val="0000FF"/>
                </a:solidFill>
                <a:latin typeface="+mn-ea"/>
                <a:ea typeface="+mn-ea"/>
              </a:rPr>
              <a:t>2</a:t>
            </a:r>
            <a:r>
              <a:rPr lang="en-US" altLang="zh-CN" sz="2400" b="0" dirty="0">
                <a:solidFill>
                  <a:srgbClr val="0000FF"/>
                </a:solidFill>
                <a:latin typeface="+mn-ea"/>
                <a:ea typeface="+mn-ea"/>
              </a:rPr>
              <a:t>) = g(n</a:t>
            </a:r>
            <a:r>
              <a:rPr lang="en-US" altLang="zh-CN" sz="2400" b="0" baseline="-25000" dirty="0">
                <a:solidFill>
                  <a:srgbClr val="0000FF"/>
                </a:solidFill>
                <a:latin typeface="+mn-ea"/>
                <a:ea typeface="+mn-ea"/>
              </a:rPr>
              <a:t>1</a:t>
            </a:r>
            <a:r>
              <a:rPr lang="en-US" altLang="zh-CN" sz="2400" b="0" dirty="0">
                <a:solidFill>
                  <a:srgbClr val="0000FF"/>
                </a:solidFill>
                <a:latin typeface="+mn-ea"/>
                <a:ea typeface="+mn-ea"/>
              </a:rPr>
              <a:t>) + c(n</a:t>
            </a:r>
            <a:r>
              <a:rPr lang="en-US" altLang="zh-CN" sz="2400" b="0" baseline="-25000" dirty="0">
                <a:solidFill>
                  <a:srgbClr val="0000FF"/>
                </a:solidFill>
                <a:latin typeface="+mn-ea"/>
                <a:ea typeface="+mn-ea"/>
              </a:rPr>
              <a:t>1</a:t>
            </a:r>
            <a:r>
              <a:rPr lang="en-US" altLang="zh-CN" sz="2400" b="0" dirty="0">
                <a:solidFill>
                  <a:srgbClr val="0000FF"/>
                </a:solidFill>
                <a:latin typeface="+mn-ea"/>
                <a:ea typeface="+mn-ea"/>
              </a:rPr>
              <a:t>, n</a:t>
            </a:r>
            <a:r>
              <a:rPr lang="en-US" altLang="zh-CN" sz="2400" b="0" baseline="-25000" dirty="0">
                <a:solidFill>
                  <a:srgbClr val="0000FF"/>
                </a:solidFill>
                <a:latin typeface="+mn-ea"/>
                <a:ea typeface="+mn-ea"/>
              </a:rPr>
              <a:t>2</a:t>
            </a:r>
            <a:r>
              <a:rPr lang="en-US" altLang="zh-CN" sz="2400" b="0" dirty="0">
                <a:solidFill>
                  <a:srgbClr val="0000FF"/>
                </a:solidFill>
                <a:latin typeface="+mn-ea"/>
                <a:ea typeface="+mn-ea"/>
              </a:rPr>
              <a:t>)</a:t>
            </a:r>
          </a:p>
          <a:p>
            <a:pPr eaLnBrk="1" hangingPunct="1">
              <a:spcBef>
                <a:spcPct val="30000"/>
              </a:spcBef>
            </a:pPr>
            <a:r>
              <a:rPr lang="en-US" altLang="zh-CN" sz="2400" b="0" dirty="0">
                <a:solidFill>
                  <a:srgbClr val="0000FF"/>
                </a:solidFill>
                <a:latin typeface="+mn-ea"/>
                <a:ea typeface="+mn-ea"/>
              </a:rPr>
              <a:t>    </a:t>
            </a:r>
            <a:r>
              <a:rPr lang="zh-CN" altLang="en-US" sz="2400" b="0" dirty="0">
                <a:solidFill>
                  <a:srgbClr val="0000FF"/>
                </a:solidFill>
                <a:latin typeface="+mn-ea"/>
                <a:ea typeface="+mn-ea"/>
              </a:rPr>
              <a:t>在代价树中，</a:t>
            </a:r>
            <a:r>
              <a:rPr lang="zh-CN" altLang="en-US" sz="2400" b="0" dirty="0">
                <a:solidFill>
                  <a:srgbClr val="C00000"/>
                </a:solidFill>
                <a:latin typeface="+mn-ea"/>
                <a:ea typeface="+mn-ea"/>
              </a:rPr>
              <a:t>最小代价的路径和最短路径是有可能不同的</a:t>
            </a:r>
            <a:r>
              <a:rPr lang="zh-CN" altLang="en-US" sz="2400" b="0" dirty="0">
                <a:solidFill>
                  <a:srgbClr val="0000FF"/>
                </a:solidFill>
                <a:latin typeface="+mn-ea"/>
                <a:ea typeface="+mn-ea"/>
              </a:rPr>
              <a:t>，最短路径不一</a:t>
            </a:r>
            <a:r>
              <a:rPr lang="en-US" altLang="zh-CN" sz="2400" b="0" dirty="0">
                <a:solidFill>
                  <a:srgbClr val="0000FF"/>
                </a:solidFill>
                <a:latin typeface="+mn-ea"/>
                <a:ea typeface="+mn-ea"/>
              </a:rPr>
              <a:t></a:t>
            </a:r>
            <a:r>
              <a:rPr lang="zh-CN" altLang="en-US" sz="2400" b="0" dirty="0">
                <a:solidFill>
                  <a:srgbClr val="0000FF"/>
                </a:solidFill>
                <a:latin typeface="+mn-ea"/>
                <a:ea typeface="+mn-ea"/>
              </a:rPr>
              <a:t>定是最小代价径，最小代价路径也不一定是路径最短。代价树搜索的目的是为了到最佳解，即找到一条代价最小的解路径。</a:t>
            </a:r>
          </a:p>
        </p:txBody>
      </p:sp>
    </p:spTree>
    <p:extLst>
      <p:ext uri="{BB962C8B-B14F-4D97-AF65-F5344CB8AC3E}">
        <p14:creationId xmlns:p14="http://schemas.microsoft.com/office/powerpoint/2010/main" val="36777318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代价一致搜索（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Uniform-cost/Cheapest-first search</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sp>
        <p:nvSpPr>
          <p:cNvPr id="6" name="Rectangle 4"/>
          <p:cNvSpPr>
            <a:spLocks noChangeArrowheads="1"/>
          </p:cNvSpPr>
          <p:nvPr/>
        </p:nvSpPr>
        <p:spPr bwMode="auto">
          <a:xfrm>
            <a:off x="698218" y="1630747"/>
            <a:ext cx="10293834" cy="469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lnSpc>
                <a:spcPct val="120000"/>
              </a:lnSpc>
              <a:spcBef>
                <a:spcPct val="30000"/>
              </a:spcBef>
            </a:pPr>
            <a:r>
              <a:rPr lang="en-US" altLang="zh-CN" sz="2800" b="0" dirty="0">
                <a:solidFill>
                  <a:srgbClr val="0000FF"/>
                </a:solidFill>
                <a:latin typeface="等线" panose="02010600030101010101" pitchFamily="2" charset="-122"/>
                <a:ea typeface="等线" panose="02010600030101010101" pitchFamily="2" charset="-122"/>
              </a:rPr>
              <a:t>    </a:t>
            </a:r>
            <a:r>
              <a:rPr lang="zh-CN" altLang="en-US" sz="2800" b="0" dirty="0">
                <a:solidFill>
                  <a:srgbClr val="0000FF"/>
                </a:solidFill>
                <a:latin typeface="等线" panose="02010600030101010101" pitchFamily="2" charset="-122"/>
                <a:ea typeface="等线" panose="02010600030101010101" pitchFamily="2" charset="-122"/>
              </a:rPr>
              <a:t>搜索树中每条连接线上的有关代价</a:t>
            </a:r>
            <a:r>
              <a:rPr lang="en-US" altLang="zh-CN" sz="2800" b="0" dirty="0">
                <a:solidFill>
                  <a:srgbClr val="0000FF"/>
                </a:solidFill>
                <a:latin typeface="等线" panose="02010600030101010101" pitchFamily="2" charset="-122"/>
                <a:ea typeface="等线" panose="02010600030101010101" pitchFamily="2" charset="-122"/>
              </a:rPr>
              <a:t>,</a:t>
            </a:r>
            <a:r>
              <a:rPr lang="zh-CN" altLang="en-US" sz="2800" b="0" dirty="0">
                <a:solidFill>
                  <a:srgbClr val="0000FF"/>
                </a:solidFill>
                <a:latin typeface="等线" panose="02010600030101010101" pitchFamily="2" charset="-122"/>
                <a:ea typeface="等线" panose="02010600030101010101" pitchFamily="2" charset="-122"/>
              </a:rPr>
              <a:t>表示时间、距离等花费。    </a:t>
            </a:r>
            <a:r>
              <a:rPr kumimoji="1" lang="en-US" altLang="zh-CN" sz="3200" b="0" dirty="0">
                <a:solidFill>
                  <a:schemeClr val="tx1"/>
                </a:solidFill>
                <a:latin typeface="+mn-ea"/>
                <a:ea typeface="+mn-ea"/>
              </a:rPr>
              <a:t>    </a:t>
            </a:r>
          </a:p>
          <a:p>
            <a:pPr eaLnBrk="1" hangingPunct="1">
              <a:lnSpc>
                <a:spcPct val="120000"/>
              </a:lnSpc>
              <a:spcBef>
                <a:spcPct val="30000"/>
              </a:spcBef>
            </a:pPr>
            <a:r>
              <a:rPr lang="zh-CN" altLang="en-US" sz="2800" b="0" dirty="0">
                <a:solidFill>
                  <a:srgbClr val="0000FF"/>
                </a:solidFill>
                <a:latin typeface="+mn-ea"/>
                <a:ea typeface="+mn-ea"/>
              </a:rPr>
              <a:t>    代价一致搜索是宽度优先搜索的一种推广，不是沿着等长度路径断层进行扩展，而是沿着等代价路径断层进行扩展。   </a:t>
            </a:r>
            <a:r>
              <a:rPr lang="en-US" altLang="zh-CN" sz="2800" b="0" dirty="0">
                <a:solidFill>
                  <a:srgbClr val="0000FF"/>
                </a:solidFill>
                <a:latin typeface="+mn-ea"/>
                <a:ea typeface="+mn-ea"/>
              </a:rPr>
              <a:t>	</a:t>
            </a:r>
          </a:p>
          <a:p>
            <a:pPr eaLnBrk="1" hangingPunct="1">
              <a:lnSpc>
                <a:spcPct val="120000"/>
              </a:lnSpc>
              <a:spcBef>
                <a:spcPct val="30000"/>
              </a:spcBef>
            </a:pPr>
            <a:r>
              <a:rPr lang="en-US" altLang="zh-CN" sz="2800" b="0" dirty="0">
                <a:solidFill>
                  <a:srgbClr val="0000FF"/>
                </a:solidFill>
                <a:latin typeface="+mn-ea"/>
                <a:ea typeface="+mn-ea"/>
              </a:rPr>
              <a:t>    </a:t>
            </a:r>
          </a:p>
          <a:p>
            <a:pPr eaLnBrk="1" hangingPunct="1">
              <a:lnSpc>
                <a:spcPct val="120000"/>
              </a:lnSpc>
              <a:spcBef>
                <a:spcPct val="30000"/>
              </a:spcBef>
            </a:pPr>
            <a:r>
              <a:rPr lang="zh-CN" altLang="en-US" sz="2800" b="0" dirty="0">
                <a:solidFill>
                  <a:srgbClr val="0000FF"/>
                </a:solidFill>
                <a:latin typeface="+mn-ea"/>
                <a:ea typeface="+mn-ea"/>
              </a:rPr>
              <a:t>    代价一致搜索的基本思想是：在代价一致搜索算法中，把从起始节点</a:t>
            </a:r>
            <a:r>
              <a:rPr lang="en-US" altLang="zh-CN" sz="2800" b="0" dirty="0">
                <a:solidFill>
                  <a:srgbClr val="0000FF"/>
                </a:solidFill>
                <a:latin typeface="+mn-ea"/>
                <a:ea typeface="+mn-ea"/>
              </a:rPr>
              <a:t>S</a:t>
            </a:r>
            <a:r>
              <a:rPr lang="en-US" altLang="zh-CN" sz="2800" b="0" baseline="-25000" dirty="0">
                <a:solidFill>
                  <a:srgbClr val="0000FF"/>
                </a:solidFill>
                <a:latin typeface="+mn-ea"/>
                <a:ea typeface="+mn-ea"/>
              </a:rPr>
              <a:t>0</a:t>
            </a:r>
            <a:r>
              <a:rPr lang="zh-CN" altLang="en-US" sz="2800" b="0" dirty="0">
                <a:solidFill>
                  <a:srgbClr val="0000FF"/>
                </a:solidFill>
                <a:latin typeface="+mn-ea"/>
                <a:ea typeface="+mn-ea"/>
              </a:rPr>
              <a:t>到任一节点</a:t>
            </a:r>
            <a:r>
              <a:rPr lang="en-US" altLang="zh-CN" sz="2800" b="0" dirty="0" err="1">
                <a:solidFill>
                  <a:srgbClr val="0000FF"/>
                </a:solidFill>
                <a:latin typeface="+mn-ea"/>
                <a:ea typeface="+mn-ea"/>
              </a:rPr>
              <a:t>i</a:t>
            </a:r>
            <a:r>
              <a:rPr lang="zh-CN" altLang="en-US" sz="2800" b="0" dirty="0">
                <a:solidFill>
                  <a:srgbClr val="0000FF"/>
                </a:solidFill>
                <a:latin typeface="+mn-ea"/>
                <a:ea typeface="+mn-ea"/>
              </a:rPr>
              <a:t>的路径代价记为</a:t>
            </a:r>
            <a:r>
              <a:rPr lang="en-US" altLang="zh-CN" sz="2800" b="0" dirty="0">
                <a:solidFill>
                  <a:srgbClr val="0000FF"/>
                </a:solidFill>
                <a:latin typeface="+mn-ea"/>
                <a:ea typeface="+mn-ea"/>
              </a:rPr>
              <a:t>g(</a:t>
            </a:r>
            <a:r>
              <a:rPr lang="en-US" altLang="zh-CN" sz="2800" b="0" dirty="0" err="1">
                <a:solidFill>
                  <a:srgbClr val="0000FF"/>
                </a:solidFill>
                <a:latin typeface="+mn-ea"/>
                <a:ea typeface="+mn-ea"/>
              </a:rPr>
              <a:t>i</a:t>
            </a:r>
            <a:r>
              <a:rPr lang="en-US" altLang="zh-CN" sz="2800" b="0" dirty="0">
                <a:solidFill>
                  <a:srgbClr val="0000FF"/>
                </a:solidFill>
                <a:latin typeface="+mn-ea"/>
                <a:ea typeface="+mn-ea"/>
              </a:rPr>
              <a:t>)</a:t>
            </a:r>
            <a:r>
              <a:rPr lang="zh-CN" altLang="en-US" sz="2800" b="0" dirty="0">
                <a:solidFill>
                  <a:srgbClr val="0000FF"/>
                </a:solidFill>
                <a:latin typeface="+mn-ea"/>
                <a:ea typeface="+mn-ea"/>
              </a:rPr>
              <a:t>。从初始节点</a:t>
            </a:r>
            <a:r>
              <a:rPr lang="en-US" altLang="zh-CN" sz="2800" b="0" dirty="0">
                <a:solidFill>
                  <a:srgbClr val="0000FF"/>
                </a:solidFill>
                <a:latin typeface="+mn-ea"/>
                <a:ea typeface="+mn-ea"/>
              </a:rPr>
              <a:t>S</a:t>
            </a:r>
            <a:r>
              <a:rPr lang="en-US" altLang="zh-CN" sz="2800" b="0" baseline="-25000" dirty="0">
                <a:solidFill>
                  <a:srgbClr val="0000FF"/>
                </a:solidFill>
                <a:latin typeface="+mn-ea"/>
                <a:ea typeface="+mn-ea"/>
              </a:rPr>
              <a:t>0</a:t>
            </a:r>
            <a:r>
              <a:rPr lang="zh-CN" altLang="en-US" sz="2800" b="0" dirty="0">
                <a:solidFill>
                  <a:srgbClr val="0000FF"/>
                </a:solidFill>
                <a:latin typeface="+mn-ea"/>
                <a:ea typeface="+mn-ea"/>
              </a:rPr>
              <a:t>开始扩展，若没有得到目标节点，则优先扩展最少代价</a:t>
            </a:r>
            <a:r>
              <a:rPr lang="en-US" altLang="zh-CN" sz="2800" b="0" dirty="0">
                <a:solidFill>
                  <a:srgbClr val="0000FF"/>
                </a:solidFill>
                <a:latin typeface="+mn-ea"/>
                <a:ea typeface="+mn-ea"/>
              </a:rPr>
              <a:t>g(</a:t>
            </a:r>
            <a:r>
              <a:rPr lang="en-US" altLang="zh-CN" sz="2800" b="0" dirty="0" err="1">
                <a:solidFill>
                  <a:srgbClr val="0000FF"/>
                </a:solidFill>
                <a:latin typeface="+mn-ea"/>
                <a:ea typeface="+mn-ea"/>
              </a:rPr>
              <a:t>i</a:t>
            </a:r>
            <a:r>
              <a:rPr lang="en-US" altLang="zh-CN" sz="2800" b="0" dirty="0">
                <a:solidFill>
                  <a:srgbClr val="0000FF"/>
                </a:solidFill>
                <a:latin typeface="+mn-ea"/>
                <a:ea typeface="+mn-ea"/>
              </a:rPr>
              <a:t>)</a:t>
            </a:r>
            <a:r>
              <a:rPr lang="zh-CN" altLang="en-US" sz="2800" b="0" dirty="0">
                <a:solidFill>
                  <a:srgbClr val="0000FF"/>
                </a:solidFill>
                <a:latin typeface="+mn-ea"/>
                <a:ea typeface="+mn-ea"/>
              </a:rPr>
              <a:t>的节点，一直如此向下搜索。</a:t>
            </a:r>
          </a:p>
        </p:txBody>
      </p:sp>
    </p:spTree>
    <p:extLst>
      <p:ext uri="{BB962C8B-B14F-4D97-AF65-F5344CB8AC3E}">
        <p14:creationId xmlns:p14="http://schemas.microsoft.com/office/powerpoint/2010/main" val="8813989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2013" y="230188"/>
            <a:ext cx="4152099"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800" b="1" kern="0" dirty="0">
                <a:solidFill>
                  <a:srgbClr val="990000"/>
                </a:solidFill>
                <a:latin typeface="黑体" panose="02010609060101010101" pitchFamily="49" charset="-122"/>
                <a:ea typeface="黑体" panose="02010609060101010101" pitchFamily="49" charset="-122"/>
                <a:cs typeface="+mj-cs"/>
              </a:rPr>
              <a:t>代价一致</a:t>
            </a:r>
            <a:r>
              <a:rPr kumimoji="0" lang="zh-CN" altLang="en-US" sz="2800" b="1" i="0" u="none" strike="noStrike" kern="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j-cs"/>
              </a:rPr>
              <a:t>搜索的一般算法</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1" name="矩形 10"/>
          <p:cNvSpPr/>
          <p:nvPr/>
        </p:nvSpPr>
        <p:spPr>
          <a:xfrm>
            <a:off x="695164" y="1369139"/>
            <a:ext cx="11146388" cy="4524315"/>
          </a:xfrm>
          <a:prstGeom prst="rect">
            <a:avLst/>
          </a:prstGeom>
        </p:spPr>
        <p:txBody>
          <a:bodyPr wrap="square">
            <a:spAutoFit/>
          </a:bodyPr>
          <a:lstStyle/>
          <a:p>
            <a:pPr>
              <a:lnSpc>
                <a:spcPct val="150000"/>
              </a:lnSpc>
            </a:pPr>
            <a:r>
              <a:rPr lang="zh-CN" altLang="en-US" sz="2400" b="1" dirty="0">
                <a:ea typeface="楷体_GB2312"/>
              </a:rPr>
              <a:t>（</a:t>
            </a:r>
            <a:r>
              <a:rPr lang="en-US" altLang="zh-CN" sz="2400" b="1" dirty="0">
                <a:ea typeface="楷体_GB2312"/>
              </a:rPr>
              <a:t>1</a:t>
            </a:r>
            <a:r>
              <a:rPr lang="zh-CN" altLang="en-US" sz="2400" b="1" dirty="0">
                <a:ea typeface="楷体_GB2312"/>
              </a:rPr>
              <a:t>）把初始节点</a:t>
            </a:r>
            <a:r>
              <a:rPr lang="en-US" altLang="zh-CN" sz="2400" b="1" dirty="0">
                <a:ea typeface="楷体_GB2312"/>
              </a:rPr>
              <a:t>S</a:t>
            </a:r>
            <a:r>
              <a:rPr lang="en-US" altLang="zh-CN" sz="2400" b="1" baseline="-25000" dirty="0">
                <a:ea typeface="楷体_GB2312"/>
              </a:rPr>
              <a:t>0</a:t>
            </a:r>
            <a:r>
              <a:rPr lang="zh-CN" altLang="en-US" sz="2400" b="1" dirty="0">
                <a:ea typeface="楷体_GB2312"/>
              </a:rPr>
              <a:t>放入</a:t>
            </a:r>
            <a:r>
              <a:rPr lang="en-US" altLang="zh-CN" sz="2400" b="1" dirty="0">
                <a:ea typeface="楷体_GB2312"/>
              </a:rPr>
              <a:t>Open</a:t>
            </a:r>
            <a:r>
              <a:rPr lang="zh-CN" altLang="en-US" sz="2400" b="1" dirty="0">
                <a:ea typeface="楷体_GB2312"/>
              </a:rPr>
              <a:t>表</a:t>
            </a:r>
            <a:r>
              <a:rPr lang="en-US" altLang="zh-CN" sz="2400" b="1" dirty="0">
                <a:ea typeface="楷体_GB2312"/>
              </a:rPr>
              <a:t>,</a:t>
            </a:r>
            <a:r>
              <a:rPr lang="zh-CN" altLang="en-US" sz="2400" b="1" dirty="0">
                <a:ea typeface="楷体_GB2312"/>
              </a:rPr>
              <a:t>设</a:t>
            </a:r>
            <a:r>
              <a:rPr lang="en-US" altLang="zh-CN" sz="2400" b="1" dirty="0">
                <a:ea typeface="楷体_GB2312"/>
              </a:rPr>
              <a:t>g</a:t>
            </a:r>
            <a:r>
              <a:rPr lang="zh-CN" altLang="en-US" sz="2400" b="1" dirty="0">
                <a:ea typeface="楷体_GB2312"/>
              </a:rPr>
              <a:t>（</a:t>
            </a:r>
            <a:r>
              <a:rPr lang="en-US" altLang="zh-CN" sz="2400" b="1" dirty="0">
                <a:ea typeface="楷体_GB2312"/>
              </a:rPr>
              <a:t>s</a:t>
            </a:r>
            <a:r>
              <a:rPr lang="en-US" altLang="zh-CN" sz="2400" b="1" baseline="-25000" dirty="0">
                <a:ea typeface="楷体_GB2312"/>
              </a:rPr>
              <a:t>0</a:t>
            </a:r>
            <a:r>
              <a:rPr lang="zh-CN" altLang="en-US" sz="2400" b="1" dirty="0">
                <a:ea typeface="楷体_GB2312"/>
              </a:rPr>
              <a:t>）</a:t>
            </a:r>
            <a:r>
              <a:rPr lang="en-US" altLang="zh-CN" sz="2400" b="1" dirty="0">
                <a:ea typeface="楷体_GB2312"/>
              </a:rPr>
              <a:t>=0, </a:t>
            </a:r>
            <a:r>
              <a:rPr lang="zh-CN" altLang="en-US" sz="2400" b="1" dirty="0">
                <a:ea typeface="楷体_GB2312"/>
              </a:rPr>
              <a:t>建立一个</a:t>
            </a:r>
            <a:r>
              <a:rPr lang="en-US" altLang="zh-CN" sz="2400" b="1" dirty="0">
                <a:ea typeface="楷体_GB2312"/>
              </a:rPr>
              <a:t>CLOSED</a:t>
            </a:r>
            <a:r>
              <a:rPr lang="zh-CN" altLang="en-US" sz="2400" b="1" dirty="0">
                <a:ea typeface="楷体_GB2312"/>
              </a:rPr>
              <a:t>表，置为空；</a:t>
            </a:r>
          </a:p>
          <a:p>
            <a:pPr>
              <a:lnSpc>
                <a:spcPct val="150000"/>
              </a:lnSpc>
            </a:pPr>
            <a:r>
              <a:rPr lang="zh-CN" altLang="en-US" sz="2400" b="1" dirty="0">
                <a:ea typeface="楷体_GB2312"/>
              </a:rPr>
              <a:t>（</a:t>
            </a:r>
            <a:r>
              <a:rPr lang="en-US" altLang="zh-CN" sz="2400" b="1" dirty="0">
                <a:ea typeface="楷体_GB2312"/>
              </a:rPr>
              <a:t>2</a:t>
            </a:r>
            <a:r>
              <a:rPr lang="zh-CN" altLang="en-US" sz="2400" b="1" dirty="0">
                <a:ea typeface="楷体_GB2312"/>
              </a:rPr>
              <a:t>）检查</a:t>
            </a:r>
            <a:r>
              <a:rPr lang="en-US" altLang="zh-CN" sz="2400" b="1" dirty="0">
                <a:ea typeface="楷体_GB2312"/>
              </a:rPr>
              <a:t>Open</a:t>
            </a:r>
            <a:r>
              <a:rPr lang="zh-CN" altLang="en-US" sz="2400" b="1" dirty="0">
                <a:ea typeface="楷体_GB2312"/>
              </a:rPr>
              <a:t>表是否为空表，若为空，则问题无解，失败退出；</a:t>
            </a:r>
          </a:p>
          <a:p>
            <a:pPr>
              <a:lnSpc>
                <a:spcPct val="150000"/>
              </a:lnSpc>
            </a:pPr>
            <a:r>
              <a:rPr lang="zh-CN" altLang="en-US" sz="2400" b="1" dirty="0">
                <a:ea typeface="楷体_GB2312"/>
              </a:rPr>
              <a:t>（</a:t>
            </a:r>
            <a:r>
              <a:rPr lang="en-US" altLang="zh-CN" sz="2400" b="1" dirty="0">
                <a:ea typeface="楷体_GB2312"/>
              </a:rPr>
              <a:t>3</a:t>
            </a:r>
            <a:r>
              <a:rPr lang="zh-CN" altLang="en-US" sz="2400" b="1" dirty="0">
                <a:ea typeface="楷体_GB2312"/>
              </a:rPr>
              <a:t>）把</a:t>
            </a:r>
            <a:r>
              <a:rPr lang="en-US" altLang="zh-CN" sz="2400" b="1" dirty="0">
                <a:ea typeface="楷体_GB2312"/>
              </a:rPr>
              <a:t>Open</a:t>
            </a:r>
            <a:r>
              <a:rPr lang="zh-CN" altLang="en-US" sz="2400" b="1" dirty="0">
                <a:ea typeface="楷体_GB2312"/>
              </a:rPr>
              <a:t>表的第一个节点取出放入</a:t>
            </a:r>
            <a:r>
              <a:rPr lang="en-US" altLang="zh-CN" sz="2400" b="1" dirty="0">
                <a:ea typeface="楷体_GB2312"/>
              </a:rPr>
              <a:t>Closed</a:t>
            </a:r>
            <a:r>
              <a:rPr lang="zh-CN" altLang="en-US" sz="2400" b="1" dirty="0">
                <a:ea typeface="楷体_GB2312"/>
              </a:rPr>
              <a:t>表，并记该节点为</a:t>
            </a:r>
            <a:r>
              <a:rPr lang="en-US" altLang="zh-CN" sz="2400" b="1" dirty="0">
                <a:ea typeface="楷体_GB2312"/>
              </a:rPr>
              <a:t>n</a:t>
            </a:r>
            <a:r>
              <a:rPr lang="zh-CN" altLang="en-US" sz="2400" b="1" dirty="0">
                <a:ea typeface="楷体_GB2312"/>
              </a:rPr>
              <a:t>；</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4</a:t>
            </a:r>
            <a:r>
              <a:rPr lang="zh-CN" altLang="en-US" sz="2400" b="1" dirty="0">
                <a:ea typeface="楷体_GB2312"/>
              </a:rPr>
              <a:t>）考察节点</a:t>
            </a:r>
            <a:r>
              <a:rPr lang="en-US" altLang="zh-CN" sz="2400" b="1" dirty="0">
                <a:ea typeface="楷体_GB2312"/>
              </a:rPr>
              <a:t>n</a:t>
            </a:r>
            <a:r>
              <a:rPr lang="zh-CN" altLang="en-US" sz="2400" b="1" dirty="0">
                <a:ea typeface="楷体_GB2312"/>
              </a:rPr>
              <a:t>是否为目标节点，若是则得到问题的解成功退出；</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5</a:t>
            </a:r>
            <a:r>
              <a:rPr lang="zh-CN" altLang="en-US" sz="2400" b="1" dirty="0">
                <a:ea typeface="楷体_GB2312"/>
              </a:rPr>
              <a:t>）若节点</a:t>
            </a:r>
            <a:r>
              <a:rPr lang="en-US" altLang="zh-CN" sz="2400" b="1" dirty="0">
                <a:ea typeface="楷体_GB2312"/>
              </a:rPr>
              <a:t>n</a:t>
            </a:r>
            <a:r>
              <a:rPr lang="zh-CN" altLang="en-US" sz="2400" b="1" dirty="0">
                <a:ea typeface="楷体_GB2312"/>
              </a:rPr>
              <a:t>不可扩展，则转第（</a:t>
            </a:r>
            <a:r>
              <a:rPr lang="en-US" altLang="zh-CN" sz="2400" b="1" dirty="0">
                <a:ea typeface="楷体_GB2312"/>
              </a:rPr>
              <a:t>2</a:t>
            </a:r>
            <a:r>
              <a:rPr lang="zh-CN" altLang="en-US" sz="2400" b="1" dirty="0">
                <a:ea typeface="楷体_GB2312"/>
              </a:rPr>
              <a:t>）步；</a:t>
            </a:r>
            <a:endParaRPr lang="en-US" altLang="zh-CN" sz="2400" b="1" dirty="0">
              <a:ea typeface="楷体_GB2312"/>
            </a:endParaRPr>
          </a:p>
          <a:p>
            <a:pPr>
              <a:lnSpc>
                <a:spcPct val="150000"/>
              </a:lnSpc>
            </a:pPr>
            <a:r>
              <a:rPr lang="zh-CN" altLang="en-US" sz="2400" b="1" dirty="0">
                <a:ea typeface="楷体_GB2312"/>
              </a:rPr>
              <a:t>（</a:t>
            </a:r>
            <a:r>
              <a:rPr lang="en-US" altLang="zh-CN" sz="2400" b="1" dirty="0">
                <a:ea typeface="楷体_GB2312"/>
              </a:rPr>
              <a:t>6</a:t>
            </a:r>
            <a:r>
              <a:rPr lang="zh-CN" altLang="en-US" sz="2400" b="1" dirty="0">
                <a:ea typeface="楷体_GB2312"/>
              </a:rPr>
              <a:t>）扩展节点</a:t>
            </a:r>
            <a:r>
              <a:rPr lang="en-US" altLang="zh-CN" sz="2400" b="1" dirty="0">
                <a:ea typeface="楷体_GB2312"/>
              </a:rPr>
              <a:t>n</a:t>
            </a:r>
            <a:r>
              <a:rPr lang="zh-CN" altLang="en-US" sz="2400" b="1" dirty="0">
                <a:ea typeface="楷体_GB2312"/>
              </a:rPr>
              <a:t>， 生成子节点</a:t>
            </a:r>
            <a:r>
              <a:rPr lang="en-US" altLang="zh-CN" sz="2400" b="1" dirty="0" err="1">
                <a:ea typeface="楷体_GB2312"/>
              </a:rPr>
              <a:t>n</a:t>
            </a:r>
            <a:r>
              <a:rPr lang="en-US" altLang="zh-CN" sz="2400" b="1" baseline="-25000" dirty="0" err="1">
                <a:ea typeface="楷体_GB2312"/>
              </a:rPr>
              <a:t>i</a:t>
            </a:r>
            <a:r>
              <a:rPr lang="zh-CN" altLang="en-US" sz="2400" b="1" dirty="0">
                <a:ea typeface="楷体_GB2312"/>
              </a:rPr>
              <a:t>（</a:t>
            </a:r>
            <a:r>
              <a:rPr lang="en-US" altLang="zh-CN" sz="2400" b="1" dirty="0" err="1">
                <a:ea typeface="楷体_GB2312"/>
              </a:rPr>
              <a:t>i</a:t>
            </a:r>
            <a:r>
              <a:rPr lang="en-US" altLang="zh-CN" sz="2400" b="1" dirty="0">
                <a:ea typeface="楷体_GB2312"/>
              </a:rPr>
              <a:t>=1,2,……</a:t>
            </a:r>
            <a:r>
              <a:rPr lang="zh-CN" altLang="en-US" sz="2400" b="1" dirty="0">
                <a:ea typeface="楷体_GB2312"/>
              </a:rPr>
              <a:t>），将其子节点放入</a:t>
            </a:r>
            <a:r>
              <a:rPr lang="en-US" altLang="zh-CN" sz="2400" b="1" dirty="0">
                <a:ea typeface="楷体_GB2312"/>
              </a:rPr>
              <a:t>Open</a:t>
            </a:r>
            <a:r>
              <a:rPr lang="zh-CN" altLang="en-US" sz="2400" b="1" dirty="0">
                <a:ea typeface="楷体_GB2312"/>
              </a:rPr>
              <a:t>表，并为每个子节点设置指向父节点的指针，计算各个节点的代价</a:t>
            </a:r>
            <a:r>
              <a:rPr lang="en-US" altLang="zh-CN" sz="2400" b="1" dirty="0">
                <a:solidFill>
                  <a:srgbClr val="FF0000"/>
                </a:solidFill>
                <a:ea typeface="楷体_GB2312"/>
              </a:rPr>
              <a:t>g</a:t>
            </a:r>
            <a:r>
              <a:rPr lang="zh-CN" altLang="en-US" sz="2400" b="1" dirty="0">
                <a:solidFill>
                  <a:srgbClr val="FF0000"/>
                </a:solidFill>
                <a:ea typeface="楷体_GB2312"/>
              </a:rPr>
              <a:t>（</a:t>
            </a:r>
            <a:r>
              <a:rPr lang="en-US" altLang="zh-CN" sz="2400" b="1" dirty="0" err="1">
                <a:solidFill>
                  <a:srgbClr val="FF0000"/>
                </a:solidFill>
                <a:ea typeface="楷体_GB2312"/>
              </a:rPr>
              <a:t>n</a:t>
            </a:r>
            <a:r>
              <a:rPr lang="en-US" altLang="zh-CN" sz="2400" b="1" baseline="-25000" dirty="0" err="1">
                <a:solidFill>
                  <a:srgbClr val="FF0000"/>
                </a:solidFill>
                <a:ea typeface="楷体_GB2312"/>
              </a:rPr>
              <a:t>i</a:t>
            </a:r>
            <a:r>
              <a:rPr lang="zh-CN" altLang="en-US" sz="2400" b="1" dirty="0">
                <a:solidFill>
                  <a:srgbClr val="FF0000"/>
                </a:solidFill>
                <a:ea typeface="楷体_GB2312"/>
              </a:rPr>
              <a:t>） ，将</a:t>
            </a:r>
            <a:r>
              <a:rPr lang="en-US" altLang="zh-CN" sz="2400" b="1" dirty="0">
                <a:solidFill>
                  <a:srgbClr val="FF0000"/>
                </a:solidFill>
                <a:ea typeface="楷体_GB2312"/>
              </a:rPr>
              <a:t>Open</a:t>
            </a:r>
            <a:r>
              <a:rPr lang="zh-CN" altLang="en-US" sz="2400" b="1" dirty="0">
                <a:solidFill>
                  <a:srgbClr val="FF0000"/>
                </a:solidFill>
                <a:ea typeface="楷体_GB2312"/>
              </a:rPr>
              <a:t>表内的节点按</a:t>
            </a:r>
            <a:r>
              <a:rPr lang="en-US" altLang="zh-CN" sz="2400" b="1" dirty="0">
                <a:solidFill>
                  <a:srgbClr val="FF0000"/>
                </a:solidFill>
                <a:ea typeface="楷体_GB2312"/>
              </a:rPr>
              <a:t>g</a:t>
            </a:r>
            <a:r>
              <a:rPr lang="zh-CN" altLang="en-US" sz="2400" b="1" dirty="0">
                <a:solidFill>
                  <a:srgbClr val="FF0000"/>
                </a:solidFill>
                <a:ea typeface="楷体_GB2312"/>
              </a:rPr>
              <a:t>（</a:t>
            </a:r>
            <a:r>
              <a:rPr lang="en-US" altLang="zh-CN" sz="2400" b="1" dirty="0" err="1">
                <a:solidFill>
                  <a:srgbClr val="FF0000"/>
                </a:solidFill>
                <a:ea typeface="楷体_GB2312"/>
              </a:rPr>
              <a:t>n</a:t>
            </a:r>
            <a:r>
              <a:rPr lang="en-US" altLang="zh-CN" sz="2400" b="1" baseline="-25000" dirty="0" err="1">
                <a:solidFill>
                  <a:srgbClr val="FF0000"/>
                </a:solidFill>
                <a:ea typeface="楷体_GB2312"/>
              </a:rPr>
              <a:t>i</a:t>
            </a:r>
            <a:r>
              <a:rPr lang="zh-CN" altLang="en-US" sz="2400" b="1" dirty="0">
                <a:solidFill>
                  <a:srgbClr val="FF0000"/>
                </a:solidFill>
                <a:ea typeface="楷体_GB2312"/>
              </a:rPr>
              <a:t>）从小到大排序</a:t>
            </a:r>
            <a:r>
              <a:rPr lang="en-US" altLang="zh-CN" sz="2400" b="1" dirty="0">
                <a:solidFill>
                  <a:srgbClr val="FF0000"/>
                </a:solidFill>
                <a:ea typeface="楷体_GB2312"/>
              </a:rPr>
              <a:t>, </a:t>
            </a:r>
            <a:r>
              <a:rPr lang="zh-CN" altLang="en-US" sz="2400" b="1" dirty="0">
                <a:ea typeface="楷体_GB2312"/>
              </a:rPr>
              <a:t>转向第（</a:t>
            </a:r>
            <a:r>
              <a:rPr lang="en-US" altLang="zh-CN" sz="2400" b="1" dirty="0">
                <a:ea typeface="楷体_GB2312"/>
              </a:rPr>
              <a:t>2</a:t>
            </a:r>
            <a:r>
              <a:rPr lang="zh-CN" altLang="en-US" sz="2400" b="1" dirty="0">
                <a:ea typeface="楷体_GB2312"/>
              </a:rPr>
              <a:t>）步。</a:t>
            </a:r>
          </a:p>
        </p:txBody>
      </p:sp>
    </p:spTree>
    <p:extLst>
      <p:ext uri="{BB962C8B-B14F-4D97-AF65-F5344CB8AC3E}">
        <p14:creationId xmlns:p14="http://schemas.microsoft.com/office/powerpoint/2010/main" val="2085434994"/>
      </p:ext>
    </p:extLst>
  </p:cSld>
  <p:clrMapOvr>
    <a:masterClrMapping/>
  </p:clrMapOvr>
  <mc:AlternateContent xmlns:mc="http://schemas.openxmlformats.org/markup-compatibility/2006" xmlns:p14="http://schemas.microsoft.com/office/powerpoint/2010/main">
    <mc:Choice Requires="p14">
      <p:transition spd="slow" p14:dur="2000" advTm="74"/>
    </mc:Choice>
    <mc:Fallback xmlns="">
      <p:transition spd="slow" advTm="74"/>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285475" y="3340423"/>
            <a:ext cx="606577" cy="369332"/>
          </a:xfrm>
          <a:prstGeom prst="rect">
            <a:avLst/>
          </a:prstGeom>
          <a:noFill/>
        </p:spPr>
        <p:txBody>
          <a:bodyPr wrap="square" rtlCol="0">
            <a:spAutoFit/>
          </a:bodyPr>
          <a:lstStyle/>
          <a:p>
            <a:r>
              <a:rPr lang="en-US" altLang="zh-CN" dirty="0"/>
              <a:t>870</a:t>
            </a:r>
            <a:endParaRPr lang="zh-CN" altLang="en-US" dirty="0"/>
          </a:p>
        </p:txBody>
      </p:sp>
      <p:sp>
        <p:nvSpPr>
          <p:cNvPr id="73" name="文本框 72"/>
          <p:cNvSpPr txBox="1"/>
          <p:nvPr/>
        </p:nvSpPr>
        <p:spPr>
          <a:xfrm>
            <a:off x="1547579" y="4046657"/>
            <a:ext cx="606577" cy="369332"/>
          </a:xfrm>
          <a:prstGeom prst="rect">
            <a:avLst/>
          </a:prstGeom>
          <a:noFill/>
        </p:spPr>
        <p:txBody>
          <a:bodyPr wrap="square" rtlCol="0">
            <a:spAutoFit/>
          </a:bodyPr>
          <a:lstStyle/>
          <a:p>
            <a:r>
              <a:rPr lang="en-US" altLang="zh-CN" dirty="0"/>
              <a:t>718</a:t>
            </a:r>
            <a:endParaRPr lang="zh-CN" altLang="en-US" dirty="0"/>
          </a:p>
        </p:txBody>
      </p:sp>
      <p:sp>
        <p:nvSpPr>
          <p:cNvPr id="65" name="文本框 64"/>
          <p:cNvSpPr txBox="1"/>
          <p:nvPr/>
        </p:nvSpPr>
        <p:spPr>
          <a:xfrm>
            <a:off x="1663173" y="2642279"/>
            <a:ext cx="606577" cy="369332"/>
          </a:xfrm>
          <a:prstGeom prst="rect">
            <a:avLst/>
          </a:prstGeom>
          <a:noFill/>
        </p:spPr>
        <p:txBody>
          <a:bodyPr wrap="square" rtlCol="0">
            <a:spAutoFit/>
          </a:bodyPr>
          <a:lstStyle/>
          <a:p>
            <a:r>
              <a:rPr lang="en-US" altLang="zh-CN" dirty="0">
                <a:solidFill>
                  <a:srgbClr val="FF0000"/>
                </a:solidFill>
              </a:rPr>
              <a:t>394</a:t>
            </a:r>
            <a:endParaRPr lang="zh-CN" altLang="en-US" dirty="0">
              <a:solidFill>
                <a:srgbClr val="FF0000"/>
              </a:solidFill>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r>
              <a:rPr lang="en-US" altLang="zh-CN" dirty="0"/>
              <a:t>462</a:t>
            </a:r>
            <a:endParaRPr lang="zh-CN" altLang="en-US" dirty="0"/>
          </a:p>
        </p:txBody>
      </p:sp>
      <p:sp>
        <p:nvSpPr>
          <p:cNvPr id="47" name="文本框 46"/>
          <p:cNvSpPr txBox="1"/>
          <p:nvPr/>
        </p:nvSpPr>
        <p:spPr>
          <a:xfrm>
            <a:off x="2650538" y="2621134"/>
            <a:ext cx="606577" cy="369332"/>
          </a:xfrm>
          <a:prstGeom prst="rect">
            <a:avLst/>
          </a:prstGeom>
          <a:noFill/>
        </p:spPr>
        <p:txBody>
          <a:bodyPr wrap="square" rtlCol="0">
            <a:spAutoFit/>
          </a:bodyPr>
          <a:lstStyle/>
          <a:p>
            <a:r>
              <a:rPr lang="en-US" altLang="zh-CN" dirty="0"/>
              <a:t>505</a:t>
            </a:r>
            <a:endParaRPr lang="zh-CN" altLang="en-US" dirty="0"/>
          </a:p>
        </p:txBody>
      </p:sp>
      <p:sp>
        <p:nvSpPr>
          <p:cNvPr id="54" name="文本框 53"/>
          <p:cNvSpPr txBox="1"/>
          <p:nvPr/>
        </p:nvSpPr>
        <p:spPr>
          <a:xfrm>
            <a:off x="984820" y="3326944"/>
            <a:ext cx="606577" cy="369332"/>
          </a:xfrm>
          <a:prstGeom prst="rect">
            <a:avLst/>
          </a:prstGeom>
          <a:noFill/>
        </p:spPr>
        <p:txBody>
          <a:bodyPr wrap="square" rtlCol="0">
            <a:spAutoFit/>
          </a:bodyPr>
          <a:lstStyle/>
          <a:p>
            <a:r>
              <a:rPr lang="en-US" altLang="zh-CN" dirty="0"/>
              <a:t>680</a:t>
            </a:r>
            <a:endParaRPr lang="zh-CN" altLang="en-US" dirty="0"/>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flipH="1">
            <a:off x="400137" y="2654637"/>
            <a:ext cx="520304" cy="37160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16" name="直接连接符 15"/>
          <p:cNvCxnSpPr>
            <a:endCxn id="15" idx="0"/>
          </p:cNvCxnSpPr>
          <p:nvPr/>
        </p:nvCxnSpPr>
        <p:spPr>
          <a:xfrm>
            <a:off x="935908" y="2643936"/>
            <a:ext cx="505896" cy="382302"/>
          </a:xfrm>
          <a:prstGeom prst="line">
            <a:avLst/>
          </a:prstGeom>
        </p:spPr>
        <p:style>
          <a:lnRef idx="1">
            <a:schemeClr val="dk1"/>
          </a:lnRef>
          <a:fillRef idx="0">
            <a:schemeClr val="dk1"/>
          </a:fillRef>
          <a:effectRef idx="0">
            <a:schemeClr val="dk1"/>
          </a:effectRef>
          <a:fontRef idx="minor">
            <a:schemeClr val="tx1"/>
          </a:fontRef>
        </p:style>
      </p:cxnSp>
      <p:sp>
        <p:nvSpPr>
          <p:cNvPr id="17" name="椭圆 16"/>
          <p:cNvSpPr/>
          <p:nvPr/>
        </p:nvSpPr>
        <p:spPr>
          <a:xfrm>
            <a:off x="183248" y="30223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23" name="椭圆 22"/>
          <p:cNvSpPr/>
          <p:nvPr/>
        </p:nvSpPr>
        <p:spPr>
          <a:xfrm>
            <a:off x="730304" y="2328834"/>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25" name="直接连接符 24"/>
          <p:cNvCxnSpPr>
            <a:endCxn id="26" idx="0"/>
          </p:cNvCxnSpPr>
          <p:nvPr/>
        </p:nvCxnSpPr>
        <p:spPr>
          <a:xfrm flipH="1">
            <a:off x="378511" y="3338155"/>
            <a:ext cx="1" cy="371600"/>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183248" y="3709759"/>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白</a:t>
            </a:r>
          </a:p>
        </p:txBody>
      </p:sp>
      <p:sp>
        <p:nvSpPr>
          <p:cNvPr id="27" name="椭圆 26"/>
          <p:cNvSpPr/>
          <p:nvPr/>
        </p:nvSpPr>
        <p:spPr>
          <a:xfrm>
            <a:off x="182190" y="301553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齐</a:t>
            </a:r>
          </a:p>
        </p:txBody>
      </p:sp>
      <p:cxnSp>
        <p:nvCxnSpPr>
          <p:cNvPr id="28" name="直接连接符 27"/>
          <p:cNvCxnSpPr>
            <a:endCxn id="29" idx="0"/>
          </p:cNvCxnSpPr>
          <p:nvPr/>
        </p:nvCxnSpPr>
        <p:spPr>
          <a:xfrm flipH="1">
            <a:off x="1448111" y="3346188"/>
            <a:ext cx="1" cy="371600"/>
          </a:xfrm>
          <a:prstGeom prst="line">
            <a:avLst/>
          </a:prstGeom>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30" name="椭圆 29"/>
          <p:cNvSpPr/>
          <p:nvPr/>
        </p:nvSpPr>
        <p:spPr>
          <a:xfrm>
            <a:off x="1251790" y="3023569"/>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cxnSp>
        <p:nvCxnSpPr>
          <p:cNvPr id="31" name="直接连接符 30"/>
          <p:cNvCxnSpPr>
            <a:endCxn id="32" idx="0"/>
          </p:cNvCxnSpPr>
          <p:nvPr/>
        </p:nvCxnSpPr>
        <p:spPr>
          <a:xfrm flipH="1">
            <a:off x="3370650" y="3355944"/>
            <a:ext cx="1" cy="371600"/>
          </a:xfrm>
          <a:prstGeom prst="line">
            <a:avLst/>
          </a:prstGeom>
        </p:spPr>
        <p:style>
          <a:lnRef idx="1">
            <a:schemeClr val="dk1"/>
          </a:lnRef>
          <a:fillRef idx="0">
            <a:schemeClr val="dk1"/>
          </a:fillRef>
          <a:effectRef idx="0">
            <a:schemeClr val="dk1"/>
          </a:effectRef>
          <a:fontRef idx="minor">
            <a:schemeClr val="tx1"/>
          </a:fontRef>
        </p:style>
      </p:cxn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33" name="椭圆 32"/>
          <p:cNvSpPr/>
          <p:nvPr/>
        </p:nvSpPr>
        <p:spPr>
          <a:xfrm>
            <a:off x="3174329" y="303332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34" name="椭圆 33"/>
          <p:cNvSpPr/>
          <p:nvPr/>
        </p:nvSpPr>
        <p:spPr>
          <a:xfrm>
            <a:off x="3809981"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39" name="椭圆 38"/>
          <p:cNvSpPr/>
          <p:nvPr/>
        </p:nvSpPr>
        <p:spPr>
          <a:xfrm>
            <a:off x="185205" y="3711970"/>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白</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2" name="文本框 1"/>
          <p:cNvSpPr txBox="1"/>
          <p:nvPr/>
        </p:nvSpPr>
        <p:spPr>
          <a:xfrm>
            <a:off x="1335089" y="1942842"/>
            <a:ext cx="606577" cy="369332"/>
          </a:xfrm>
          <a:prstGeom prst="rect">
            <a:avLst/>
          </a:prstGeom>
          <a:noFill/>
        </p:spPr>
        <p:txBody>
          <a:bodyPr wrap="square" rtlCol="0">
            <a:spAutoFit/>
          </a:bodyPr>
          <a:lstStyle/>
          <a:p>
            <a:r>
              <a:rPr lang="en-US" altLang="zh-CN" dirty="0"/>
              <a:t>137</a:t>
            </a:r>
            <a:endParaRPr lang="zh-CN" altLang="en-US" dirty="0"/>
          </a:p>
        </p:txBody>
      </p:sp>
      <p:sp>
        <p:nvSpPr>
          <p:cNvPr id="41" name="文本框 40"/>
          <p:cNvSpPr txBox="1"/>
          <p:nvPr/>
        </p:nvSpPr>
        <p:spPr>
          <a:xfrm>
            <a:off x="2258745" y="1942842"/>
            <a:ext cx="606577" cy="369332"/>
          </a:xfrm>
          <a:prstGeom prst="rect">
            <a:avLst/>
          </a:prstGeom>
          <a:noFill/>
        </p:spPr>
        <p:txBody>
          <a:bodyPr wrap="square" rtlCol="0">
            <a:spAutoFit/>
          </a:bodyPr>
          <a:lstStyle/>
          <a:p>
            <a:r>
              <a:rPr lang="en-US" altLang="zh-CN" dirty="0"/>
              <a:t>242</a:t>
            </a:r>
            <a:endParaRPr lang="zh-CN" altLang="en-US" dirty="0"/>
          </a:p>
        </p:txBody>
      </p:sp>
      <p:sp>
        <p:nvSpPr>
          <p:cNvPr id="42" name="文本框 41"/>
          <p:cNvSpPr txBox="1"/>
          <p:nvPr/>
        </p:nvSpPr>
        <p:spPr>
          <a:xfrm>
            <a:off x="3080179" y="1942842"/>
            <a:ext cx="606577" cy="369332"/>
          </a:xfrm>
          <a:prstGeom prst="rect">
            <a:avLst/>
          </a:prstGeom>
          <a:noFill/>
        </p:spPr>
        <p:txBody>
          <a:bodyPr wrap="square" rtlCol="0">
            <a:spAutoFit/>
          </a:bodyPr>
          <a:lstStyle/>
          <a:p>
            <a:r>
              <a:rPr lang="en-US" altLang="zh-CN" dirty="0"/>
              <a:t>279</a:t>
            </a:r>
            <a:endParaRPr lang="zh-CN" altLang="en-US" dirty="0"/>
          </a:p>
        </p:txBody>
      </p:sp>
      <p:sp>
        <p:nvSpPr>
          <p:cNvPr id="43" name="文本框 42"/>
          <p:cNvSpPr txBox="1"/>
          <p:nvPr/>
        </p:nvSpPr>
        <p:spPr>
          <a:xfrm>
            <a:off x="171375" y="2594777"/>
            <a:ext cx="606577" cy="369332"/>
          </a:xfrm>
          <a:prstGeom prst="rect">
            <a:avLst/>
          </a:prstGeom>
          <a:noFill/>
        </p:spPr>
        <p:txBody>
          <a:bodyPr wrap="square" rtlCol="0">
            <a:spAutoFit/>
          </a:bodyPr>
          <a:lstStyle/>
          <a:p>
            <a:r>
              <a:rPr lang="en-US" altLang="zh-CN" dirty="0"/>
              <a:t>260</a:t>
            </a:r>
            <a:endParaRPr lang="zh-CN" altLang="en-US" dirty="0"/>
          </a:p>
        </p:txBody>
      </p:sp>
      <p:sp>
        <p:nvSpPr>
          <p:cNvPr id="44" name="文本框 43"/>
          <p:cNvSpPr txBox="1"/>
          <p:nvPr/>
        </p:nvSpPr>
        <p:spPr>
          <a:xfrm>
            <a:off x="941002" y="2603302"/>
            <a:ext cx="606577" cy="369332"/>
          </a:xfrm>
          <a:prstGeom prst="rect">
            <a:avLst/>
          </a:prstGeom>
          <a:noFill/>
        </p:spPr>
        <p:txBody>
          <a:bodyPr wrap="square" rtlCol="0">
            <a:spAutoFit/>
          </a:bodyPr>
          <a:lstStyle/>
          <a:p>
            <a:r>
              <a:rPr lang="en-US" altLang="zh-CN" dirty="0"/>
              <a:t>297</a:t>
            </a:r>
            <a:endParaRPr lang="zh-CN" altLang="en-US" dirty="0"/>
          </a:p>
        </p:txBody>
      </p:sp>
      <p:sp>
        <p:nvSpPr>
          <p:cNvPr id="48" name="文本框 47"/>
          <p:cNvSpPr txBox="1"/>
          <p:nvPr/>
        </p:nvSpPr>
        <p:spPr>
          <a:xfrm>
            <a:off x="-50958" y="3326944"/>
            <a:ext cx="606577" cy="369332"/>
          </a:xfrm>
          <a:prstGeom prst="rect">
            <a:avLst/>
          </a:prstGeom>
          <a:noFill/>
        </p:spPr>
        <p:txBody>
          <a:bodyPr wrap="square" rtlCol="0">
            <a:spAutoFit/>
          </a:bodyPr>
          <a:lstStyle/>
          <a:p>
            <a:r>
              <a:rPr lang="en-US" altLang="zh-CN" dirty="0"/>
              <a:t>470</a:t>
            </a:r>
            <a:endParaRPr lang="zh-CN" altLang="en-US" dirty="0"/>
          </a:p>
        </p:txBody>
      </p:sp>
      <p:cxnSp>
        <p:nvCxnSpPr>
          <p:cNvPr id="49" name="直接连接符 48"/>
          <p:cNvCxnSpPr>
            <a:stCxn id="34" idx="4"/>
            <a:endCxn id="33" idx="0"/>
          </p:cNvCxnSpPr>
          <p:nvPr/>
        </p:nvCxnSpPr>
        <p:spPr>
          <a:xfrm flipH="1">
            <a:off x="3369592" y="2650705"/>
            <a:ext cx="635652" cy="38262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51" name="文本框 50"/>
          <p:cNvSpPr txBox="1"/>
          <p:nvPr/>
        </p:nvSpPr>
        <p:spPr>
          <a:xfrm>
            <a:off x="3850310" y="2738311"/>
            <a:ext cx="606577" cy="369332"/>
          </a:xfrm>
          <a:prstGeom prst="rect">
            <a:avLst/>
          </a:prstGeom>
          <a:noFill/>
        </p:spPr>
        <p:txBody>
          <a:bodyPr wrap="square" rtlCol="0">
            <a:spAutoFit/>
          </a:bodyPr>
          <a:lstStyle/>
          <a:p>
            <a:r>
              <a:rPr lang="en-US" altLang="zh-CN" dirty="0">
                <a:solidFill>
                  <a:srgbClr val="FF0000"/>
                </a:solidFill>
              </a:rPr>
              <a:t>939</a:t>
            </a:r>
            <a:endParaRPr lang="zh-CN" altLang="en-US" dirty="0">
              <a:solidFill>
                <a:srgbClr val="FF0000"/>
              </a:solidFill>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830558" y="3391035"/>
            <a:ext cx="606577" cy="369332"/>
          </a:xfrm>
          <a:prstGeom prst="rect">
            <a:avLst/>
          </a:prstGeom>
          <a:noFill/>
        </p:spPr>
        <p:txBody>
          <a:bodyPr wrap="square" rtlCol="0">
            <a:spAutoFit/>
          </a:bodyPr>
          <a:lstStyle/>
          <a:p>
            <a:r>
              <a:rPr lang="en-US" altLang="zh-CN" dirty="0"/>
              <a:t>513</a:t>
            </a:r>
            <a:endParaRPr lang="zh-CN" altLang="en-US" dirty="0"/>
          </a:p>
        </p:txBody>
      </p:sp>
      <p:cxnSp>
        <p:nvCxnSpPr>
          <p:cNvPr id="64" name="直接连接符 63"/>
          <p:cNvCxnSpPr>
            <a:stCxn id="45" idx="0"/>
            <a:endCxn id="30" idx="0"/>
          </p:cNvCxnSpPr>
          <p:nvPr/>
        </p:nvCxnSpPr>
        <p:spPr>
          <a:xfrm flipH="1">
            <a:off x="1447053" y="2657102"/>
            <a:ext cx="1080094" cy="366467"/>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557362" y="3237943"/>
            <a:ext cx="606577" cy="369332"/>
          </a:xfrm>
          <a:prstGeom prst="rect">
            <a:avLst/>
          </a:prstGeom>
          <a:noFill/>
        </p:spPr>
        <p:txBody>
          <a:bodyPr wrap="square" rtlCol="0">
            <a:spAutoFit/>
          </a:bodyPr>
          <a:lstStyle/>
          <a:p>
            <a:r>
              <a:rPr lang="en-US" altLang="zh-CN" dirty="0">
                <a:solidFill>
                  <a:srgbClr val="FF0000"/>
                </a:solidFill>
              </a:rPr>
              <a:t>478</a:t>
            </a:r>
            <a:endParaRPr lang="zh-CN" altLang="en-US" dirty="0">
              <a:solidFill>
                <a:srgbClr val="FF0000"/>
              </a:solidFill>
            </a:endParaRPr>
          </a:p>
        </p:txBody>
      </p:sp>
      <p:cxnSp>
        <p:nvCxnSpPr>
          <p:cNvPr id="59" name="直接连接符 58"/>
          <p:cNvCxnSpPr>
            <a:stCxn id="30" idx="4"/>
            <a:endCxn id="39" idx="0"/>
          </p:cNvCxnSpPr>
          <p:nvPr/>
        </p:nvCxnSpPr>
        <p:spPr>
          <a:xfrm flipH="1">
            <a:off x="380468" y="3347419"/>
            <a:ext cx="1066585" cy="364551"/>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r>
              <a:rPr lang="en-US" altLang="zh-CN" dirty="0"/>
              <a:t>865</a:t>
            </a:r>
            <a:endParaRPr lang="zh-CN" altLang="en-US" dirty="0"/>
          </a:p>
        </p:txBody>
      </p:sp>
      <p:cxnSp>
        <p:nvCxnSpPr>
          <p:cNvPr id="76" name="直接连接符 75"/>
          <p:cNvCxnSpPr>
            <a:stCxn id="33" idx="5"/>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477844" y="3366720"/>
            <a:ext cx="606577" cy="369332"/>
          </a:xfrm>
          <a:prstGeom prst="rect">
            <a:avLst/>
          </a:prstGeom>
          <a:noFill/>
        </p:spPr>
        <p:txBody>
          <a:bodyPr wrap="square" rtlCol="0">
            <a:spAutoFit/>
          </a:bodyPr>
          <a:lstStyle/>
          <a:p>
            <a:r>
              <a:rPr lang="en-US" altLang="zh-CN" dirty="0">
                <a:solidFill>
                  <a:srgbClr val="FF0000"/>
                </a:solidFill>
              </a:rPr>
              <a:t>725</a:t>
            </a:r>
            <a:endParaRPr lang="zh-CN" altLang="en-US" dirty="0">
              <a:solidFill>
                <a:srgbClr val="FF0000"/>
              </a:solidFill>
            </a:endParaRPr>
          </a:p>
        </p:txBody>
      </p:sp>
      <p:pic>
        <p:nvPicPr>
          <p:cNvPr id="83" name="图片 82"/>
          <p:cNvPicPr>
            <a:picLocks noChangeAspect="1"/>
          </p:cNvPicPr>
          <p:nvPr/>
        </p:nvPicPr>
        <p:blipFill>
          <a:blip r:embed="rId3"/>
          <a:stretch>
            <a:fillRect/>
          </a:stretch>
        </p:blipFill>
        <p:spPr>
          <a:xfrm>
            <a:off x="4768593" y="104286"/>
            <a:ext cx="7427725" cy="6858000"/>
          </a:xfrm>
          <a:prstGeom prst="rect">
            <a:avLst/>
          </a:prstGeom>
        </p:spPr>
      </p:pic>
      <p:sp>
        <p:nvSpPr>
          <p:cNvPr id="84" name="椭圆 83"/>
          <p:cNvSpPr/>
          <p:nvPr/>
        </p:nvSpPr>
        <p:spPr>
          <a:xfrm>
            <a:off x="2022076" y="4441520"/>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锦</a:t>
            </a:r>
          </a:p>
        </p:txBody>
      </p:sp>
      <p:sp>
        <p:nvSpPr>
          <p:cNvPr id="62" name="矩形 61"/>
          <p:cNvSpPr/>
          <p:nvPr/>
        </p:nvSpPr>
        <p:spPr>
          <a:xfrm>
            <a:off x="-610865" y="5020430"/>
            <a:ext cx="6096000" cy="1212640"/>
          </a:xfrm>
          <a:prstGeom prst="rect">
            <a:avLst/>
          </a:prstGeom>
        </p:spPr>
        <p:txBody>
          <a:bodyPr>
            <a:spAutoFit/>
          </a:bodyPr>
          <a:lstStyle/>
          <a:p>
            <a:pPr lvl="3">
              <a:lnSpc>
                <a:spcPct val="130000"/>
              </a:lnSpc>
              <a:buSzPct val="80000"/>
              <a:buFont typeface="Wingdings" panose="05000000000000000000" pitchFamily="2" charset="2"/>
              <a:buChar char="l"/>
            </a:pPr>
            <a:r>
              <a:rPr lang="zh-CN" altLang="en-US" sz="2800" b="1" dirty="0">
                <a:solidFill>
                  <a:schemeClr val="hlink"/>
                </a:solidFill>
                <a:ea typeface="楷体_GB2312" pitchFamily="49" charset="-122"/>
              </a:rPr>
              <a:t>代价一致搜索（</a:t>
            </a:r>
            <a:r>
              <a:rPr lang="en-US" altLang="zh-CN" sz="2800" b="1" dirty="0">
                <a:solidFill>
                  <a:schemeClr val="hlink"/>
                </a:solidFill>
                <a:ea typeface="楷体_GB2312" pitchFamily="49" charset="-122"/>
              </a:rPr>
              <a:t>Uniform-cost/Cheapest-first search</a:t>
            </a:r>
            <a:r>
              <a:rPr lang="zh-CN" altLang="en-US" sz="2800" b="1" dirty="0">
                <a:solidFill>
                  <a:schemeClr val="hlink"/>
                </a:solidFill>
                <a:ea typeface="楷体_GB2312" pitchFamily="49" charset="-122"/>
              </a:rPr>
              <a:t>）</a:t>
            </a:r>
          </a:p>
        </p:txBody>
      </p:sp>
    </p:spTree>
    <p:extLst>
      <p:ext uri="{BB962C8B-B14F-4D97-AF65-F5344CB8AC3E}">
        <p14:creationId xmlns:p14="http://schemas.microsoft.com/office/powerpoint/2010/main" val="72450641"/>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par>
                                <p:cTn id="43" presetID="22" presetClass="entr" presetSubtype="1"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up)">
                                      <p:cBhvr>
                                        <p:cTn id="63" dur="500"/>
                                        <p:tgtEl>
                                          <p:spTgt spid="20"/>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up)">
                                      <p:cBhvr>
                                        <p:cTn id="66" dur="500"/>
                                        <p:tgtEl>
                                          <p:spTgt spid="21"/>
                                        </p:tgtEl>
                                      </p:cBhvr>
                                    </p:animEffect>
                                  </p:childTnLst>
                                </p:cTn>
                              </p:par>
                              <p:par>
                                <p:cTn id="67" presetID="22" presetClass="entr" presetSubtype="1"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up)">
                                      <p:cBhvr>
                                        <p:cTn id="72" dur="500"/>
                                        <p:tgtEl>
                                          <p:spTgt spid="22"/>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childTnLst>
                                </p:cTn>
                              </p:par>
                              <p:par>
                                <p:cTn id="80" presetID="22" presetClass="entr" presetSubtype="1"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wipe(up)">
                                      <p:cBhvr>
                                        <p:cTn id="82" dur="500"/>
                                        <p:tgtEl>
                                          <p:spTgt spid="64"/>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6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6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up)">
                                      <p:cBhvr>
                                        <p:cTn id="95" dur="500"/>
                                        <p:tgtEl>
                                          <p:spTgt spid="25"/>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up)">
                                      <p:cBhvr>
                                        <p:cTn id="98" dur="500"/>
                                        <p:tgtEl>
                                          <p:spTgt spid="2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up)">
                                      <p:cBhvr>
                                        <p:cTn id="101" dur="500"/>
                                        <p:tgtEl>
                                          <p:spTgt spid="27"/>
                                        </p:tgtEl>
                                      </p:cBhvr>
                                    </p:animEffect>
                                  </p:childTnLst>
                                </p:cTn>
                              </p:par>
                              <p:par>
                                <p:cTn id="102" presetID="1" presetClass="entr" presetSubtype="0" fill="hold" grpId="0" nodeType="withEffect">
                                  <p:stCondLst>
                                    <p:cond delay="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up)">
                                      <p:cBhvr>
                                        <p:cTn id="108" dur="500"/>
                                        <p:tgtEl>
                                          <p:spTgt spid="34"/>
                                        </p:tgtEl>
                                      </p:cBhvr>
                                    </p:animEffect>
                                  </p:childTnLst>
                                </p:cTn>
                              </p:par>
                              <p:par>
                                <p:cTn id="109" presetID="22" presetClass="entr" presetSubtype="1" fill="hold"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up)">
                                      <p:cBhvr>
                                        <p:cTn id="111" dur="500"/>
                                        <p:tgtEl>
                                          <p:spTgt spid="49"/>
                                        </p:tgtEl>
                                      </p:cBhvr>
                                    </p:animEffect>
                                  </p:childTnLst>
                                </p:cTn>
                              </p:par>
                              <p:par>
                                <p:cTn id="112" presetID="1"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49"/>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51"/>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wipe(up)">
                                      <p:cBhvr>
                                        <p:cTn id="124" dur="500"/>
                                        <p:tgtEl>
                                          <p:spTgt spid="28"/>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up)">
                                      <p:cBhvr>
                                        <p:cTn id="127" dur="500"/>
                                        <p:tgtEl>
                                          <p:spTgt spid="29"/>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30"/>
                                        </p:tgtEl>
                                        <p:attrNameLst>
                                          <p:attrName>style.visibility</p:attrName>
                                        </p:attrNameLst>
                                      </p:cBhvr>
                                      <p:to>
                                        <p:strVal val="visible"/>
                                      </p:to>
                                    </p:set>
                                    <p:animEffect transition="in" filter="wipe(up)">
                                      <p:cBhvr>
                                        <p:cTn id="130" dur="500"/>
                                        <p:tgtEl>
                                          <p:spTgt spid="30"/>
                                        </p:tgtEl>
                                      </p:cBhvr>
                                    </p:animEffect>
                                  </p:childTnLst>
                                </p:cTn>
                              </p:par>
                              <p:par>
                                <p:cTn id="131" presetID="1" presetClass="entr" presetSubtype="0" fill="hold" grpId="0" nodeType="withEffect">
                                  <p:stCondLst>
                                    <p:cond delay="0"/>
                                  </p:stCondLst>
                                  <p:childTnLst>
                                    <p:set>
                                      <p:cBhvr>
                                        <p:cTn id="132" dur="1" fill="hold">
                                          <p:stCondLst>
                                            <p:cond delay="0"/>
                                          </p:stCondLst>
                                        </p:cTn>
                                        <p:tgtEl>
                                          <p:spTgt spid="54"/>
                                        </p:tgtEl>
                                        <p:attrNameLst>
                                          <p:attrName>style.visibility</p:attrName>
                                        </p:attrNameLst>
                                      </p:cBhvr>
                                      <p:to>
                                        <p:strVal val="visible"/>
                                      </p:to>
                                    </p:set>
                                  </p:childTnLst>
                                </p:cTn>
                              </p:par>
                              <p:par>
                                <p:cTn id="133" presetID="22" presetClass="entr" presetSubtype="1"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wipe(up)">
                                      <p:cBhvr>
                                        <p:cTn id="135" dur="500"/>
                                        <p:tgtEl>
                                          <p:spTgt spid="59"/>
                                        </p:tgtEl>
                                      </p:cBhvr>
                                    </p:animEffect>
                                  </p:childTnLst>
                                </p:cTn>
                              </p:par>
                              <p:par>
                                <p:cTn id="136" presetID="1" presetClass="entr" presetSubtype="0" fill="hold" grpId="0" nodeType="withEffect">
                                  <p:stCondLst>
                                    <p:cond delay="0"/>
                                  </p:stCondLst>
                                  <p:childTnLst>
                                    <p:set>
                                      <p:cBhvr>
                                        <p:cTn id="137" dur="1" fill="hold">
                                          <p:stCondLst>
                                            <p:cond delay="0"/>
                                          </p:stCondLst>
                                        </p:cTn>
                                        <p:tgtEl>
                                          <p:spTgt spid="5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5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57"/>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35"/>
                                        </p:tgtEl>
                                        <p:attrNameLst>
                                          <p:attrName>style.visibility</p:attrName>
                                        </p:attrNameLst>
                                      </p:cBhvr>
                                      <p:to>
                                        <p:strVal val="visible"/>
                                      </p:to>
                                    </p:set>
                                    <p:animEffect transition="in" filter="wipe(up)">
                                      <p:cBhvr>
                                        <p:cTn id="148" dur="500"/>
                                        <p:tgtEl>
                                          <p:spTgt spid="35"/>
                                        </p:tgtEl>
                                      </p:cBhvr>
                                    </p:animEffect>
                                  </p:childTnLst>
                                </p:cTn>
                              </p:par>
                              <p:par>
                                <p:cTn id="149" presetID="22" presetClass="entr" presetSubtype="1" fill="hold"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wipe(up)">
                                      <p:cBhvr>
                                        <p:cTn id="151" dur="500"/>
                                        <p:tgtEl>
                                          <p:spTgt spid="55"/>
                                        </p:tgtEl>
                                      </p:cBhvr>
                                    </p:animEffect>
                                  </p:childTnLst>
                                </p:cTn>
                              </p:par>
                              <p:par>
                                <p:cTn id="152" presetID="1" presetClass="entr" presetSubtype="0" fill="hold" grpId="0" nodeType="withEffect">
                                  <p:stCondLst>
                                    <p:cond delay="0"/>
                                  </p:stCondLst>
                                  <p:childTnLst>
                                    <p:set>
                                      <p:cBhvr>
                                        <p:cTn id="153" dur="1" fill="hold">
                                          <p:stCondLst>
                                            <p:cond delay="0"/>
                                          </p:stCondLst>
                                        </p:cTn>
                                        <p:tgtEl>
                                          <p:spTgt spid="58"/>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28"/>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54"/>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1" fill="hold" grpId="0" nodeType="clickEffect">
                                  <p:stCondLst>
                                    <p:cond delay="0"/>
                                  </p:stCondLst>
                                  <p:childTnLst>
                                    <p:set>
                                      <p:cBhvr>
                                        <p:cTn id="163" dur="1" fill="hold">
                                          <p:stCondLst>
                                            <p:cond delay="0"/>
                                          </p:stCondLst>
                                        </p:cTn>
                                        <p:tgtEl>
                                          <p:spTgt spid="39"/>
                                        </p:tgtEl>
                                        <p:attrNameLst>
                                          <p:attrName>style.visibility</p:attrName>
                                        </p:attrNameLst>
                                      </p:cBhvr>
                                      <p:to>
                                        <p:strVal val="visible"/>
                                      </p:to>
                                    </p:set>
                                    <p:animEffect transition="in" filter="wipe(up)">
                                      <p:cBhvr>
                                        <p:cTn id="164" dur="500"/>
                                        <p:tgtEl>
                                          <p:spTgt spid="39"/>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wipe(up)">
                                      <p:cBhvr>
                                        <p:cTn id="169" dur="500"/>
                                        <p:tgtEl>
                                          <p:spTgt spid="31"/>
                                        </p:tgtEl>
                                      </p:cBhvr>
                                    </p:animEffect>
                                  </p:childTnLst>
                                </p:cTn>
                              </p:par>
                              <p:par>
                                <p:cTn id="170" presetID="22" presetClass="entr" presetSubtype="1" fill="hold" grpId="0" nodeType="with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up)">
                                      <p:cBhvr>
                                        <p:cTn id="172" dur="500"/>
                                        <p:tgtEl>
                                          <p:spTgt spid="33"/>
                                        </p:tgtEl>
                                      </p:cBhvr>
                                    </p:animEffect>
                                  </p:childTnLst>
                                </p:cTn>
                              </p:par>
                              <p:par>
                                <p:cTn id="173" presetID="22" presetClass="entr" presetSubtype="1" fill="hold" grpId="0" nodeType="withEffect">
                                  <p:stCondLst>
                                    <p:cond delay="0"/>
                                  </p:stCondLst>
                                  <p:childTnLst>
                                    <p:set>
                                      <p:cBhvr>
                                        <p:cTn id="174" dur="1" fill="hold">
                                          <p:stCondLst>
                                            <p:cond delay="0"/>
                                          </p:stCondLst>
                                        </p:cTn>
                                        <p:tgtEl>
                                          <p:spTgt spid="32"/>
                                        </p:tgtEl>
                                        <p:attrNameLst>
                                          <p:attrName>style.visibility</p:attrName>
                                        </p:attrNameLst>
                                      </p:cBhvr>
                                      <p:to>
                                        <p:strVal val="visible"/>
                                      </p:to>
                                    </p:set>
                                    <p:animEffect transition="in" filter="wipe(up)">
                                      <p:cBhvr>
                                        <p:cTn id="175" dur="500"/>
                                        <p:tgtEl>
                                          <p:spTgt spid="32"/>
                                        </p:tgtEl>
                                      </p:cBhvr>
                                    </p:animEffect>
                                  </p:childTnLst>
                                </p:cTn>
                              </p:par>
                              <p:par>
                                <p:cTn id="176" presetID="1" presetClass="entr" presetSubtype="0" fill="hold" grpId="0" nodeType="withEffect">
                                  <p:stCondLst>
                                    <p:cond delay="0"/>
                                  </p:stCondLst>
                                  <p:childTnLst>
                                    <p:set>
                                      <p:cBhvr>
                                        <p:cTn id="177" dur="1" fill="hold">
                                          <p:stCondLst>
                                            <p:cond delay="0"/>
                                          </p:stCondLst>
                                        </p:cTn>
                                        <p:tgtEl>
                                          <p:spTgt spid="82"/>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nodeType="clickEffect">
                                  <p:stCondLst>
                                    <p:cond delay="0"/>
                                  </p:stCondLst>
                                  <p:childTnLst>
                                    <p:set>
                                      <p:cBhvr>
                                        <p:cTn id="181" dur="1" fill="hold">
                                          <p:stCondLst>
                                            <p:cond delay="0"/>
                                          </p:stCondLst>
                                        </p:cTn>
                                        <p:tgtEl>
                                          <p:spTgt spid="66"/>
                                        </p:tgtEl>
                                        <p:attrNameLst>
                                          <p:attrName>style.visibility</p:attrName>
                                        </p:attrNameLst>
                                      </p:cBhvr>
                                      <p:to>
                                        <p:strVal val="visible"/>
                                      </p:to>
                                    </p:set>
                                    <p:animEffect transition="in" filter="wipe(up)">
                                      <p:cBhvr>
                                        <p:cTn id="182" dur="500"/>
                                        <p:tgtEl>
                                          <p:spTgt spid="66"/>
                                        </p:tgtEl>
                                      </p:cBhvr>
                                    </p:animEffect>
                                  </p:childTnLst>
                                </p:cTn>
                              </p:par>
                              <p:par>
                                <p:cTn id="183" presetID="22" presetClass="entr" presetSubtype="1" fill="hold" nodeType="withEffect">
                                  <p:stCondLst>
                                    <p:cond delay="0"/>
                                  </p:stCondLst>
                                  <p:childTnLst>
                                    <p:set>
                                      <p:cBhvr>
                                        <p:cTn id="184" dur="1" fill="hold">
                                          <p:stCondLst>
                                            <p:cond delay="0"/>
                                          </p:stCondLst>
                                        </p:cTn>
                                        <p:tgtEl>
                                          <p:spTgt spid="69"/>
                                        </p:tgtEl>
                                        <p:attrNameLst>
                                          <p:attrName>style.visibility</p:attrName>
                                        </p:attrNameLst>
                                      </p:cBhvr>
                                      <p:to>
                                        <p:strVal val="visible"/>
                                      </p:to>
                                    </p:set>
                                    <p:animEffect transition="in" filter="wipe(up)">
                                      <p:cBhvr>
                                        <p:cTn id="185" dur="500"/>
                                        <p:tgtEl>
                                          <p:spTgt spid="69"/>
                                        </p:tgtEl>
                                      </p:cBhvr>
                                    </p:animEffect>
                                  </p:childTnLst>
                                </p:cTn>
                              </p:par>
                              <p:par>
                                <p:cTn id="186" presetID="22" presetClass="entr" presetSubtype="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wipe(up)">
                                      <p:cBhvr>
                                        <p:cTn id="188" dur="500"/>
                                        <p:tgtEl>
                                          <p:spTgt spid="71"/>
                                        </p:tgtEl>
                                      </p:cBhvr>
                                    </p:animEffect>
                                  </p:childTnLst>
                                </p:cTn>
                              </p:par>
                              <p:par>
                                <p:cTn id="189" presetID="22" presetClass="entr" presetSubtype="1" fill="hold" grpId="0" nodeType="withEffect">
                                  <p:stCondLst>
                                    <p:cond delay="0"/>
                                  </p:stCondLst>
                                  <p:childTnLst>
                                    <p:set>
                                      <p:cBhvr>
                                        <p:cTn id="190" dur="1" fill="hold">
                                          <p:stCondLst>
                                            <p:cond delay="0"/>
                                          </p:stCondLst>
                                        </p:cTn>
                                        <p:tgtEl>
                                          <p:spTgt spid="38"/>
                                        </p:tgtEl>
                                        <p:attrNameLst>
                                          <p:attrName>style.visibility</p:attrName>
                                        </p:attrNameLst>
                                      </p:cBhvr>
                                      <p:to>
                                        <p:strVal val="visible"/>
                                      </p:to>
                                    </p:set>
                                    <p:animEffect transition="in" filter="wipe(up)">
                                      <p:cBhvr>
                                        <p:cTn id="191" dur="500"/>
                                        <p:tgtEl>
                                          <p:spTgt spid="38"/>
                                        </p:tgtEl>
                                      </p:cBhvr>
                                    </p:animEffect>
                                  </p:childTnLst>
                                </p:cTn>
                              </p:par>
                              <p:par>
                                <p:cTn id="192" presetID="1" presetClass="entr" presetSubtype="0" fill="hold" grpId="0" nodeType="withEffect">
                                  <p:stCondLst>
                                    <p:cond delay="0"/>
                                  </p:stCondLst>
                                  <p:childTnLst>
                                    <p:set>
                                      <p:cBhvr>
                                        <p:cTn id="193" dur="1" fill="hold">
                                          <p:stCondLst>
                                            <p:cond delay="0"/>
                                          </p:stCondLst>
                                        </p:cTn>
                                        <p:tgtEl>
                                          <p:spTgt spid="73"/>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75"/>
                                        </p:tgtEl>
                                        <p:attrNameLst>
                                          <p:attrName>style.visibility</p:attrName>
                                        </p:attrNameLst>
                                      </p:cBhvr>
                                      <p:to>
                                        <p:strVal val="visible"/>
                                      </p:to>
                                    </p:set>
                                  </p:childTnLst>
                                </p:cTn>
                              </p:par>
                              <p:par>
                                <p:cTn id="196" presetID="22" presetClass="entr" presetSubtype="1" fill="hold" nodeType="withEffect">
                                  <p:stCondLst>
                                    <p:cond delay="0"/>
                                  </p:stCondLst>
                                  <p:childTnLst>
                                    <p:set>
                                      <p:cBhvr>
                                        <p:cTn id="197" dur="1" fill="hold">
                                          <p:stCondLst>
                                            <p:cond delay="0"/>
                                          </p:stCondLst>
                                        </p:cTn>
                                        <p:tgtEl>
                                          <p:spTgt spid="76"/>
                                        </p:tgtEl>
                                        <p:attrNameLst>
                                          <p:attrName>style.visibility</p:attrName>
                                        </p:attrNameLst>
                                      </p:cBhvr>
                                      <p:to>
                                        <p:strVal val="visible"/>
                                      </p:to>
                                    </p:set>
                                    <p:animEffect transition="in" filter="wipe(up)">
                                      <p:cBhvr>
                                        <p:cTn id="198" dur="500"/>
                                        <p:tgtEl>
                                          <p:spTgt spid="76"/>
                                        </p:tgtEl>
                                      </p:cBhvr>
                                    </p:animEffect>
                                  </p:childTnLst>
                                </p:cTn>
                              </p:par>
                              <p:par>
                                <p:cTn id="199" presetID="1" presetClass="entr" presetSubtype="0" fill="hold" grpId="0" nodeType="withEffect">
                                  <p:stCondLst>
                                    <p:cond delay="0"/>
                                  </p:stCondLst>
                                  <p:childTnLst>
                                    <p:set>
                                      <p:cBhvr>
                                        <p:cTn id="200" dur="1" fill="hold">
                                          <p:stCondLst>
                                            <p:cond delay="0"/>
                                          </p:stCondLst>
                                        </p:cTn>
                                        <p:tgtEl>
                                          <p:spTgt spid="7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76"/>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77"/>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nodeType="clickEffect">
                                  <p:stCondLst>
                                    <p:cond delay="0"/>
                                  </p:stCondLst>
                                  <p:childTnLst>
                                    <p:set>
                                      <p:cBhvr>
                                        <p:cTn id="210" dur="1" fill="hold">
                                          <p:stCondLst>
                                            <p:cond delay="0"/>
                                          </p:stCondLst>
                                        </p:cTn>
                                        <p:tgtEl>
                                          <p:spTgt spid="31"/>
                                        </p:tgtEl>
                                        <p:attrNameLst>
                                          <p:attrName>style.visibility</p:attrName>
                                        </p:attrNameLst>
                                      </p:cBhvr>
                                      <p:to>
                                        <p:strVal val="hidden"/>
                                      </p:to>
                                    </p:set>
                                  </p:childTnLst>
                                </p:cTn>
                              </p:par>
                              <p:par>
                                <p:cTn id="211" presetID="1" presetClass="exit" presetSubtype="0" fill="hold" grpId="1" nodeType="withEffect">
                                  <p:stCondLst>
                                    <p:cond delay="0"/>
                                  </p:stCondLst>
                                  <p:childTnLst>
                                    <p:set>
                                      <p:cBhvr>
                                        <p:cTn id="212" dur="1" fill="hold">
                                          <p:stCondLst>
                                            <p:cond delay="0"/>
                                          </p:stCondLst>
                                        </p:cTn>
                                        <p:tgtEl>
                                          <p:spTgt spid="82"/>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84"/>
                                        </p:tgtEl>
                                        <p:attrNameLst>
                                          <p:attrName>style.visibility</p:attrName>
                                        </p:attrNameLst>
                                      </p:cBhvr>
                                      <p:to>
                                        <p:strVal val="visible"/>
                                      </p:to>
                                    </p:set>
                                    <p:animEffect transition="in" filter="wipe(up)">
                                      <p:cBhvr>
                                        <p:cTn id="217" dur="500"/>
                                        <p:tgtEl>
                                          <p:spTgt spid="8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grpId="0" nodeType="clickEffect">
                                  <p:stCondLst>
                                    <p:cond delay="0"/>
                                  </p:stCondLst>
                                  <p:childTnLst>
                                    <p:set>
                                      <p:cBhvr>
                                        <p:cTn id="221" dur="1" fill="hold">
                                          <p:stCondLst>
                                            <p:cond delay="0"/>
                                          </p:stCondLst>
                                        </p:cTn>
                                        <p:tgtEl>
                                          <p:spTgt spid="40"/>
                                        </p:tgtEl>
                                        <p:attrNameLst>
                                          <p:attrName>style.visibility</p:attrName>
                                        </p:attrNameLst>
                                      </p:cBhvr>
                                      <p:to>
                                        <p:strVal val="visible"/>
                                      </p:to>
                                    </p:set>
                                    <p:animEffect transition="in" filter="wipe(up)">
                                      <p:cBhvr>
                                        <p:cTn id="222" dur="3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73" grpId="0"/>
      <p:bldP spid="65" grpId="0"/>
      <p:bldP spid="65" grpId="1"/>
      <p:bldP spid="45" grpId="0"/>
      <p:bldP spid="47" grpId="0"/>
      <p:bldP spid="54" grpId="0"/>
      <p:bldP spid="54" grpId="1"/>
      <p:bldP spid="7" grpId="0" animBg="1"/>
      <p:bldP spid="8" grpId="0" animBg="1"/>
      <p:bldP spid="9" grpId="0" animBg="1"/>
      <p:bldP spid="10" grpId="0" animBg="1"/>
      <p:bldP spid="15" grpId="0" animBg="1"/>
      <p:bldP spid="17" grpId="0" animBg="1"/>
      <p:bldP spid="18" grpId="0" animBg="1"/>
      <p:bldP spid="21" grpId="0" animBg="1"/>
      <p:bldP spid="22" grpId="0" animBg="1"/>
      <p:bldP spid="23" grpId="0" animBg="1"/>
      <p:bldP spid="24" grpId="0" animBg="1"/>
      <p:bldP spid="26" grpId="0" animBg="1"/>
      <p:bldP spid="27" grpId="0" animBg="1"/>
      <p:bldP spid="29" grpId="0" animBg="1"/>
      <p:bldP spid="30" grpId="0" animBg="1"/>
      <p:bldP spid="32" grpId="0" animBg="1"/>
      <p:bldP spid="33" grpId="0" animBg="1"/>
      <p:bldP spid="34" grpId="0" animBg="1"/>
      <p:bldP spid="35" grpId="0" animBg="1"/>
      <p:bldP spid="38" grpId="0" animBg="1"/>
      <p:bldP spid="39" grpId="0" animBg="1"/>
      <p:bldP spid="40" grpId="0" animBg="1"/>
      <p:bldP spid="2" grpId="0"/>
      <p:bldP spid="41" grpId="0"/>
      <p:bldP spid="42" grpId="0"/>
      <p:bldP spid="43" grpId="0"/>
      <p:bldP spid="44" grpId="0"/>
      <p:bldP spid="48" grpId="0"/>
      <p:bldP spid="51" grpId="0"/>
      <p:bldP spid="51" grpId="1"/>
      <p:bldP spid="58" grpId="0"/>
      <p:bldP spid="57" grpId="0"/>
      <p:bldP spid="57" grpId="1"/>
      <p:bldP spid="71" grpId="0" animBg="1"/>
      <p:bldP spid="75" grpId="0"/>
      <p:bldP spid="77" grpId="0"/>
      <p:bldP spid="77" grpId="1"/>
      <p:bldP spid="8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4.2.4</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代价一致搜索（</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UCS</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a:t>
            </a:r>
          </a:p>
        </p:txBody>
      </p:sp>
      <p:sp>
        <p:nvSpPr>
          <p:cNvPr id="6" name="矩形 5">
            <a:extLst>
              <a:ext uri="{FF2B5EF4-FFF2-40B4-BE49-F238E27FC236}">
                <a16:creationId xmlns="" xmlns:a16="http://schemas.microsoft.com/office/drawing/2014/main" id="{93C7D894-ECFF-4DD2-9490-5B3FBA16A9E9}"/>
              </a:ext>
            </a:extLst>
          </p:cNvPr>
          <p:cNvSpPr/>
          <p:nvPr/>
        </p:nvSpPr>
        <p:spPr>
          <a:xfrm>
            <a:off x="1888103" y="5493038"/>
            <a:ext cx="6582251" cy="397032"/>
          </a:xfrm>
          <a:prstGeom prst="rect">
            <a:avLst/>
          </a:prstGeom>
        </p:spPr>
        <p:txBody>
          <a:bodyPr wrap="none">
            <a:spAutoFit/>
          </a:bodyPr>
          <a:lstStyle/>
          <a:p>
            <a:pPr marL="342900" lvl="0" indent="-342900" fontAlgn="base">
              <a:lnSpc>
                <a:spcPct val="110000"/>
              </a:lnSpc>
              <a:spcBef>
                <a:spcPct val="40000"/>
              </a:spcBef>
              <a:spcAft>
                <a:spcPct val="0"/>
              </a:spcAft>
              <a:buFont typeface="Wingdings" panose="05000000000000000000" pitchFamily="2" charset="2"/>
              <a:buChar char="l"/>
            </a:pPr>
            <a:r>
              <a:rPr lang="zh-CN" altLang="en-US" b="1" kern="0" dirty="0">
                <a:solidFill>
                  <a:srgbClr val="000000"/>
                </a:solidFill>
                <a:latin typeface="Calibri"/>
                <a:ea typeface="楷体_GB2312" pitchFamily="49" charset="-122"/>
              </a:rPr>
              <a:t>假设同一深度扩展节点按字母顺序，即 </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A</a:t>
            </a:r>
            <a:r>
              <a:rPr lang="zh-CN" altLang="en-US" b="1" kern="0" dirty="0">
                <a:solidFill>
                  <a:srgbClr val="000000"/>
                </a:solidFill>
                <a:latin typeface="Calibri"/>
                <a:ea typeface="楷体_GB2312" pitchFamily="49" charset="-122"/>
              </a:rPr>
              <a:t>优先于</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D</a:t>
            </a:r>
            <a:r>
              <a:rPr lang="zh-CN" altLang="en-US" b="1" kern="0" dirty="0">
                <a:solidFill>
                  <a:srgbClr val="000000"/>
                </a:solidFill>
                <a:latin typeface="Calibri"/>
                <a:ea typeface="楷体_GB2312" pitchFamily="49" charset="-122"/>
              </a:rPr>
              <a:t>扩展</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103" y="1314450"/>
            <a:ext cx="8522558" cy="3991578"/>
          </a:xfrm>
          <a:prstGeom prst="rect">
            <a:avLst/>
          </a:prstGeom>
        </p:spPr>
      </p:pic>
    </p:spTree>
    <p:extLst>
      <p:ext uri="{BB962C8B-B14F-4D97-AF65-F5344CB8AC3E}">
        <p14:creationId xmlns:p14="http://schemas.microsoft.com/office/powerpoint/2010/main" val="2579707493"/>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4" name="矩形 3"/>
          <p:cNvSpPr/>
          <p:nvPr/>
        </p:nvSpPr>
        <p:spPr>
          <a:xfrm>
            <a:off x="422788" y="1036457"/>
            <a:ext cx="11375922" cy="5632311"/>
          </a:xfrm>
          <a:prstGeom prst="rect">
            <a:avLst/>
          </a:prstGeom>
        </p:spPr>
        <p:txBody>
          <a:bodyPr wrap="square">
            <a:spAutoFit/>
          </a:bodyPr>
          <a:lstStyle/>
          <a:p>
            <a:r>
              <a:rPr lang="zh-CN" altLang="en-US" sz="2400" dirty="0">
                <a:solidFill>
                  <a:srgbClr val="CC0000"/>
                </a:solidFill>
                <a:latin typeface="FangSong_GB2312" panose="02010609030101010101" pitchFamily="49" charset="-122"/>
                <a:ea typeface="FangSong_GB2312" panose="02010609030101010101" pitchFamily="49" charset="-122"/>
              </a:rPr>
              <a:t>状态</a:t>
            </a:r>
            <a:r>
              <a:rPr lang="en-US" altLang="zh-CN" sz="2400" b="1" dirty="0">
                <a:solidFill>
                  <a:srgbClr val="CC0000"/>
                </a:solidFill>
                <a:latin typeface="Times New Roman" panose="02020603050405020304" pitchFamily="18" charset="0"/>
                <a:ea typeface="FangSong_GB2312" panose="02010609030101010101" pitchFamily="49" charset="-122"/>
              </a:rPr>
              <a:t>(State)</a:t>
            </a:r>
            <a:endParaRPr lang="en-US" altLang="zh-CN" sz="2400" dirty="0">
              <a:solidFill>
                <a:srgbClr val="CC0000"/>
              </a:solidFill>
              <a:latin typeface="Times New Roman" panose="02020603050405020304" pitchFamily="18" charset="0"/>
              <a:ea typeface="FangSong_GB2312" panose="02010609030101010101" pitchFamily="49" charset="-122"/>
            </a:endParaRPr>
          </a:p>
          <a:p>
            <a:pPr marR="5350"/>
            <a:r>
              <a:rPr lang="zh-CN" altLang="en-US" sz="2400" dirty="0">
                <a:solidFill>
                  <a:srgbClr val="0000CC"/>
                </a:solidFill>
                <a:latin typeface="FangSong_GB2312" panose="02010609030101010101" pitchFamily="49" charset="-122"/>
                <a:ea typeface="FangSong_GB2312" panose="02010609030101010101" pitchFamily="49" charset="-122"/>
              </a:rPr>
              <a:t>    是表示问题求解过程中每一步问题状况的数据结构，它可形式地表示为：</a:t>
            </a:r>
          </a:p>
          <a:p>
            <a:r>
              <a:rPr lang="en-US" altLang="zh-CN" sz="2400" b="1" dirty="0">
                <a:solidFill>
                  <a:srgbClr val="0000CC"/>
                </a:solidFill>
                <a:latin typeface="Times New Roman" panose="02020603050405020304" pitchFamily="18" charset="0"/>
                <a:ea typeface="FangSong_GB2312" panose="02010609030101010101" pitchFamily="49" charset="-122"/>
              </a:rPr>
              <a:t>	</a:t>
            </a:r>
            <a:r>
              <a:rPr lang="en-US" altLang="zh-CN" sz="2400" b="1" dirty="0" err="1">
                <a:solidFill>
                  <a:srgbClr val="0000CC"/>
                </a:solidFill>
                <a:latin typeface="Times New Roman" panose="02020603050405020304" pitchFamily="18" charset="0"/>
                <a:ea typeface="FangSong_GB2312" panose="02010609030101010101" pitchFamily="49" charset="-122"/>
              </a:rPr>
              <a:t>S</a:t>
            </a:r>
            <a:r>
              <a:rPr lang="en-US" altLang="zh-CN" sz="1600" b="1" dirty="0" err="1">
                <a:solidFill>
                  <a:srgbClr val="0000CC"/>
                </a:solidFill>
                <a:latin typeface="Times New Roman" panose="02020603050405020304" pitchFamily="18" charset="0"/>
                <a:ea typeface="FangSong_GB2312" panose="02010609030101010101" pitchFamily="49" charset="-122"/>
              </a:rPr>
              <a:t>k</a:t>
            </a:r>
            <a:r>
              <a:rPr lang="en-US" altLang="zh-CN" sz="1600" b="1" dirty="0">
                <a:solidFill>
                  <a:srgbClr val="0000CC"/>
                </a:solidFill>
                <a:latin typeface="Times New Roman" panose="02020603050405020304" pitchFamily="18" charset="0"/>
                <a:ea typeface="FangSong_GB2312" panose="02010609030101010101" pitchFamily="49" charset="-122"/>
              </a:rPr>
              <a:t> </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k0 </a:t>
            </a:r>
            <a:r>
              <a:rPr lang="en-US" altLang="zh-CN" sz="2400" b="1" dirty="0">
                <a:solidFill>
                  <a:srgbClr val="0000CC"/>
                </a:solidFill>
                <a:latin typeface="Times New Roman" panose="02020603050405020304" pitchFamily="18" charset="0"/>
                <a:ea typeface="FangSong_GB2312" panose="02010609030101010101" pitchFamily="49" charset="-122"/>
              </a:rPr>
              <a:t>, S</a:t>
            </a:r>
            <a:r>
              <a:rPr lang="en-US" altLang="zh-CN" sz="1600" b="1" dirty="0">
                <a:solidFill>
                  <a:srgbClr val="0000CC"/>
                </a:solidFill>
                <a:latin typeface="Times New Roman" panose="02020603050405020304" pitchFamily="18" charset="0"/>
                <a:ea typeface="FangSong_GB2312" panose="02010609030101010101" pitchFamily="49" charset="-122"/>
              </a:rPr>
              <a:t>k1 </a:t>
            </a:r>
            <a:r>
              <a:rPr lang="en-US" altLang="zh-CN" sz="2400" b="1" dirty="0">
                <a:solidFill>
                  <a:srgbClr val="0000CC"/>
                </a:solidFill>
                <a:latin typeface="Times New Roman" panose="02020603050405020304" pitchFamily="18" charset="0"/>
                <a:ea typeface="FangSong_GB2312" panose="02010609030101010101" pitchFamily="49" charset="-122"/>
              </a:rPr>
              <a:t>, …}</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26450"/>
            <a:r>
              <a:rPr lang="zh-CN" altLang="en-US" sz="2400" dirty="0">
                <a:solidFill>
                  <a:srgbClr val="0000CC"/>
                </a:solidFill>
                <a:latin typeface="FangSong_GB2312" panose="02010609030101010101" pitchFamily="49" charset="-122"/>
                <a:ea typeface="FangSong_GB2312" panose="02010609030101010101" pitchFamily="49" charset="-122"/>
              </a:rPr>
              <a:t>当对每一个分量都给以确定的值时，就得到了一个具体的状态。</a:t>
            </a:r>
          </a:p>
          <a:p>
            <a:r>
              <a:rPr lang="zh-CN" altLang="en-US" sz="2400" dirty="0">
                <a:solidFill>
                  <a:srgbClr val="CC0000"/>
                </a:solidFill>
                <a:latin typeface="FangSong_GB2312" panose="02010609030101010101" pitchFamily="49" charset="-122"/>
                <a:ea typeface="FangSong_GB2312" panose="02010609030101010101" pitchFamily="49" charset="-122"/>
              </a:rPr>
              <a:t>操作</a:t>
            </a:r>
            <a:r>
              <a:rPr lang="en-US" altLang="zh-CN" sz="2400" b="1" dirty="0">
                <a:solidFill>
                  <a:srgbClr val="CC0000"/>
                </a:solidFill>
                <a:latin typeface="Times New Roman" panose="02020603050405020304" pitchFamily="18" charset="0"/>
                <a:ea typeface="FangSong_GB2312" panose="02010609030101010101" pitchFamily="49" charset="-122"/>
              </a:rPr>
              <a:t>(Operator)</a:t>
            </a:r>
            <a:endParaRPr lang="en-US" altLang="zh-CN" sz="2400" dirty="0">
              <a:solidFill>
                <a:srgbClr val="CC0000"/>
              </a:solidFill>
              <a:latin typeface="Times New Roman" panose="02020603050405020304" pitchFamily="18" charset="0"/>
              <a:ea typeface="FangSong_GB2312" panose="02010609030101010101" pitchFamily="49" charset="-122"/>
            </a:endParaRPr>
          </a:p>
          <a:p>
            <a:pPr marR="6320"/>
            <a:r>
              <a:rPr lang="zh-CN" altLang="en-US" sz="2400" dirty="0">
                <a:solidFill>
                  <a:srgbClr val="0000CC"/>
                </a:solidFill>
                <a:latin typeface="FangSong_GB2312" panose="02010609030101010101" pitchFamily="49" charset="-122"/>
                <a:ea typeface="FangSong_GB2312" panose="02010609030101010101" pitchFamily="49" charset="-122"/>
              </a:rPr>
              <a:t>    也称为算符，它是把问题从一种状态变换为另一种状态的手段。操作可以是一个机械步骤，一个运算，一条规则或一个过程。操作可理解为状态集合上的一个函数，它描述了状态之间的关系。</a:t>
            </a:r>
          </a:p>
          <a:p>
            <a:r>
              <a:rPr lang="zh-CN" altLang="en-US" sz="2400" dirty="0">
                <a:solidFill>
                  <a:srgbClr val="CC0000"/>
                </a:solidFill>
                <a:latin typeface="FangSong_GB2312" panose="02010609030101010101" pitchFamily="49" charset="-122"/>
                <a:ea typeface="FangSong_GB2312" panose="02010609030101010101" pitchFamily="49" charset="-122"/>
              </a:rPr>
              <a:t>状态空间</a:t>
            </a:r>
            <a:r>
              <a:rPr lang="en-US" altLang="zh-CN" sz="2400" b="1" dirty="0">
                <a:solidFill>
                  <a:srgbClr val="CC0000"/>
                </a:solidFill>
                <a:latin typeface="Times New Roman" panose="02020603050405020304" pitchFamily="18" charset="0"/>
                <a:ea typeface="FangSong_GB2312" panose="02010609030101010101" pitchFamily="49" charset="-122"/>
              </a:rPr>
              <a:t>(State space)</a:t>
            </a:r>
            <a:endParaRPr lang="en-US" altLang="zh-CN" sz="2400" dirty="0">
              <a:solidFill>
                <a:srgbClr val="CC0000"/>
              </a:solidFill>
              <a:latin typeface="Times New Roman" panose="02020603050405020304" pitchFamily="18" charset="0"/>
              <a:ea typeface="FangSong_GB2312" panose="02010609030101010101" pitchFamily="49" charset="-122"/>
            </a:endParaRPr>
          </a:p>
          <a:p>
            <a:pPr marR="6350"/>
            <a:r>
              <a:rPr lang="zh-CN" altLang="en-US" sz="2400" dirty="0">
                <a:solidFill>
                  <a:srgbClr val="0000CC"/>
                </a:solidFill>
                <a:latin typeface="FangSong_GB2312" panose="02010609030101010101" pitchFamily="49" charset="-122"/>
                <a:ea typeface="FangSong_GB2312" panose="02010609030101010101" pitchFamily="49" charset="-122"/>
              </a:rPr>
              <a:t>    用来描述一个问题的全部状态以及这些状态之间的相互关系。常用一个三元组表示为：</a:t>
            </a:r>
          </a:p>
          <a:p>
            <a:r>
              <a:rPr lang="en-US" altLang="zh-CN" sz="2400" b="1" dirty="0">
                <a:solidFill>
                  <a:srgbClr val="0000CC"/>
                </a:solidFill>
                <a:latin typeface="Times New Roman" panose="02020603050405020304" pitchFamily="18" charset="0"/>
                <a:ea typeface="FangSong_GB2312" panose="02010609030101010101" pitchFamily="49" charset="-122"/>
              </a:rPr>
              <a:t>	(S, F, G)</a:t>
            </a:r>
            <a:endParaRPr lang="en-US" altLang="zh-CN" sz="2400" dirty="0">
              <a:solidFill>
                <a:srgbClr val="0000CC"/>
              </a:solidFill>
              <a:latin typeface="Times New Roman" panose="02020603050405020304" pitchFamily="18" charset="0"/>
              <a:ea typeface="FangSong_GB2312" panose="02010609030101010101" pitchFamily="49" charset="-122"/>
            </a:endParaRPr>
          </a:p>
          <a:p>
            <a:pPr marR="10620"/>
            <a:r>
              <a:rPr lang="zh-CN" altLang="en-US" sz="2400" dirty="0">
                <a:solidFill>
                  <a:srgbClr val="0000CC"/>
                </a:solidFill>
                <a:latin typeface="FangSong_GB2312" panose="02010609030101010101" pitchFamily="49" charset="-122"/>
                <a:ea typeface="FangSong_GB2312" panose="02010609030101010101" pitchFamily="49" charset="-122"/>
              </a:rPr>
              <a:t>    其中，</a:t>
            </a:r>
            <a:r>
              <a:rPr lang="en-US" altLang="zh-CN" sz="2400" b="1" dirty="0">
                <a:solidFill>
                  <a:srgbClr val="0000CC"/>
                </a:solidFill>
                <a:latin typeface="Times New Roman" panose="02020603050405020304" pitchFamily="18" charset="0"/>
                <a:ea typeface="FangSong_GB2312" panose="02010609030101010101" pitchFamily="49" charset="-122"/>
              </a:rPr>
              <a:t>S</a:t>
            </a:r>
            <a:r>
              <a:rPr lang="zh-CN" altLang="en-US" sz="2400" dirty="0">
                <a:solidFill>
                  <a:srgbClr val="0000CC"/>
                </a:solidFill>
                <a:latin typeface="FangSong_GB2312" panose="02010609030101010101" pitchFamily="49" charset="-122"/>
                <a:ea typeface="FangSong_GB2312" panose="02010609030101010101" pitchFamily="49" charset="-122"/>
              </a:rPr>
              <a:t>为问题的所有初始状态集合；</a:t>
            </a:r>
            <a:r>
              <a:rPr lang="en-US" altLang="zh-CN" sz="2400" b="1" dirty="0">
                <a:solidFill>
                  <a:srgbClr val="0000CC"/>
                </a:solidFill>
                <a:latin typeface="Times New Roman" panose="02020603050405020304" pitchFamily="18" charset="0"/>
                <a:ea typeface="FangSong_GB2312" panose="02010609030101010101" pitchFamily="49" charset="-122"/>
              </a:rPr>
              <a:t>F</a:t>
            </a:r>
            <a:r>
              <a:rPr lang="zh-CN" altLang="en-US" sz="2400" dirty="0">
                <a:solidFill>
                  <a:srgbClr val="0000CC"/>
                </a:solidFill>
                <a:latin typeface="FangSong_GB2312" panose="02010609030101010101" pitchFamily="49" charset="-122"/>
                <a:ea typeface="FangSong_GB2312" panose="02010609030101010101" pitchFamily="49" charset="-122"/>
              </a:rPr>
              <a:t>为操作的集合；</a:t>
            </a:r>
            <a:r>
              <a:rPr lang="en-US" altLang="zh-CN" sz="2400" b="1" dirty="0">
                <a:solidFill>
                  <a:srgbClr val="0000CC"/>
                </a:solidFill>
                <a:latin typeface="Times New Roman" panose="02020603050405020304" pitchFamily="18" charset="0"/>
                <a:ea typeface="FangSong_GB2312" panose="02010609030101010101" pitchFamily="49" charset="-122"/>
              </a:rPr>
              <a:t>G</a:t>
            </a:r>
            <a:r>
              <a:rPr lang="zh-CN" altLang="en-US" sz="2400" dirty="0">
                <a:solidFill>
                  <a:srgbClr val="0000CC"/>
                </a:solidFill>
                <a:latin typeface="FangSong_GB2312" panose="02010609030101010101" pitchFamily="49" charset="-122"/>
                <a:ea typeface="FangSong_GB2312" panose="02010609030101010101" pitchFamily="49" charset="-122"/>
              </a:rPr>
              <a:t>为目标状态的集合。</a:t>
            </a:r>
          </a:p>
          <a:p>
            <a:pPr marR="6350"/>
            <a:r>
              <a:rPr lang="zh-CN" altLang="en-US" sz="2400" dirty="0">
                <a:solidFill>
                  <a:srgbClr val="0000CC"/>
                </a:solidFill>
                <a:latin typeface="FangSong_GB2312" panose="02010609030101010101" pitchFamily="49" charset="-122"/>
                <a:ea typeface="FangSong_GB2312" panose="02010609030101010101" pitchFamily="49" charset="-122"/>
              </a:rPr>
              <a:t>    状态空间也可用一个赋值的有向图来表示，该有向图称为状态空间图。在状态空间图中，节点表示问题的状态，有向边表示操作。 </a:t>
            </a:r>
            <a:endParaRPr lang="zh-CN" altLang="en-US" sz="2400" dirty="0"/>
          </a:p>
        </p:txBody>
      </p:sp>
    </p:spTree>
    <p:extLst>
      <p:ext uri="{BB962C8B-B14F-4D97-AF65-F5344CB8AC3E}">
        <p14:creationId xmlns:p14="http://schemas.microsoft.com/office/powerpoint/2010/main" val="2390528921"/>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053" y="606757"/>
            <a:ext cx="7838587" cy="5200919"/>
          </a:xfrm>
          <a:prstGeom prst="rect">
            <a:avLst/>
          </a:prstGeom>
        </p:spPr>
      </p:pic>
      <p:sp>
        <p:nvSpPr>
          <p:cNvPr id="6" name="矩形 5">
            <a:extLst/>
          </p:cNvPr>
          <p:cNvSpPr/>
          <p:nvPr/>
        </p:nvSpPr>
        <p:spPr>
          <a:xfrm>
            <a:off x="2654222" y="6073806"/>
            <a:ext cx="6813084" cy="397032"/>
          </a:xfrm>
          <a:prstGeom prst="rect">
            <a:avLst/>
          </a:prstGeom>
        </p:spPr>
        <p:txBody>
          <a:bodyPr wrap="none">
            <a:spAutoFit/>
          </a:bodyPr>
          <a:lstStyle/>
          <a:p>
            <a:pPr marL="342900" lvl="0" indent="-342900" fontAlgn="base">
              <a:lnSpc>
                <a:spcPct val="110000"/>
              </a:lnSpc>
              <a:spcBef>
                <a:spcPct val="40000"/>
              </a:spcBef>
              <a:spcAft>
                <a:spcPct val="0"/>
              </a:spcAft>
              <a:buFont typeface="Wingdings" panose="05000000000000000000" pitchFamily="2" charset="2"/>
              <a:buChar char="l"/>
            </a:pPr>
            <a:r>
              <a:rPr lang="zh-CN" altLang="en-US" b="1" kern="0" dirty="0">
                <a:solidFill>
                  <a:srgbClr val="000000"/>
                </a:solidFill>
                <a:latin typeface="Calibri"/>
                <a:ea typeface="楷体_GB2312" pitchFamily="49" charset="-122"/>
              </a:rPr>
              <a:t>假设同一优先级扩展节点按字母顺序，即 </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A</a:t>
            </a:r>
            <a:r>
              <a:rPr lang="zh-CN" altLang="en-US" b="1" kern="0" dirty="0">
                <a:solidFill>
                  <a:srgbClr val="000000"/>
                </a:solidFill>
                <a:latin typeface="Calibri"/>
                <a:ea typeface="楷体_GB2312" pitchFamily="49" charset="-122"/>
              </a:rPr>
              <a:t>优先于</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D</a:t>
            </a:r>
            <a:r>
              <a:rPr lang="zh-CN" altLang="en-US" b="1" kern="0" dirty="0">
                <a:solidFill>
                  <a:srgbClr val="000000"/>
                </a:solidFill>
                <a:latin typeface="Calibri"/>
                <a:ea typeface="楷体_GB2312" pitchFamily="49" charset="-122"/>
              </a:rPr>
              <a:t>扩展</a:t>
            </a:r>
          </a:p>
        </p:txBody>
      </p:sp>
    </p:spTree>
    <p:extLst>
      <p:ext uri="{BB962C8B-B14F-4D97-AF65-F5344CB8AC3E}">
        <p14:creationId xmlns:p14="http://schemas.microsoft.com/office/powerpoint/2010/main" val="362090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2837698"/>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a:defRPr/>
            </a:pPr>
            <a:endParaRPr lang="zh-CN" altLang="en-US"/>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en-US" altLang="zh-CN" b="1" dirty="0">
                <a:latin typeface="黑体" panose="02010609060101010101" pitchFamily="49" charset="-122"/>
              </a:rPr>
              <a:t>4.1   </a:t>
            </a:r>
            <a:r>
              <a:rPr lang="zh-CN" altLang="en-US" b="1" dirty="0">
                <a:latin typeface="黑体" panose="02010609060101010101" pitchFamily="49" charset="-122"/>
              </a:rPr>
              <a:t>概述</a:t>
            </a:r>
          </a:p>
          <a:p>
            <a:pPr>
              <a:lnSpc>
                <a:spcPct val="120000"/>
              </a:lnSpc>
              <a:buFont typeface="Wingdings" panose="05000000000000000000" pitchFamily="2" charset="2"/>
              <a:buNone/>
            </a:pPr>
            <a:r>
              <a:rPr lang="en-US" altLang="zh-CN" b="1" dirty="0">
                <a:latin typeface="黑体" panose="02010609060101010101" pitchFamily="49" charset="-122"/>
              </a:rPr>
              <a:t>4.2   </a:t>
            </a:r>
            <a:r>
              <a:rPr lang="zh-CN" altLang="en-US" b="1" dirty="0">
                <a:latin typeface="黑体" panose="02010609060101010101" pitchFamily="49" charset="-122"/>
              </a:rPr>
              <a:t>状态空间盲目搜索</a:t>
            </a:r>
          </a:p>
          <a:p>
            <a:pPr>
              <a:lnSpc>
                <a:spcPct val="120000"/>
              </a:lnSpc>
              <a:buFont typeface="Wingdings" panose="05000000000000000000" pitchFamily="2" charset="2"/>
              <a:buNone/>
            </a:pPr>
            <a:r>
              <a:rPr lang="en-US" altLang="zh-CN" b="1" dirty="0">
                <a:latin typeface="黑体" panose="02010609060101010101" pitchFamily="49" charset="-122"/>
              </a:rPr>
              <a:t>4.3   </a:t>
            </a:r>
            <a:r>
              <a:rPr lang="zh-CN" altLang="en-US" b="1" dirty="0">
                <a:latin typeface="黑体" panose="02010609060101010101" pitchFamily="49" charset="-122"/>
              </a:rPr>
              <a:t>状态空间启发式搜索</a:t>
            </a:r>
          </a:p>
          <a:p>
            <a:pPr>
              <a:lnSpc>
                <a:spcPct val="120000"/>
              </a:lnSpc>
              <a:buFont typeface="Wingdings" panose="05000000000000000000" pitchFamily="2" charset="2"/>
              <a:buNone/>
            </a:pPr>
            <a:r>
              <a:rPr lang="en-US" altLang="zh-CN" b="1" dirty="0">
                <a:latin typeface="黑体" panose="02010609060101010101" pitchFamily="49" charset="-122"/>
              </a:rPr>
              <a:t>4.4   </a:t>
            </a:r>
            <a:r>
              <a:rPr lang="zh-CN" altLang="en-US" b="1" dirty="0">
                <a:latin typeface="黑体" panose="02010609060101010101" pitchFamily="49" charset="-122"/>
              </a:rPr>
              <a:t>与</a:t>
            </a:r>
            <a:r>
              <a:rPr lang="en-US" altLang="zh-CN" b="1" dirty="0">
                <a:latin typeface="黑体" panose="02010609060101010101" pitchFamily="49" charset="-122"/>
              </a:rPr>
              <a:t>/</a:t>
            </a:r>
            <a:r>
              <a:rPr lang="zh-CN" altLang="en-US" b="1" dirty="0">
                <a:latin typeface="黑体" panose="02010609060101010101" pitchFamily="49" charset="-122"/>
              </a:rPr>
              <a:t>或树搜索</a:t>
            </a:r>
            <a:endParaRPr lang="en-US" altLang="zh-CN" b="1" dirty="0">
              <a:latin typeface="黑体" panose="02010609060101010101" pitchFamily="49" charset="-122"/>
            </a:endParaRPr>
          </a:p>
          <a:p>
            <a:pPr>
              <a:lnSpc>
                <a:spcPct val="120000"/>
              </a:lnSpc>
              <a:buFont typeface="Wingdings" panose="05000000000000000000" pitchFamily="2" charset="2"/>
              <a:buNone/>
            </a:pPr>
            <a:r>
              <a:rPr lang="en-US" altLang="zh-CN" b="1" dirty="0">
                <a:latin typeface="黑体" panose="02010609060101010101" pitchFamily="49" charset="-122"/>
              </a:rPr>
              <a:t>4.5   </a:t>
            </a:r>
            <a:r>
              <a:rPr lang="zh-CN" altLang="en-US" b="1" dirty="0">
                <a:latin typeface="黑体" panose="02010609060101010101" pitchFamily="49" charset="-122"/>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eaLnBrk="1" hangingPunct="1"/>
            <a:fld id="{967B5717-47C2-4836-8B75-2555FF996FDC}" type="slidenum">
              <a:rPr lang="zh-CN" altLang="en-US" sz="1200" b="0">
                <a:solidFill>
                  <a:srgbClr val="898989"/>
                </a:solidFill>
                <a:ea typeface="黑体" panose="02010609060101010101" pitchFamily="49" charset="-122"/>
              </a:rPr>
              <a:pPr eaLnBrk="1" hangingPunct="1"/>
              <a:t>71</a:t>
            </a:fld>
            <a:endParaRPr lang="en-US" altLang="zh-CN" sz="1200" b="0">
              <a:solidFill>
                <a:srgbClr val="898989"/>
              </a:solidFill>
              <a:ea typeface="黑体" panose="02010609060101010101" pitchFamily="49" charset="-122"/>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330080837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22263" y="425433"/>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4.3.1 </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启发性</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信息</a:t>
            </a:r>
          </a:p>
        </p:txBody>
      </p:sp>
      <p:sp>
        <p:nvSpPr>
          <p:cNvPr id="6" name="Rectangle 4"/>
          <p:cNvSpPr>
            <a:spLocks noChangeArrowheads="1"/>
          </p:cNvSpPr>
          <p:nvPr/>
        </p:nvSpPr>
        <p:spPr bwMode="auto">
          <a:xfrm>
            <a:off x="854059" y="1075075"/>
            <a:ext cx="10855084"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0" algn="just"/>
            <a:r>
              <a:rPr lang="zh-CN" altLang="en-US" sz="2800" dirty="0">
                <a:solidFill>
                  <a:srgbClr val="A4001F"/>
                </a:solidFill>
                <a:latin typeface="FangSong_GB2312" panose="02010609030101010101" pitchFamily="49" charset="-122"/>
                <a:ea typeface="FangSong_GB2312" panose="02010609030101010101" pitchFamily="49" charset="-122"/>
              </a:rPr>
              <a:t>启发性信息</a:t>
            </a:r>
          </a:p>
          <a:p>
            <a:pPr marR="4270" algn="just"/>
            <a:r>
              <a:rPr lang="zh-CN" altLang="en-US" sz="2800" dirty="0">
                <a:solidFill>
                  <a:srgbClr val="0000CC"/>
                </a:solidFill>
                <a:latin typeface="FangSong_GB2312" panose="02010609030101010101" pitchFamily="49" charset="-122"/>
                <a:ea typeface="FangSong_GB2312" panose="02010609030101010101" pitchFamily="49" charset="-122"/>
              </a:rPr>
              <a:t>  启发性信息是指那种与具体问题求解过程有关的，并可指导搜索过程朝着最有希望方向前进的控制信息。</a:t>
            </a:r>
          </a:p>
          <a:p>
            <a:pPr marR="21020" algn="just"/>
            <a:r>
              <a:rPr lang="zh-CN" altLang="en-US" sz="2800" dirty="0">
                <a:solidFill>
                  <a:srgbClr val="0000CC"/>
                </a:solidFill>
                <a:latin typeface="FangSong_GB2312" panose="02010609030101010101" pitchFamily="49" charset="-122"/>
                <a:ea typeface="FangSong_GB2312" panose="02010609030101010101" pitchFamily="49" charset="-122"/>
              </a:rPr>
              <a:t>  启发信息的启发能力越强，扩展的无用结点越</a:t>
            </a:r>
            <a:r>
              <a:rPr lang="zh-CN" altLang="en-US" sz="2800" dirty="0" smtClean="0">
                <a:solidFill>
                  <a:srgbClr val="0000CC"/>
                </a:solidFill>
                <a:latin typeface="FangSong_GB2312" panose="02010609030101010101" pitchFamily="49" charset="-122"/>
                <a:ea typeface="FangSong_GB2312" panose="02010609030101010101" pitchFamily="49" charset="-122"/>
              </a:rPr>
              <a:t>少，搜索算法越高效。启发信息包括</a:t>
            </a:r>
            <a:r>
              <a:rPr lang="zh-CN" altLang="en-US" sz="2800" dirty="0">
                <a:solidFill>
                  <a:srgbClr val="0000CC"/>
                </a:solidFill>
                <a:latin typeface="FangSong_GB2312" panose="02010609030101010101" pitchFamily="49" charset="-122"/>
                <a:ea typeface="FangSong_GB2312" panose="02010609030101010101" pitchFamily="49" charset="-122"/>
              </a:rPr>
              <a:t>以下</a:t>
            </a:r>
            <a:r>
              <a:rPr lang="en-US" altLang="zh-CN" sz="2800" dirty="0">
                <a:solidFill>
                  <a:srgbClr val="0000CC"/>
                </a:solidFill>
                <a:latin typeface="Times New Roman" panose="02020603050405020304" pitchFamily="18" charset="0"/>
                <a:ea typeface="FangSong_GB2312" panose="02010609030101010101" pitchFamily="49" charset="-122"/>
              </a:rPr>
              <a:t>3</a:t>
            </a:r>
            <a:r>
              <a:rPr lang="zh-CN" altLang="en-US" sz="2800" dirty="0">
                <a:solidFill>
                  <a:srgbClr val="0000CC"/>
                </a:solidFill>
                <a:latin typeface="FangSong_GB2312" panose="02010609030101010101" pitchFamily="49" charset="-122"/>
                <a:ea typeface="FangSong_GB2312" panose="02010609030101010101" pitchFamily="49" charset="-122"/>
              </a:rPr>
              <a:t>种：</a:t>
            </a:r>
          </a:p>
          <a:p>
            <a:pPr marR="70320" algn="just"/>
            <a:r>
              <a:rPr lang="zh-CN" altLang="en-US" sz="2800" dirty="0">
                <a:solidFill>
                  <a:srgbClr val="0000CC"/>
                </a:solidFill>
                <a:latin typeface="FangSong_GB2312" panose="02010609030101010101" pitchFamily="49" charset="-122"/>
                <a:ea typeface="FangSong_GB2312" panose="02010609030101010101" pitchFamily="49" charset="-122"/>
              </a:rPr>
              <a:t>  ①有效地帮助确定扩展节点的信息；</a:t>
            </a:r>
          </a:p>
          <a:p>
            <a:pPr marR="46170" algn="just"/>
            <a:r>
              <a:rPr lang="zh-CN" altLang="en-US" sz="2800" dirty="0">
                <a:solidFill>
                  <a:srgbClr val="0000CC"/>
                </a:solidFill>
                <a:latin typeface="FangSong_GB2312" panose="02010609030101010101" pitchFamily="49" charset="-122"/>
                <a:ea typeface="FangSong_GB2312" panose="02010609030101010101" pitchFamily="49" charset="-122"/>
              </a:rPr>
              <a:t>  ②有效地帮助决定哪些后继节点应被生成的信息；</a:t>
            </a:r>
          </a:p>
          <a:p>
            <a:pPr marR="22020" algn="just"/>
            <a:r>
              <a:rPr lang="zh-CN" altLang="en-US" sz="2800" dirty="0">
                <a:solidFill>
                  <a:srgbClr val="0000CC"/>
                </a:solidFill>
                <a:latin typeface="FangSong_GB2312" panose="02010609030101010101" pitchFamily="49" charset="-122"/>
                <a:ea typeface="FangSong_GB2312" panose="02010609030101010101" pitchFamily="49" charset="-122"/>
              </a:rPr>
              <a:t>  ③能决定在扩展一个节点时哪些节点应从搜索树上删除的信息</a:t>
            </a:r>
            <a:r>
              <a:rPr lang="zh-CN" altLang="en-US" sz="2800" dirty="0" smtClean="0">
                <a:solidFill>
                  <a:srgbClr val="0000CC"/>
                </a:solidFill>
                <a:latin typeface="FangSong_GB2312" panose="02010609030101010101" pitchFamily="49" charset="-122"/>
                <a:ea typeface="FangSong_GB2312" panose="02010609030101010101" pitchFamily="49" charset="-122"/>
              </a:rPr>
              <a:t>。</a:t>
            </a:r>
            <a:endParaRPr lang="en-US" altLang="zh-CN" sz="2800" dirty="0" smtClean="0">
              <a:solidFill>
                <a:srgbClr val="0000CC"/>
              </a:solidFill>
              <a:latin typeface="FangSong_GB2312" panose="02010609030101010101" pitchFamily="49" charset="-122"/>
              <a:ea typeface="FangSong_GB2312" panose="02010609030101010101" pitchFamily="49" charset="-122"/>
            </a:endParaRPr>
          </a:p>
          <a:p>
            <a:pPr algn="just"/>
            <a:r>
              <a:rPr lang="zh-CN" altLang="en-US" sz="2800" dirty="0">
                <a:solidFill>
                  <a:srgbClr val="A4001F"/>
                </a:solidFill>
                <a:latin typeface="FangSong_GB2312" panose="02010609030101010101" pitchFamily="49" charset="-122"/>
                <a:ea typeface="FangSong_GB2312" panose="02010609030101010101" pitchFamily="49" charset="-122"/>
              </a:rPr>
              <a:t>估价</a:t>
            </a:r>
            <a:r>
              <a:rPr lang="zh-CN" altLang="en-US" sz="2800" dirty="0" smtClean="0">
                <a:solidFill>
                  <a:srgbClr val="A4001F"/>
                </a:solidFill>
                <a:latin typeface="FangSong_GB2312" panose="02010609030101010101" pitchFamily="49" charset="-122"/>
                <a:ea typeface="FangSong_GB2312" panose="02010609030101010101" pitchFamily="49" charset="-122"/>
              </a:rPr>
              <a:t>函数</a:t>
            </a:r>
            <a:endParaRPr lang="en-US" altLang="zh-CN" sz="2800" dirty="0" smtClean="0">
              <a:solidFill>
                <a:srgbClr val="A4001F"/>
              </a:solidFill>
              <a:latin typeface="FangSong_GB2312" panose="02010609030101010101" pitchFamily="49" charset="-122"/>
              <a:ea typeface="FangSong_GB2312" panose="02010609030101010101" pitchFamily="49" charset="-122"/>
            </a:endParaRPr>
          </a:p>
          <a:p>
            <a:pPr algn="just"/>
            <a:r>
              <a:rPr lang="en-US" altLang="zh-CN" sz="2800" dirty="0">
                <a:solidFill>
                  <a:srgbClr val="A4001F"/>
                </a:solidFill>
                <a:latin typeface="FangSong_GB2312" panose="02010609030101010101" pitchFamily="49" charset="-122"/>
                <a:ea typeface="FangSong_GB2312" panose="02010609030101010101" pitchFamily="49" charset="-122"/>
              </a:rPr>
              <a:t>	</a:t>
            </a:r>
            <a:r>
              <a:rPr lang="en-US" altLang="zh-CN" sz="2800" dirty="0" smtClean="0">
                <a:solidFill>
                  <a:srgbClr val="A4001F"/>
                </a:solidFill>
                <a:latin typeface="FangSong_GB2312" panose="02010609030101010101" pitchFamily="49" charset="-122"/>
                <a:ea typeface="FangSong_GB2312" panose="02010609030101010101" pitchFamily="49" charset="-122"/>
              </a:rPr>
              <a:t>	</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f</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n</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 = </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g</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n</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 + </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h</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n</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a:t>
            </a:r>
          </a:p>
          <a:p>
            <a:pPr algn="just"/>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g</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a:t>
            </a:r>
            <a:r>
              <a:rPr lang="en-US" altLang="zh-CN" sz="2800" i="1"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n</a:t>
            </a:r>
            <a:r>
              <a:rPr lang="en-US" altLang="zh-CN" sz="2800" dirty="0" smtClean="0">
                <a:solidFill>
                  <a:srgbClr val="A4001F"/>
                </a:solidFill>
                <a:latin typeface="Times New Roman" panose="02020603050405020304" pitchFamily="18" charset="0"/>
                <a:ea typeface="FangSong_GB2312" panose="02010609030101010101" pitchFamily="49" charset="-122"/>
                <a:cs typeface="Times New Roman" panose="02020603050405020304" pitchFamily="18" charset="0"/>
              </a:rPr>
              <a:t>)</a:t>
            </a:r>
            <a:r>
              <a:rPr lang="zh-CN" altLang="en-US" sz="2800"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是从初始节点到节点</a:t>
            </a:r>
            <a:r>
              <a:rPr lang="en-US" altLang="zh-CN" sz="2800" i="1"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n</a:t>
            </a:r>
            <a:r>
              <a:rPr lang="zh-CN" altLang="en-US" sz="2800"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的</a:t>
            </a:r>
            <a:r>
              <a:rPr lang="zh-CN" altLang="en-US" sz="2800"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实际代价</a:t>
            </a:r>
            <a:r>
              <a:rPr lang="zh-CN" altLang="en-US" sz="2800"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a:t>
            </a:r>
            <a:r>
              <a:rPr lang="en-US" altLang="zh-CN" sz="2800" i="1"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h</a:t>
            </a:r>
            <a:r>
              <a:rPr lang="en-US" altLang="zh-CN" sz="2800"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a:t>
            </a:r>
            <a:r>
              <a:rPr lang="en-US" altLang="zh-CN" sz="2800" i="1"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n</a:t>
            </a:r>
            <a:r>
              <a:rPr lang="en-US" altLang="zh-CN" sz="2800"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a:t>
            </a:r>
            <a:r>
              <a:rPr lang="zh-CN" altLang="en-US" sz="2800"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是从节点</a:t>
            </a:r>
            <a:r>
              <a:rPr lang="en-US" altLang="zh-CN" sz="2800" i="1"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n</a:t>
            </a:r>
            <a:r>
              <a:rPr lang="zh-CN" altLang="en-US" sz="2800" dirty="0" smtClean="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到目标节点的最优路径的</a:t>
            </a:r>
            <a:r>
              <a:rPr lang="zh-CN" altLang="en-US" sz="2800"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估计代价</a:t>
            </a:r>
            <a:r>
              <a:rPr lang="zh-CN" altLang="en-US" sz="2800" dirty="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，需要跟问题自身特性来确定，体系的是问题自身的启发性信息，因此也称为</a:t>
            </a:r>
            <a:r>
              <a:rPr lang="zh-CN" altLang="en-US" sz="2800" dirty="0" smtClean="0">
                <a:solidFill>
                  <a:srgbClr val="C00000"/>
                </a:solidFill>
                <a:latin typeface="Times New Roman" panose="02020603050405020304" pitchFamily="18" charset="0"/>
                <a:ea typeface="FangSong_GB2312" panose="02010609030101010101" pitchFamily="49" charset="-122"/>
                <a:cs typeface="Times New Roman" panose="02020603050405020304" pitchFamily="18" charset="0"/>
              </a:rPr>
              <a:t>启发函数</a:t>
            </a:r>
            <a:r>
              <a:rPr lang="zh-CN" altLang="en-US" sz="2800" dirty="0">
                <a:solidFill>
                  <a:schemeClr val="tx1"/>
                </a:solidFill>
                <a:latin typeface="Times New Roman" panose="02020603050405020304" pitchFamily="18" charset="0"/>
                <a:ea typeface="FangSong_GB2312" panose="02010609030101010101" pitchFamily="49" charset="-122"/>
                <a:cs typeface="Times New Roman" panose="02020603050405020304" pitchFamily="18" charset="0"/>
              </a:rPr>
              <a:t>。</a:t>
            </a:r>
          </a:p>
        </p:txBody>
      </p:sp>
    </p:spTree>
    <p:extLst>
      <p:ext uri="{BB962C8B-B14F-4D97-AF65-F5344CB8AC3E}">
        <p14:creationId xmlns:p14="http://schemas.microsoft.com/office/powerpoint/2010/main" val="68169623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descr="Z:\Shared with PC\smallMaze.png"/>
          <p:cNvPicPr>
            <a:picLocks noChangeAspect="1" noChangeArrowheads="1"/>
          </p:cNvPicPr>
          <p:nvPr/>
        </p:nvPicPr>
        <p:blipFill>
          <a:blip r:embed="rId3" cstate="print"/>
          <a:srcRect/>
          <a:stretch>
            <a:fillRect/>
          </a:stretch>
        </p:blipFill>
        <p:spPr bwMode="auto">
          <a:xfrm>
            <a:off x="1576389" y="3498851"/>
            <a:ext cx="5381229" cy="2978151"/>
          </a:xfrm>
          <a:prstGeom prst="rect">
            <a:avLst/>
          </a:prstGeom>
          <a:noFill/>
          <a:ln w="9525">
            <a:noFill/>
            <a:miter lim="800000"/>
            <a:headEnd/>
            <a:tailEnd/>
          </a:ln>
        </p:spPr>
      </p:pic>
      <p:sp>
        <p:nvSpPr>
          <p:cNvPr id="6" name="Rectangle 5"/>
          <p:cNvSpPr txBox="1">
            <a:spLocks noChangeArrowheads="1"/>
          </p:cNvSpPr>
          <p:nvPr/>
        </p:nvSpPr>
        <p:spPr bwMode="auto">
          <a:xfrm>
            <a:off x="753762" y="1219202"/>
            <a:ext cx="6332839" cy="1708151"/>
          </a:xfrm>
          <a:prstGeom prst="rect">
            <a:avLst/>
          </a:prstGeom>
          <a:noFill/>
          <a:ln w="9525">
            <a:noFill/>
            <a:miter lim="800000"/>
            <a:headEnd/>
            <a:tailEnd/>
          </a:ln>
        </p:spPr>
        <p:txBody>
          <a:bodyPr lIns="91432" tIns="45718" rIns="91432" bIns="45718"/>
          <a:lstStyle/>
          <a:p>
            <a:pPr marL="342866" indent="-342866">
              <a:spcBef>
                <a:spcPct val="20000"/>
              </a:spcBef>
              <a:buClr>
                <a:schemeClr val="accent2"/>
              </a:buClr>
              <a:buFont typeface="Wingdings" pitchFamily="2" charset="2"/>
              <a:buChar char="§"/>
              <a:defRPr/>
            </a:pPr>
            <a:r>
              <a:rPr lang="en-US" sz="2800" kern="0" dirty="0">
                <a:solidFill>
                  <a:srgbClr val="000099"/>
                </a:solidFill>
                <a:latin typeface="Calibri" pitchFamily="34" charset="0"/>
              </a:rPr>
              <a:t>A </a:t>
            </a:r>
            <a:r>
              <a:rPr lang="en-US" sz="2800" kern="0" dirty="0" smtClean="0">
                <a:solidFill>
                  <a:srgbClr val="000099"/>
                </a:solidFill>
                <a:latin typeface="Calibri" pitchFamily="34" charset="0"/>
              </a:rPr>
              <a:t>heuristic </a:t>
            </a:r>
            <a:r>
              <a:rPr lang="en-US" altLang="zh-CN" sz="2800" kern="0" dirty="0" smtClean="0">
                <a:solidFill>
                  <a:srgbClr val="000099"/>
                </a:solidFill>
                <a:latin typeface="Calibri" pitchFamily="34" charset="0"/>
              </a:rPr>
              <a:t>function</a:t>
            </a:r>
            <a:r>
              <a:rPr lang="en-US" sz="2800" kern="0" dirty="0" smtClean="0">
                <a:solidFill>
                  <a:srgbClr val="000099"/>
                </a:solidFill>
                <a:latin typeface="Calibri" pitchFamily="34" charset="0"/>
              </a:rPr>
              <a:t> </a:t>
            </a:r>
            <a:r>
              <a:rPr lang="en-US" sz="2800" kern="0" dirty="0">
                <a:solidFill>
                  <a:srgbClr val="000099"/>
                </a:solidFill>
                <a:latin typeface="Calibri" pitchFamily="34" charset="0"/>
              </a:rPr>
              <a:t>is:</a:t>
            </a:r>
          </a:p>
          <a:p>
            <a:pPr marL="800021" lvl="1" indent="-342866">
              <a:spcBef>
                <a:spcPct val="20000"/>
              </a:spcBef>
              <a:buClr>
                <a:schemeClr val="accent2"/>
              </a:buClr>
              <a:buFont typeface="Wingdings" pitchFamily="2" charset="2"/>
              <a:buChar char="§"/>
              <a:defRPr/>
            </a:pPr>
            <a:r>
              <a:rPr lang="en-US" sz="2000" kern="0" dirty="0">
                <a:latin typeface="Calibri" pitchFamily="34" charset="0"/>
              </a:rPr>
              <a:t>A function that </a:t>
            </a:r>
            <a:r>
              <a:rPr lang="en-US" sz="2000" i="1" kern="0" dirty="0">
                <a:latin typeface="Calibri" pitchFamily="34" charset="0"/>
              </a:rPr>
              <a:t>estimates</a:t>
            </a:r>
            <a:r>
              <a:rPr lang="en-US" sz="2000" kern="0" dirty="0">
                <a:latin typeface="Calibri" pitchFamily="34" charset="0"/>
              </a:rPr>
              <a:t> how close a state is to a goal</a:t>
            </a:r>
          </a:p>
          <a:p>
            <a:pPr marL="800021" lvl="1" indent="-342866">
              <a:spcBef>
                <a:spcPct val="20000"/>
              </a:spcBef>
              <a:buClr>
                <a:schemeClr val="accent2"/>
              </a:buClr>
              <a:buFont typeface="Wingdings" pitchFamily="2" charset="2"/>
              <a:buChar char="§"/>
              <a:defRPr/>
            </a:pPr>
            <a:r>
              <a:rPr lang="en-US" sz="2000" kern="0" dirty="0">
                <a:latin typeface="Calibri" pitchFamily="34" charset="0"/>
              </a:rPr>
              <a:t>Designed for a particular search problem</a:t>
            </a:r>
          </a:p>
          <a:p>
            <a:pPr marL="800021" lvl="1" indent="-342866">
              <a:spcBef>
                <a:spcPct val="20000"/>
              </a:spcBef>
              <a:buClr>
                <a:schemeClr val="accent2"/>
              </a:buClr>
              <a:buFont typeface="Wingdings" pitchFamily="2" charset="2"/>
              <a:buChar char="§"/>
              <a:defRPr/>
            </a:pPr>
            <a:r>
              <a:rPr lang="en-US" sz="2000" kern="0" dirty="0">
                <a:latin typeface="Calibri" pitchFamily="34" charset="0"/>
              </a:rPr>
              <a:t>Examples: Manhattan distance, Euclidean distance for path finding</a:t>
            </a:r>
          </a:p>
        </p:txBody>
      </p:sp>
      <p:grpSp>
        <p:nvGrpSpPr>
          <p:cNvPr id="2" name="Group 18"/>
          <p:cNvGrpSpPr>
            <a:grpSpLocks/>
          </p:cNvGrpSpPr>
          <p:nvPr/>
        </p:nvGrpSpPr>
        <p:grpSpPr bwMode="auto">
          <a:xfrm>
            <a:off x="1876926" y="4078288"/>
            <a:ext cx="2458442" cy="1924051"/>
            <a:chOff x="1573306" y="4155142"/>
            <a:chExt cx="3025588" cy="1922929"/>
          </a:xfrm>
        </p:grpSpPr>
        <p:sp>
          <p:nvSpPr>
            <p:cNvPr id="13" name="Freeform 12"/>
            <p:cNvSpPr/>
            <p:nvPr/>
          </p:nvSpPr>
          <p:spPr>
            <a:xfrm>
              <a:off x="1573306" y="4578757"/>
              <a:ext cx="3025588" cy="1499314"/>
            </a:xfrm>
            <a:custGeom>
              <a:avLst/>
              <a:gdLst>
                <a:gd name="connsiteX0" fmla="*/ 3065929 w 3065929"/>
                <a:gd name="connsiteY0" fmla="*/ 13447 h 1479177"/>
                <a:gd name="connsiteX1" fmla="*/ 0 w 3065929"/>
                <a:gd name="connsiteY1" fmla="*/ 0 h 1479177"/>
                <a:gd name="connsiteX2" fmla="*/ 26894 w 3065929"/>
                <a:gd name="connsiteY2" fmla="*/ 1479177 h 1479177"/>
              </a:gdLst>
              <a:ahLst/>
              <a:cxnLst>
                <a:cxn ang="0">
                  <a:pos x="connsiteX0" y="connsiteY0"/>
                </a:cxn>
                <a:cxn ang="0">
                  <a:pos x="connsiteX1" y="connsiteY1"/>
                </a:cxn>
                <a:cxn ang="0">
                  <a:pos x="connsiteX2" y="connsiteY2"/>
                </a:cxn>
              </a:cxnLst>
              <a:rect l="l" t="t" r="r" b="b"/>
              <a:pathLst>
                <a:path w="3065929" h="1479177">
                  <a:moveTo>
                    <a:pt x="3065929" y="13447"/>
                  </a:moveTo>
                  <a:lnTo>
                    <a:pt x="0" y="0"/>
                  </a:lnTo>
                  <a:lnTo>
                    <a:pt x="26894" y="1479177"/>
                  </a:lnTo>
                </a:path>
              </a:pathLst>
            </a:cu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32778" name="TextBox 15"/>
            <p:cNvSpPr txBox="1">
              <a:spLocks noChangeArrowheads="1"/>
            </p:cNvSpPr>
            <p:nvPr/>
          </p:nvSpPr>
          <p:spPr bwMode="auto">
            <a:xfrm>
              <a:off x="2164977" y="4155142"/>
              <a:ext cx="543255" cy="369117"/>
            </a:xfrm>
            <a:prstGeom prst="rect">
              <a:avLst/>
            </a:prstGeom>
            <a:noFill/>
            <a:ln w="9525">
              <a:noFill/>
              <a:miter lim="800000"/>
              <a:headEnd/>
              <a:tailEnd/>
            </a:ln>
          </p:spPr>
          <p:txBody>
            <a:bodyPr wrap="none">
              <a:spAutoFit/>
            </a:bodyPr>
            <a:lstStyle/>
            <a:p>
              <a:r>
                <a:rPr lang="en-US" b="1" dirty="0">
                  <a:solidFill>
                    <a:srgbClr val="C00000"/>
                  </a:solidFill>
                </a:rPr>
                <a:t>10</a:t>
              </a:r>
            </a:p>
          </p:txBody>
        </p:sp>
        <p:sp>
          <p:nvSpPr>
            <p:cNvPr id="32779" name="TextBox 16"/>
            <p:cNvSpPr txBox="1">
              <a:spLocks noChangeArrowheads="1"/>
            </p:cNvSpPr>
            <p:nvPr/>
          </p:nvSpPr>
          <p:spPr bwMode="auto">
            <a:xfrm>
              <a:off x="1591236" y="4953001"/>
              <a:ext cx="385261" cy="369117"/>
            </a:xfrm>
            <a:prstGeom prst="rect">
              <a:avLst/>
            </a:prstGeom>
            <a:noFill/>
            <a:ln w="9525">
              <a:noFill/>
              <a:miter lim="800000"/>
              <a:headEnd/>
              <a:tailEnd/>
            </a:ln>
          </p:spPr>
          <p:txBody>
            <a:bodyPr wrap="none">
              <a:spAutoFit/>
            </a:bodyPr>
            <a:lstStyle/>
            <a:p>
              <a:r>
                <a:rPr lang="en-US" b="1" dirty="0">
                  <a:solidFill>
                    <a:srgbClr val="C00000"/>
                  </a:solidFill>
                </a:rPr>
                <a:t>5</a:t>
              </a:r>
            </a:p>
          </p:txBody>
        </p:sp>
      </p:grpSp>
      <p:grpSp>
        <p:nvGrpSpPr>
          <p:cNvPr id="3" name="Group 19"/>
          <p:cNvGrpSpPr>
            <a:grpSpLocks/>
          </p:cNvGrpSpPr>
          <p:nvPr/>
        </p:nvGrpSpPr>
        <p:grpSpPr bwMode="auto">
          <a:xfrm>
            <a:off x="1942710" y="4495803"/>
            <a:ext cx="2419741" cy="1506537"/>
            <a:chOff x="1653989" y="4572529"/>
            <a:chExt cx="2978334" cy="1505542"/>
          </a:xfrm>
        </p:grpSpPr>
        <p:cxnSp>
          <p:nvCxnSpPr>
            <p:cNvPr id="15" name="Straight Arrow Connector 14"/>
            <p:cNvCxnSpPr/>
            <p:nvPr/>
          </p:nvCxnSpPr>
          <p:spPr>
            <a:xfrm flipH="1">
              <a:off x="1653989" y="4572529"/>
              <a:ext cx="2978334" cy="1505542"/>
            </a:xfrm>
            <a:prstGeom prst="straightConnector1">
              <a:avLst/>
            </a:prstGeom>
            <a:ln w="57150">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776" name="TextBox 17"/>
            <p:cNvSpPr txBox="1">
              <a:spLocks noChangeArrowheads="1"/>
            </p:cNvSpPr>
            <p:nvPr/>
          </p:nvSpPr>
          <p:spPr bwMode="auto">
            <a:xfrm>
              <a:off x="3016625" y="5356413"/>
              <a:ext cx="764598" cy="369088"/>
            </a:xfrm>
            <a:prstGeom prst="rect">
              <a:avLst/>
            </a:prstGeom>
            <a:noFill/>
            <a:ln w="9525">
              <a:noFill/>
              <a:miter lim="800000"/>
              <a:headEnd/>
              <a:tailEnd/>
            </a:ln>
          </p:spPr>
          <p:txBody>
            <a:bodyPr wrap="none">
              <a:spAutoFit/>
            </a:bodyPr>
            <a:lstStyle/>
            <a:p>
              <a:r>
                <a:rPr lang="en-US" b="1" dirty="0">
                  <a:solidFill>
                    <a:srgbClr val="C00000"/>
                  </a:solidFill>
                </a:rPr>
                <a:t>11.2</a:t>
              </a:r>
            </a:p>
          </p:txBody>
        </p:sp>
      </p:grpSp>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07370" y="1524000"/>
            <a:ext cx="2768863" cy="2300286"/>
          </a:xfrm>
          <a:prstGeom prst="rect">
            <a:avLst/>
          </a:prstGeom>
          <a:noFill/>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643813" y="4116377"/>
            <a:ext cx="2824358" cy="2374241"/>
          </a:xfrm>
          <a:prstGeom prst="rect">
            <a:avLst/>
          </a:prstGeom>
          <a:noFill/>
        </p:spPr>
      </p:pic>
      <p:sp>
        <p:nvSpPr>
          <p:cNvPr id="16" name="Rectangle 3"/>
          <p:cNvSpPr txBox="1">
            <a:spLocks/>
          </p:cNvSpPr>
          <p:nvPr/>
        </p:nvSpPr>
        <p:spPr bwMode="auto">
          <a:xfrm>
            <a:off x="347023" y="32306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4.3.1 </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启发性</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信息</a:t>
            </a:r>
          </a:p>
        </p:txBody>
      </p:sp>
    </p:spTree>
    <p:extLst>
      <p:ext uri="{BB962C8B-B14F-4D97-AF65-F5344CB8AC3E}">
        <p14:creationId xmlns:p14="http://schemas.microsoft.com/office/powerpoint/2010/main" val="2132479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09777" y="-457200"/>
            <a:ext cx="7924799" cy="7315199"/>
          </a:xfrm>
          <a:prstGeom prst="rect">
            <a:avLst/>
          </a:prstGeom>
          <a:noFill/>
        </p:spPr>
      </p:pic>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4.3.2 </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贪心</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算法</a:t>
            </a: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a:t>
            </a:r>
            <a:r>
              <a:rPr lang="en-US" sz="2800" dirty="0">
                <a:solidFill>
                  <a:srgbClr val="CC0000"/>
                </a:solidFill>
                <a:latin typeface="Calibri"/>
                <a:cs typeface="Calibri"/>
              </a:rPr>
              <a:t>Greedy</a:t>
            </a:r>
            <a:r>
              <a:rPr lang="en-US" altLang="zh-CN" sz="2800" kern="0" dirty="0" smtClean="0">
                <a:solidFill>
                  <a:srgbClr val="000099"/>
                </a:solidFill>
                <a:effectLst>
                  <a:outerShdw blurRad="38100" dist="38100" dir="2700000" algn="tl">
                    <a:srgbClr val="C0C0C0"/>
                  </a:outerShdw>
                </a:effectLst>
                <a:latin typeface="黑体" pitchFamily="2" charset="-122"/>
                <a:ea typeface="黑体" pitchFamily="2" charset="-122"/>
              </a:rPr>
              <a:t>)</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2" name="矩形 1"/>
          <p:cNvSpPr/>
          <p:nvPr/>
        </p:nvSpPr>
        <p:spPr>
          <a:xfrm>
            <a:off x="897588" y="1065827"/>
            <a:ext cx="7261860" cy="424732"/>
          </a:xfrm>
          <a:prstGeom prst="rect">
            <a:avLst/>
          </a:prstGeom>
        </p:spPr>
        <p:txBody>
          <a:bodyPr wrap="none">
            <a:spAutoFit/>
          </a:bodyPr>
          <a:lstStyle/>
          <a:p>
            <a:pPr>
              <a:lnSpc>
                <a:spcPct val="90000"/>
              </a:lnSpc>
            </a:pPr>
            <a:r>
              <a:rPr lang="en-US" sz="2400" b="1" dirty="0">
                <a:solidFill>
                  <a:srgbClr val="CC0000"/>
                </a:solidFill>
                <a:latin typeface="Times New Roman" panose="02020603050405020304" pitchFamily="18" charset="0"/>
                <a:cs typeface="Times New Roman" panose="02020603050405020304" pitchFamily="18" charset="0"/>
              </a:rPr>
              <a:t>Greedy </a:t>
            </a:r>
            <a:r>
              <a:rPr lang="en-US" sz="2400" b="1" dirty="0" smtClean="0">
                <a:solidFill>
                  <a:schemeClr val="tx2"/>
                </a:solidFill>
                <a:latin typeface="Times New Roman" panose="02020603050405020304" pitchFamily="18" charset="0"/>
                <a:cs typeface="Times New Roman" panose="02020603050405020304" pitchFamily="18" charset="0"/>
              </a:rPr>
              <a:t>orders </a:t>
            </a:r>
            <a:r>
              <a:rPr lang="en-US" sz="2400" b="1" dirty="0">
                <a:solidFill>
                  <a:schemeClr val="tx2"/>
                </a:solidFill>
                <a:latin typeface="Times New Roman" panose="02020603050405020304" pitchFamily="18" charset="0"/>
                <a:cs typeface="Times New Roman" panose="02020603050405020304" pitchFamily="18" charset="0"/>
              </a:rPr>
              <a:t>by goal proximity, or </a:t>
            </a:r>
            <a:r>
              <a:rPr lang="en-US" sz="2400" b="1" i="1" dirty="0">
                <a:solidFill>
                  <a:schemeClr val="tx2"/>
                </a:solidFill>
                <a:latin typeface="Times New Roman" panose="02020603050405020304" pitchFamily="18" charset="0"/>
                <a:cs typeface="Times New Roman" panose="02020603050405020304" pitchFamily="18" charset="0"/>
              </a:rPr>
              <a:t>forward cost  </a:t>
            </a:r>
            <a:r>
              <a:rPr lang="en-US" sz="2400" b="1" i="1" dirty="0">
                <a:solidFill>
                  <a:srgbClr val="C00000"/>
                </a:solidFill>
                <a:latin typeface="Times New Roman" panose="02020603050405020304" pitchFamily="18" charset="0"/>
                <a:cs typeface="Times New Roman" panose="02020603050405020304" pitchFamily="18" charset="0"/>
              </a:rPr>
              <a:t>h</a:t>
            </a:r>
            <a:r>
              <a:rPr lang="en-US" sz="2400" b="1" dirty="0">
                <a:solidFill>
                  <a:srgbClr val="C00000"/>
                </a:solidFill>
                <a:latin typeface="Times New Roman" panose="02020603050405020304" pitchFamily="18" charset="0"/>
                <a:cs typeface="Times New Roman" panose="02020603050405020304" pitchFamily="18" charset="0"/>
              </a:rPr>
              <a:t>(</a:t>
            </a:r>
            <a:r>
              <a:rPr lang="en-US" sz="2400" b="1" i="1" dirty="0">
                <a:solidFill>
                  <a:srgbClr val="C00000"/>
                </a:solidFill>
                <a:latin typeface="Times New Roman" panose="02020603050405020304" pitchFamily="18" charset="0"/>
                <a:cs typeface="Times New Roman" panose="02020603050405020304" pitchFamily="18" charset="0"/>
              </a:rPr>
              <a:t>n</a:t>
            </a:r>
            <a:r>
              <a:rPr lang="en-US" sz="2400" b="1" dirty="0">
                <a:solidFill>
                  <a:srgbClr val="C00000"/>
                </a:solidFill>
                <a:latin typeface="Times New Roman" panose="02020603050405020304" pitchFamily="18" charset="0"/>
                <a:cs typeface="Times New Roman" panose="02020603050405020304" pitchFamily="18" charset="0"/>
              </a:rPr>
              <a:t>)</a:t>
            </a:r>
            <a:endParaRPr lang="en-US" sz="2400" b="1"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352253"/>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1877172" y="1937393"/>
            <a:ext cx="1851789" cy="3785652"/>
          </a:xfrm>
          <a:prstGeom prst="rect">
            <a:avLst/>
          </a:prstGeom>
        </p:spPr>
        <p:txBody>
          <a:bodyPr wrap="none">
            <a:spAutoFit/>
          </a:bodyPr>
          <a:lstStyle/>
          <a:p>
            <a:r>
              <a:rPr lang="zh-CN" altLang="en-US" sz="2000" dirty="0">
                <a:solidFill>
                  <a:srgbClr val="0000CC"/>
                </a:solidFill>
                <a:latin typeface="Times New Roman" panose="02020603050405020304" pitchFamily="18" charset="0"/>
              </a:rPr>
              <a:t>哈尔滨    ：</a:t>
            </a:r>
            <a:r>
              <a:rPr lang="en-US" altLang="zh-CN" sz="2000" dirty="0">
                <a:solidFill>
                  <a:srgbClr val="0000CC"/>
                </a:solidFill>
                <a:latin typeface="Times New Roman" panose="02020603050405020304" pitchFamily="18" charset="0"/>
              </a:rPr>
              <a:t>865</a:t>
            </a:r>
          </a:p>
          <a:p>
            <a:r>
              <a:rPr lang="zh-CN" altLang="en-US" sz="2000" dirty="0">
                <a:solidFill>
                  <a:srgbClr val="0000CC"/>
                </a:solidFill>
                <a:latin typeface="Times New Roman" panose="02020603050405020304" pitchFamily="18" charset="0"/>
              </a:rPr>
              <a:t>牡丹江    ：</a:t>
            </a:r>
            <a:r>
              <a:rPr lang="en-US" altLang="zh-CN" sz="2000" dirty="0">
                <a:solidFill>
                  <a:srgbClr val="0000CC"/>
                </a:solidFill>
                <a:latin typeface="Times New Roman" panose="02020603050405020304" pitchFamily="18" charset="0"/>
              </a:rPr>
              <a:t>912</a:t>
            </a:r>
          </a:p>
          <a:p>
            <a:r>
              <a:rPr lang="zh-CN" altLang="en-US" sz="2000" dirty="0">
                <a:solidFill>
                  <a:srgbClr val="0000CC"/>
                </a:solidFill>
                <a:latin typeface="Times New Roman" panose="02020603050405020304" pitchFamily="18" charset="0"/>
              </a:rPr>
              <a:t>长春        ：</a:t>
            </a:r>
            <a:r>
              <a:rPr lang="en-US" altLang="zh-CN" sz="2000" dirty="0">
                <a:solidFill>
                  <a:srgbClr val="0000CC"/>
                </a:solidFill>
                <a:latin typeface="Times New Roman" panose="02020603050405020304" pitchFamily="18" charset="0"/>
              </a:rPr>
              <a:t>630</a:t>
            </a:r>
          </a:p>
          <a:p>
            <a:r>
              <a:rPr lang="zh-CN" altLang="en-US" sz="2000" dirty="0">
                <a:solidFill>
                  <a:srgbClr val="0000CC"/>
                </a:solidFill>
                <a:latin typeface="Times New Roman" panose="02020603050405020304" pitchFamily="18" charset="0"/>
              </a:rPr>
              <a:t>丹东</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a:t>
            </a:r>
            <a:r>
              <a:rPr lang="en-US" altLang="zh-CN" sz="2000" dirty="0">
                <a:solidFill>
                  <a:srgbClr val="0000CC"/>
                </a:solidFill>
                <a:latin typeface="Times New Roman" panose="02020603050405020304" pitchFamily="18" charset="0"/>
              </a:rPr>
              <a:t>403</a:t>
            </a:r>
          </a:p>
          <a:p>
            <a:r>
              <a:rPr lang="zh-CN" altLang="en-US" sz="2000" dirty="0">
                <a:solidFill>
                  <a:srgbClr val="0000CC"/>
                </a:solidFill>
                <a:latin typeface="Times New Roman" panose="02020603050405020304" pitchFamily="18" charset="0"/>
              </a:rPr>
              <a:t>铁岭        ：</a:t>
            </a:r>
            <a:r>
              <a:rPr lang="en-US" altLang="zh-CN" sz="2000" dirty="0">
                <a:solidFill>
                  <a:srgbClr val="0000CC"/>
                </a:solidFill>
                <a:latin typeface="Times New Roman" panose="02020603050405020304" pitchFamily="18" charset="0"/>
              </a:rPr>
              <a:t>410</a:t>
            </a:r>
          </a:p>
          <a:p>
            <a:r>
              <a:rPr lang="zh-CN" altLang="en-US" sz="2000" dirty="0">
                <a:solidFill>
                  <a:srgbClr val="0000CC"/>
                </a:solidFill>
                <a:latin typeface="Times New Roman" panose="02020603050405020304" pitchFamily="18" charset="0"/>
              </a:rPr>
              <a:t>沈阳        ：</a:t>
            </a:r>
            <a:r>
              <a:rPr lang="en-US" altLang="zh-CN" sz="2000" dirty="0">
                <a:solidFill>
                  <a:srgbClr val="0000CC"/>
                </a:solidFill>
                <a:latin typeface="Times New Roman" panose="02020603050405020304" pitchFamily="18" charset="0"/>
              </a:rPr>
              <a:t>352</a:t>
            </a:r>
          </a:p>
          <a:p>
            <a:r>
              <a:rPr lang="zh-CN" altLang="en-US" sz="2000" dirty="0">
                <a:solidFill>
                  <a:srgbClr val="0000CC"/>
                </a:solidFill>
                <a:latin typeface="Times New Roman" panose="02020603050405020304" pitchFamily="18" charset="0"/>
              </a:rPr>
              <a:t>锦州        ：</a:t>
            </a:r>
            <a:r>
              <a:rPr lang="en-US" altLang="zh-CN" sz="2000" dirty="0">
                <a:solidFill>
                  <a:srgbClr val="0000CC"/>
                </a:solidFill>
                <a:latin typeface="Times New Roman" panose="02020603050405020304" pitchFamily="18" charset="0"/>
              </a:rPr>
              <a:t>244</a:t>
            </a:r>
          </a:p>
          <a:p>
            <a:r>
              <a:rPr lang="zh-CN" altLang="en-US" sz="2000" dirty="0">
                <a:solidFill>
                  <a:srgbClr val="0000CC"/>
                </a:solidFill>
                <a:latin typeface="Times New Roman" panose="02020603050405020304" pitchFamily="18" charset="0"/>
              </a:rPr>
              <a:t>松原        ：</a:t>
            </a:r>
            <a:r>
              <a:rPr lang="en-US" altLang="zh-CN" sz="2000" dirty="0">
                <a:solidFill>
                  <a:srgbClr val="0000CC"/>
                </a:solidFill>
                <a:latin typeface="Times New Roman" panose="02020603050405020304" pitchFamily="18" charset="0"/>
              </a:rPr>
              <a:t>738</a:t>
            </a:r>
          </a:p>
          <a:p>
            <a:r>
              <a:rPr lang="zh-CN" altLang="en-US" sz="2000" dirty="0">
                <a:solidFill>
                  <a:srgbClr val="0000CC"/>
                </a:solidFill>
                <a:latin typeface="Times New Roman" panose="02020603050405020304" pitchFamily="18" charset="0"/>
              </a:rPr>
              <a:t>白城        ：</a:t>
            </a:r>
            <a:r>
              <a:rPr lang="en-US" altLang="zh-CN" sz="2000" dirty="0">
                <a:solidFill>
                  <a:srgbClr val="0000CC"/>
                </a:solidFill>
                <a:latin typeface="Times New Roman" panose="02020603050405020304" pitchFamily="18" charset="0"/>
              </a:rPr>
              <a:t>751</a:t>
            </a:r>
          </a:p>
          <a:p>
            <a:r>
              <a:rPr lang="zh-CN" altLang="en-US" sz="2000" dirty="0">
                <a:solidFill>
                  <a:srgbClr val="0000CC"/>
                </a:solidFill>
                <a:latin typeface="Times New Roman" panose="02020603050405020304" pitchFamily="18" charset="0"/>
              </a:rPr>
              <a:t>齐齐哈尔：</a:t>
            </a:r>
            <a:r>
              <a:rPr lang="en-US" altLang="zh-CN" sz="2000" dirty="0">
                <a:solidFill>
                  <a:srgbClr val="0000CC"/>
                </a:solidFill>
                <a:latin typeface="Times New Roman" panose="02020603050405020304" pitchFamily="18" charset="0"/>
              </a:rPr>
              <a:t>957</a:t>
            </a:r>
          </a:p>
          <a:p>
            <a:r>
              <a:rPr lang="zh-CN" altLang="en-US" sz="2000" dirty="0">
                <a:solidFill>
                  <a:srgbClr val="0000CC"/>
                </a:solidFill>
                <a:latin typeface="Times New Roman" panose="02020603050405020304" pitchFamily="18" charset="0"/>
              </a:rPr>
              <a:t>大庆        ：</a:t>
            </a:r>
            <a:r>
              <a:rPr lang="en-US" altLang="zh-CN" sz="2000" dirty="0">
                <a:solidFill>
                  <a:srgbClr val="0000CC"/>
                </a:solidFill>
                <a:latin typeface="Times New Roman" panose="02020603050405020304" pitchFamily="18" charset="0"/>
              </a:rPr>
              <a:t>900</a:t>
            </a:r>
          </a:p>
          <a:p>
            <a:r>
              <a:rPr lang="zh-CN" altLang="en-US" sz="2000" dirty="0">
                <a:solidFill>
                  <a:srgbClr val="0000CC"/>
                </a:solidFill>
                <a:latin typeface="Times New Roman" panose="02020603050405020304" pitchFamily="18" charset="0"/>
              </a:rPr>
              <a:t>大连        ：</a:t>
            </a:r>
            <a:r>
              <a:rPr lang="en-US" altLang="zh-CN" sz="2000" dirty="0">
                <a:solidFill>
                  <a:srgbClr val="0000CC"/>
                </a:solidFill>
                <a:latin typeface="Times New Roman" panose="02020603050405020304" pitchFamily="18" charset="0"/>
              </a:rPr>
              <a:t>0</a:t>
            </a:r>
          </a:p>
        </p:txBody>
      </p:sp>
    </p:spTree>
    <p:extLst>
      <p:ext uri="{BB962C8B-B14F-4D97-AF65-F5344CB8AC3E}">
        <p14:creationId xmlns:p14="http://schemas.microsoft.com/office/powerpoint/2010/main" val="259869577"/>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pic>
        <p:nvPicPr>
          <p:cNvPr id="83" name="图片 82"/>
          <p:cNvPicPr>
            <a:picLocks noChangeAspect="1"/>
          </p:cNvPicPr>
          <p:nvPr/>
        </p:nvPicPr>
        <p:blipFill>
          <a:blip r:embed="rId3"/>
          <a:stretch>
            <a:fillRect/>
          </a:stretch>
        </p:blipFill>
        <p:spPr>
          <a:xfrm>
            <a:off x="4855136" y="-1276"/>
            <a:ext cx="7172170" cy="6622047"/>
          </a:xfrm>
          <a:prstGeom prst="rect">
            <a:avLst/>
          </a:prstGeom>
        </p:spPr>
      </p:pic>
      <p:sp>
        <p:nvSpPr>
          <p:cNvPr id="3" name="矩形 2"/>
          <p:cNvSpPr/>
          <p:nvPr/>
        </p:nvSpPr>
        <p:spPr>
          <a:xfrm>
            <a:off x="4237312" y="3072348"/>
            <a:ext cx="1851789" cy="3785652"/>
          </a:xfrm>
          <a:prstGeom prst="rect">
            <a:avLst/>
          </a:prstGeom>
        </p:spPr>
        <p:txBody>
          <a:bodyPr wrap="none">
            <a:spAutoFit/>
          </a:bodyPr>
          <a:lstStyle/>
          <a:p>
            <a:r>
              <a:rPr lang="zh-CN" altLang="en-US" sz="2000" dirty="0">
                <a:solidFill>
                  <a:srgbClr val="0000CC"/>
                </a:solidFill>
                <a:latin typeface="Times New Roman" panose="02020603050405020304" pitchFamily="18" charset="0"/>
              </a:rPr>
              <a:t>哈尔滨    ：</a:t>
            </a:r>
            <a:r>
              <a:rPr lang="en-US" altLang="zh-CN" sz="2000" dirty="0">
                <a:solidFill>
                  <a:srgbClr val="0000CC"/>
                </a:solidFill>
                <a:latin typeface="Times New Roman" panose="02020603050405020304" pitchFamily="18" charset="0"/>
              </a:rPr>
              <a:t>865</a:t>
            </a:r>
          </a:p>
          <a:p>
            <a:r>
              <a:rPr lang="zh-CN" altLang="en-US" sz="2000" dirty="0">
                <a:solidFill>
                  <a:srgbClr val="0000CC"/>
                </a:solidFill>
                <a:latin typeface="Times New Roman" panose="02020603050405020304" pitchFamily="18" charset="0"/>
              </a:rPr>
              <a:t>牡丹江    ：</a:t>
            </a:r>
            <a:r>
              <a:rPr lang="en-US" altLang="zh-CN" sz="2000" dirty="0">
                <a:solidFill>
                  <a:srgbClr val="0000CC"/>
                </a:solidFill>
                <a:latin typeface="Times New Roman" panose="02020603050405020304" pitchFamily="18" charset="0"/>
              </a:rPr>
              <a:t>912</a:t>
            </a:r>
          </a:p>
          <a:p>
            <a:r>
              <a:rPr lang="zh-CN" altLang="en-US" sz="2000" dirty="0">
                <a:solidFill>
                  <a:srgbClr val="0000CC"/>
                </a:solidFill>
                <a:latin typeface="Times New Roman" panose="02020603050405020304" pitchFamily="18" charset="0"/>
              </a:rPr>
              <a:t>长春        ：</a:t>
            </a:r>
            <a:r>
              <a:rPr lang="en-US" altLang="zh-CN" sz="2000" dirty="0">
                <a:solidFill>
                  <a:srgbClr val="0000CC"/>
                </a:solidFill>
                <a:latin typeface="Times New Roman" panose="02020603050405020304" pitchFamily="18" charset="0"/>
              </a:rPr>
              <a:t>630</a:t>
            </a:r>
          </a:p>
          <a:p>
            <a:r>
              <a:rPr lang="zh-CN" altLang="en-US" sz="2000" dirty="0">
                <a:solidFill>
                  <a:srgbClr val="0000CC"/>
                </a:solidFill>
                <a:latin typeface="Times New Roman" panose="02020603050405020304" pitchFamily="18" charset="0"/>
              </a:rPr>
              <a:t>丹东</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a:t>
            </a:r>
            <a:r>
              <a:rPr lang="en-US" altLang="zh-CN" sz="2000" dirty="0">
                <a:solidFill>
                  <a:srgbClr val="0000CC"/>
                </a:solidFill>
                <a:latin typeface="Times New Roman" panose="02020603050405020304" pitchFamily="18" charset="0"/>
              </a:rPr>
              <a:t>403</a:t>
            </a:r>
          </a:p>
          <a:p>
            <a:r>
              <a:rPr lang="zh-CN" altLang="en-US" sz="2000" dirty="0">
                <a:solidFill>
                  <a:srgbClr val="0000CC"/>
                </a:solidFill>
                <a:latin typeface="Times New Roman" panose="02020603050405020304" pitchFamily="18" charset="0"/>
              </a:rPr>
              <a:t>铁岭        ：</a:t>
            </a:r>
            <a:r>
              <a:rPr lang="en-US" altLang="zh-CN" sz="2000" dirty="0">
                <a:solidFill>
                  <a:srgbClr val="0000CC"/>
                </a:solidFill>
                <a:latin typeface="Times New Roman" panose="02020603050405020304" pitchFamily="18" charset="0"/>
              </a:rPr>
              <a:t>410</a:t>
            </a:r>
          </a:p>
          <a:p>
            <a:r>
              <a:rPr lang="zh-CN" altLang="en-US" sz="2000" dirty="0">
                <a:solidFill>
                  <a:srgbClr val="0000CC"/>
                </a:solidFill>
                <a:latin typeface="Times New Roman" panose="02020603050405020304" pitchFamily="18" charset="0"/>
              </a:rPr>
              <a:t>沈阳        ：</a:t>
            </a:r>
            <a:r>
              <a:rPr lang="en-US" altLang="zh-CN" sz="2000" dirty="0">
                <a:solidFill>
                  <a:srgbClr val="0000CC"/>
                </a:solidFill>
                <a:latin typeface="Times New Roman" panose="02020603050405020304" pitchFamily="18" charset="0"/>
              </a:rPr>
              <a:t>352</a:t>
            </a:r>
          </a:p>
          <a:p>
            <a:r>
              <a:rPr lang="zh-CN" altLang="en-US" sz="2000" dirty="0">
                <a:solidFill>
                  <a:srgbClr val="0000CC"/>
                </a:solidFill>
                <a:latin typeface="Times New Roman" panose="02020603050405020304" pitchFamily="18" charset="0"/>
              </a:rPr>
              <a:t>锦州        ：</a:t>
            </a:r>
            <a:r>
              <a:rPr lang="en-US" altLang="zh-CN" sz="2000" dirty="0">
                <a:solidFill>
                  <a:srgbClr val="0000CC"/>
                </a:solidFill>
                <a:latin typeface="Times New Roman" panose="02020603050405020304" pitchFamily="18" charset="0"/>
              </a:rPr>
              <a:t>244</a:t>
            </a:r>
          </a:p>
          <a:p>
            <a:r>
              <a:rPr lang="zh-CN" altLang="en-US" sz="2000" dirty="0">
                <a:solidFill>
                  <a:srgbClr val="0000CC"/>
                </a:solidFill>
                <a:latin typeface="Times New Roman" panose="02020603050405020304" pitchFamily="18" charset="0"/>
              </a:rPr>
              <a:t>松原        ：</a:t>
            </a:r>
            <a:r>
              <a:rPr lang="en-US" altLang="zh-CN" sz="2000" dirty="0">
                <a:solidFill>
                  <a:srgbClr val="0000CC"/>
                </a:solidFill>
                <a:latin typeface="Times New Roman" panose="02020603050405020304" pitchFamily="18" charset="0"/>
              </a:rPr>
              <a:t>738</a:t>
            </a:r>
          </a:p>
          <a:p>
            <a:r>
              <a:rPr lang="zh-CN" altLang="en-US" sz="2000" dirty="0">
                <a:solidFill>
                  <a:srgbClr val="0000CC"/>
                </a:solidFill>
                <a:latin typeface="Times New Roman" panose="02020603050405020304" pitchFamily="18" charset="0"/>
              </a:rPr>
              <a:t>白城        ：</a:t>
            </a:r>
            <a:r>
              <a:rPr lang="en-US" altLang="zh-CN" sz="2000" dirty="0">
                <a:solidFill>
                  <a:srgbClr val="0000CC"/>
                </a:solidFill>
                <a:latin typeface="Times New Roman" panose="02020603050405020304" pitchFamily="18" charset="0"/>
              </a:rPr>
              <a:t>751</a:t>
            </a:r>
          </a:p>
          <a:p>
            <a:r>
              <a:rPr lang="zh-CN" altLang="en-US" sz="2000" dirty="0">
                <a:solidFill>
                  <a:srgbClr val="0000CC"/>
                </a:solidFill>
                <a:latin typeface="Times New Roman" panose="02020603050405020304" pitchFamily="18" charset="0"/>
              </a:rPr>
              <a:t>齐齐哈尔：</a:t>
            </a:r>
            <a:r>
              <a:rPr lang="en-US" altLang="zh-CN" sz="2000" dirty="0">
                <a:solidFill>
                  <a:srgbClr val="0000CC"/>
                </a:solidFill>
                <a:latin typeface="Times New Roman" panose="02020603050405020304" pitchFamily="18" charset="0"/>
              </a:rPr>
              <a:t>957</a:t>
            </a:r>
          </a:p>
          <a:p>
            <a:r>
              <a:rPr lang="zh-CN" altLang="en-US" sz="2000" dirty="0">
                <a:solidFill>
                  <a:srgbClr val="0000CC"/>
                </a:solidFill>
                <a:latin typeface="Times New Roman" panose="02020603050405020304" pitchFamily="18" charset="0"/>
              </a:rPr>
              <a:t>大庆        ：</a:t>
            </a:r>
            <a:r>
              <a:rPr lang="en-US" altLang="zh-CN" sz="2000" dirty="0">
                <a:solidFill>
                  <a:srgbClr val="0000CC"/>
                </a:solidFill>
                <a:latin typeface="Times New Roman" panose="02020603050405020304" pitchFamily="18" charset="0"/>
              </a:rPr>
              <a:t>900</a:t>
            </a:r>
          </a:p>
          <a:p>
            <a:r>
              <a:rPr lang="zh-CN" altLang="en-US" sz="2000" dirty="0">
                <a:solidFill>
                  <a:srgbClr val="0000CC"/>
                </a:solidFill>
                <a:latin typeface="Times New Roman" panose="02020603050405020304" pitchFamily="18" charset="0"/>
              </a:rPr>
              <a:t>大连        ：</a:t>
            </a:r>
            <a:r>
              <a:rPr lang="en-US" altLang="zh-CN" sz="2000" dirty="0">
                <a:solidFill>
                  <a:srgbClr val="0000CC"/>
                </a:solidFill>
                <a:latin typeface="Times New Roman" panose="02020603050405020304" pitchFamily="18" charset="0"/>
              </a:rPr>
              <a:t>0</a:t>
            </a:r>
          </a:p>
        </p:txBody>
      </p:sp>
      <p:sp>
        <p:nvSpPr>
          <p:cNvPr id="5" name="文本框 4"/>
          <p:cNvSpPr txBox="1"/>
          <p:nvPr/>
        </p:nvSpPr>
        <p:spPr>
          <a:xfrm>
            <a:off x="3522992" y="3682066"/>
            <a:ext cx="606577" cy="369332"/>
          </a:xfrm>
          <a:prstGeom prst="rect">
            <a:avLst/>
          </a:prstGeom>
          <a:noFill/>
        </p:spPr>
        <p:txBody>
          <a:bodyPr wrap="square" rtlCol="0">
            <a:spAutoFit/>
          </a:bodyPr>
          <a:lstStyle/>
          <a:p>
            <a:r>
              <a:rPr lang="en-US" altLang="zh-CN" dirty="0"/>
              <a:t>0</a:t>
            </a:r>
            <a:endParaRPr lang="zh-CN" altLang="en-US" dirty="0"/>
          </a:p>
        </p:txBody>
      </p:sp>
      <p:sp>
        <p:nvSpPr>
          <p:cNvPr id="7" name="文本框 6"/>
          <p:cNvSpPr txBox="1"/>
          <p:nvPr/>
        </p:nvSpPr>
        <p:spPr>
          <a:xfrm>
            <a:off x="1324342" y="2618318"/>
            <a:ext cx="827946" cy="369332"/>
          </a:xfrm>
          <a:prstGeom prst="rect">
            <a:avLst/>
          </a:prstGeom>
          <a:noFill/>
        </p:spPr>
        <p:txBody>
          <a:bodyPr wrap="square" rtlCol="0">
            <a:spAutoFit/>
          </a:bodyPr>
          <a:lstStyle/>
          <a:p>
            <a:r>
              <a:rPr lang="en-US" altLang="zh-CN" dirty="0"/>
              <a:t>738</a:t>
            </a:r>
            <a:endParaRPr lang="zh-CN" altLang="en-US" dirty="0"/>
          </a:p>
        </p:txBody>
      </p:sp>
      <p:sp>
        <p:nvSpPr>
          <p:cNvPr id="8" name="文本框 7"/>
          <p:cNvSpPr txBox="1"/>
          <p:nvPr/>
        </p:nvSpPr>
        <p:spPr>
          <a:xfrm>
            <a:off x="2223858" y="2657102"/>
            <a:ext cx="606577" cy="369332"/>
          </a:xfrm>
          <a:prstGeom prst="rect">
            <a:avLst/>
          </a:prstGeom>
          <a:noFill/>
        </p:spPr>
        <p:txBody>
          <a:bodyPr wrap="square" rtlCol="0">
            <a:spAutoFit/>
          </a:bodyPr>
          <a:lstStyle/>
          <a:p>
            <a:r>
              <a:rPr lang="en-US" altLang="zh-CN" dirty="0"/>
              <a:t>410</a:t>
            </a:r>
            <a:endParaRPr lang="zh-CN" altLang="en-US" dirty="0"/>
          </a:p>
        </p:txBody>
      </p:sp>
      <p:sp>
        <p:nvSpPr>
          <p:cNvPr id="9" name="文本框 8"/>
          <p:cNvSpPr txBox="1"/>
          <p:nvPr/>
        </p:nvSpPr>
        <p:spPr>
          <a:xfrm>
            <a:off x="3107521" y="2667117"/>
            <a:ext cx="606577" cy="369332"/>
          </a:xfrm>
          <a:prstGeom prst="rect">
            <a:avLst/>
          </a:prstGeom>
          <a:noFill/>
        </p:spPr>
        <p:txBody>
          <a:bodyPr wrap="square" rtlCol="0">
            <a:spAutoFit/>
          </a:bodyPr>
          <a:lstStyle/>
          <a:p>
            <a:r>
              <a:rPr lang="en-US" altLang="zh-CN"/>
              <a:t>403</a:t>
            </a:r>
            <a:endParaRPr lang="zh-CN" altLang="en-US" dirty="0"/>
          </a:p>
        </p:txBody>
      </p:sp>
      <p:sp>
        <p:nvSpPr>
          <p:cNvPr id="11" name="椭圆 10"/>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12" name="椭圆 11"/>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13" name="椭圆 12"/>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14" name="椭圆 13"/>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15" name="直接连接符 14"/>
          <p:cNvCxnSpPr>
            <a:stCxn id="11" idx="4"/>
            <a:endCxn id="12"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a:stCxn id="11" idx="4"/>
            <a:endCxn id="13"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1" idx="4"/>
            <a:endCxn id="14"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8" name="椭圆 17"/>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sp>
        <p:nvSpPr>
          <p:cNvPr id="19" name="椭圆 18"/>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cxnSp>
        <p:nvCxnSpPr>
          <p:cNvPr id="20" name="直接连接符 19"/>
          <p:cNvCxnSpPr>
            <a:stCxn id="8" idx="0"/>
            <a:endCxn id="23"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0"/>
          <p:cNvCxnSpPr>
            <a:stCxn id="24" idx="4"/>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2" name="椭圆 21"/>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sp>
        <p:nvSpPr>
          <p:cNvPr id="23" name="椭圆 22"/>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sp>
        <p:nvSpPr>
          <p:cNvPr id="27" name="椭圆 26"/>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29" name="椭圆 28"/>
          <p:cNvSpPr/>
          <p:nvPr/>
        </p:nvSpPr>
        <p:spPr>
          <a:xfrm>
            <a:off x="3180977" y="3029738"/>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30" name="椭圆 2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31" name="文本框 30"/>
          <p:cNvSpPr txBox="1"/>
          <p:nvPr/>
        </p:nvSpPr>
        <p:spPr>
          <a:xfrm>
            <a:off x="634838" y="2000058"/>
            <a:ext cx="680566" cy="369332"/>
          </a:xfrm>
          <a:prstGeom prst="rect">
            <a:avLst/>
          </a:prstGeom>
          <a:noFill/>
        </p:spPr>
        <p:txBody>
          <a:bodyPr wrap="square" rtlCol="0">
            <a:spAutoFit/>
          </a:bodyPr>
          <a:lstStyle/>
          <a:p>
            <a:r>
              <a:rPr lang="en-US" altLang="zh-CN" dirty="0"/>
              <a:t>900</a:t>
            </a:r>
            <a:endParaRPr lang="zh-CN" altLang="en-US" dirty="0"/>
          </a:p>
        </p:txBody>
      </p:sp>
      <p:sp>
        <p:nvSpPr>
          <p:cNvPr id="32" name="文本框 31"/>
          <p:cNvSpPr txBox="1"/>
          <p:nvPr/>
        </p:nvSpPr>
        <p:spPr>
          <a:xfrm>
            <a:off x="1920569" y="2020097"/>
            <a:ext cx="606577" cy="369332"/>
          </a:xfrm>
          <a:prstGeom prst="rect">
            <a:avLst/>
          </a:prstGeom>
          <a:noFill/>
        </p:spPr>
        <p:txBody>
          <a:bodyPr wrap="square" rtlCol="0">
            <a:spAutoFit/>
          </a:bodyPr>
          <a:lstStyle/>
          <a:p>
            <a:r>
              <a:rPr lang="en-US" altLang="zh-CN" dirty="0"/>
              <a:t>630</a:t>
            </a:r>
            <a:endParaRPr lang="zh-CN" altLang="en-US" dirty="0"/>
          </a:p>
        </p:txBody>
      </p:sp>
      <p:sp>
        <p:nvSpPr>
          <p:cNvPr id="33" name="文本框 32"/>
          <p:cNvSpPr txBox="1"/>
          <p:nvPr/>
        </p:nvSpPr>
        <p:spPr>
          <a:xfrm>
            <a:off x="3858469" y="2000058"/>
            <a:ext cx="683020" cy="369332"/>
          </a:xfrm>
          <a:prstGeom prst="rect">
            <a:avLst/>
          </a:prstGeom>
          <a:noFill/>
        </p:spPr>
        <p:txBody>
          <a:bodyPr wrap="square" rtlCol="0">
            <a:spAutoFit/>
          </a:bodyPr>
          <a:lstStyle/>
          <a:p>
            <a:r>
              <a:rPr lang="en-US" altLang="zh-CN" dirty="0"/>
              <a:t>912</a:t>
            </a:r>
            <a:endParaRPr lang="zh-CN" altLang="en-US" dirty="0"/>
          </a:p>
        </p:txBody>
      </p:sp>
      <p:cxnSp>
        <p:nvCxnSpPr>
          <p:cNvPr id="36" name="直接连接符 35"/>
          <p:cNvCxnSpPr>
            <a:stCxn id="8"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37" name="直接连接符 36"/>
          <p:cNvCxnSpPr>
            <a:cxnSpLocks/>
            <a:stCxn id="29" idx="4"/>
            <a:endCxn id="30" idx="0"/>
          </p:cNvCxnSpPr>
          <p:nvPr/>
        </p:nvCxnSpPr>
        <p:spPr>
          <a:xfrm flipH="1">
            <a:off x="3365806" y="3353588"/>
            <a:ext cx="10434" cy="367713"/>
          </a:xfrm>
          <a:prstGeom prst="line">
            <a:avLst/>
          </a:prstGeom>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2258744" y="1239850"/>
            <a:ext cx="606577" cy="369332"/>
          </a:xfrm>
          <a:prstGeom prst="rect">
            <a:avLst/>
          </a:prstGeom>
          <a:noFill/>
        </p:spPr>
        <p:txBody>
          <a:bodyPr wrap="square" rtlCol="0">
            <a:spAutoFit/>
          </a:bodyPr>
          <a:lstStyle/>
          <a:p>
            <a:r>
              <a:rPr lang="en-US" altLang="zh-CN" dirty="0"/>
              <a:t>865</a:t>
            </a:r>
            <a:endParaRPr lang="zh-CN" altLang="en-US" dirty="0"/>
          </a:p>
        </p:txBody>
      </p:sp>
      <p:sp>
        <p:nvSpPr>
          <p:cNvPr id="2" name="矩形 1"/>
          <p:cNvSpPr/>
          <p:nvPr/>
        </p:nvSpPr>
        <p:spPr>
          <a:xfrm>
            <a:off x="2223858" y="4409157"/>
            <a:ext cx="6679417" cy="830997"/>
          </a:xfrm>
          <a:prstGeom prst="rect">
            <a:avLst/>
          </a:prstGeom>
          <a:solidFill>
            <a:srgbClr val="FFC000"/>
          </a:solidFill>
        </p:spPr>
        <p:txBody>
          <a:bodyPr wrap="square">
            <a:spAutoFit/>
          </a:bodyPr>
          <a:lstStyle/>
          <a:p>
            <a:pPr>
              <a:defRPr/>
            </a:pPr>
            <a:r>
              <a:rPr lang="zh-CN" altLang="en-US" sz="2400" b="1" dirty="0"/>
              <a:t>到大连的最短路径长度为</a:t>
            </a:r>
            <a:r>
              <a:rPr lang="en-US" altLang="zh-CN" sz="2400" b="1" dirty="0"/>
              <a:t>865</a:t>
            </a:r>
            <a:r>
              <a:rPr lang="zh-CN" altLang="en-US" sz="2400" b="1" dirty="0" smtClean="0"/>
              <a:t>，</a:t>
            </a:r>
            <a:endParaRPr lang="en-US" altLang="zh-CN" sz="2400" b="1" dirty="0" smtClean="0"/>
          </a:p>
          <a:p>
            <a:pPr>
              <a:defRPr/>
            </a:pPr>
            <a:r>
              <a:rPr lang="zh-CN" altLang="en-US" sz="2400" b="1" dirty="0" smtClean="0"/>
              <a:t>贪心</a:t>
            </a:r>
            <a:r>
              <a:rPr lang="zh-CN" altLang="en-US" sz="2400" b="1" dirty="0"/>
              <a:t>算法得到的路径长度为：</a:t>
            </a:r>
            <a:r>
              <a:rPr lang="en-US" altLang="zh-CN" sz="2400" b="1" dirty="0"/>
              <a:t>242+263+365=870</a:t>
            </a:r>
            <a:endParaRPr lang="en-US" sz="2400" b="1" dirty="0"/>
          </a:p>
        </p:txBody>
      </p:sp>
    </p:spTree>
    <p:extLst>
      <p:ext uri="{BB962C8B-B14F-4D97-AF65-F5344CB8AC3E}">
        <p14:creationId xmlns:p14="http://schemas.microsoft.com/office/powerpoint/2010/main" val="1935631543"/>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up)">
                                      <p:cBhvr>
                                        <p:cTn id="45" dur="500"/>
                                        <p:tgtEl>
                                          <p:spTgt spid="22"/>
                                        </p:tgtEl>
                                      </p:cBhvr>
                                    </p:animEffect>
                                  </p:childTnLst>
                                </p:cTn>
                              </p:par>
                              <p:par>
                                <p:cTn id="46" presetID="22" presetClass="entr" presetSubtype="1"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up)">
                                      <p:cBhvr>
                                        <p:cTn id="48" dur="500"/>
                                        <p:tgtEl>
                                          <p:spTgt spid="2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up)">
                                      <p:cBhvr>
                                        <p:cTn id="54" dur="500"/>
                                        <p:tgtEl>
                                          <p:spTgt spid="23"/>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up)">
                                      <p:cBhvr>
                                        <p:cTn id="64" dur="500"/>
                                        <p:tgtEl>
                                          <p:spTgt spid="36"/>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up)">
                                      <p:cBhvr>
                                        <p:cTn id="71" dur="500"/>
                                        <p:tgtEl>
                                          <p:spTgt spid="29"/>
                                        </p:tgtEl>
                                      </p:cBhvr>
                                    </p:animEffect>
                                  </p:childTnLst>
                                </p:cTn>
                              </p:par>
                              <p:par>
                                <p:cTn id="72" presetID="22" presetClass="entr" presetSubtype="1"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up)">
                                      <p:cBhvr>
                                        <p:cTn id="74" dur="500"/>
                                        <p:tgtEl>
                                          <p:spTgt spid="37"/>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up)">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up)">
                                      <p:cBhvr>
                                        <p:cTn id="82" dur="300"/>
                                        <p:tgtEl>
                                          <p:spTgt spid="30"/>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1" grpId="0" animBg="1"/>
      <p:bldP spid="12" grpId="0" animBg="1"/>
      <p:bldP spid="13" grpId="0" animBg="1"/>
      <p:bldP spid="14" grpId="0" animBg="1"/>
      <p:bldP spid="18" grpId="0" animBg="1"/>
      <p:bldP spid="19" grpId="0" animBg="1"/>
      <p:bldP spid="22" grpId="0" animBg="1"/>
      <p:bldP spid="23" grpId="0" animBg="1"/>
      <p:bldP spid="24" grpId="0" animBg="1"/>
      <p:bldP spid="27" grpId="0" animBg="1"/>
      <p:bldP spid="29" grpId="0" animBg="1"/>
      <p:bldP spid="30" grpId="0" animBg="1"/>
      <p:bldP spid="31" grpId="0"/>
      <p:bldP spid="32" grpId="0"/>
      <p:bldP spid="33" grpId="0"/>
      <p:bldP spid="43" grpId="0"/>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4.3.2 </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贪心算法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lvl="0" indent="-342900" fontAlgn="base">
              <a:lnSpc>
                <a:spcPct val="110000"/>
              </a:lnSpc>
              <a:spcBef>
                <a:spcPct val="40000"/>
              </a:spcBef>
              <a:spcAft>
                <a:spcPct val="0"/>
              </a:spcAft>
              <a:buFont typeface="Wingdings" panose="05000000000000000000" pitchFamily="2" charset="2"/>
              <a:buChar char="l"/>
            </a:pPr>
            <a:r>
              <a:rPr lang="zh-CN" altLang="en-US" b="1" kern="0" dirty="0">
                <a:solidFill>
                  <a:srgbClr val="000000"/>
                </a:solidFill>
                <a:latin typeface="Calibri"/>
                <a:ea typeface="楷体_GB2312" pitchFamily="49" charset="-122"/>
              </a:rPr>
              <a:t>假设同一优先级扩展节点按字母顺序，即 </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A</a:t>
            </a:r>
            <a:r>
              <a:rPr lang="zh-CN" altLang="en-US" b="1" kern="0" dirty="0">
                <a:solidFill>
                  <a:srgbClr val="000000"/>
                </a:solidFill>
                <a:latin typeface="Calibri"/>
                <a:ea typeface="楷体_GB2312" pitchFamily="49" charset="-122"/>
              </a:rPr>
              <a:t>优先于</a:t>
            </a:r>
            <a:r>
              <a:rPr lang="en-US" altLang="zh-CN" b="1" kern="0" dirty="0">
                <a:solidFill>
                  <a:srgbClr val="000000"/>
                </a:solidFill>
                <a:latin typeface="Calibri"/>
                <a:ea typeface="楷体_GB2312" pitchFamily="49" charset="-122"/>
              </a:rPr>
              <a:t>S</a:t>
            </a:r>
            <a:r>
              <a:rPr lang="zh-CN" altLang="en-US" b="1" kern="0" dirty="0">
                <a:solidFill>
                  <a:srgbClr val="000000"/>
                </a:solidFill>
                <a:latin typeface="Calibri"/>
                <a:ea typeface="楷体_GB2312" pitchFamily="49" charset="-122"/>
              </a:rPr>
              <a:t>→</a:t>
            </a:r>
            <a:r>
              <a:rPr lang="en-US" altLang="zh-CN" b="1" kern="0" dirty="0">
                <a:solidFill>
                  <a:srgbClr val="000000"/>
                </a:solidFill>
                <a:latin typeface="Calibri"/>
                <a:ea typeface="楷体_GB2312" pitchFamily="49" charset="-122"/>
              </a:rPr>
              <a:t>D</a:t>
            </a:r>
            <a:r>
              <a:rPr lang="zh-CN" altLang="en-US" b="1" kern="0" dirty="0">
                <a:solidFill>
                  <a:srgbClr val="000000"/>
                </a:solidFill>
                <a:latin typeface="Calibri"/>
                <a:ea typeface="楷体_GB2312" pitchFamily="49" charset="-122"/>
              </a:rPr>
              <a:t>扩展</a:t>
            </a:r>
          </a:p>
        </p:txBody>
      </p:sp>
    </p:spTree>
    <p:extLst>
      <p:ext uri="{BB962C8B-B14F-4D97-AF65-F5344CB8AC3E}">
        <p14:creationId xmlns:p14="http://schemas.microsoft.com/office/powerpoint/2010/main" val="3090157142"/>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dirty="0"/>
              <a:t>A</a:t>
            </a:r>
            <a:r>
              <a:rPr lang="en-US" dirty="0"/>
              <a:t> Search</a:t>
            </a:r>
          </a:p>
        </p:txBody>
      </p:sp>
      <p:pic>
        <p:nvPicPr>
          <p:cNvPr id="4104" name="Picture 8"/>
          <p:cNvPicPr>
            <a:picLocks noChangeAspect="1" noChangeArrowheads="1"/>
          </p:cNvPicPr>
          <p:nvPr/>
        </p:nvPicPr>
        <p:blipFill>
          <a:blip r:embed="rId3" cstate="print"/>
          <a:srcRect/>
          <a:stretch>
            <a:fillRect/>
          </a:stretch>
        </p:blipFill>
        <p:spPr bwMode="auto">
          <a:xfrm>
            <a:off x="3200400" y="1676400"/>
            <a:ext cx="2871787" cy="1905000"/>
          </a:xfrm>
          <a:prstGeom prst="rect">
            <a:avLst/>
          </a:prstGeom>
          <a:noFill/>
          <a:ln w="9525">
            <a:noFill/>
            <a:miter lim="800000"/>
            <a:headEnd/>
            <a:tailEnd/>
          </a:ln>
        </p:spPr>
      </p:pic>
      <p:pic>
        <p:nvPicPr>
          <p:cNvPr id="4105" name="Picture 9"/>
          <p:cNvPicPr>
            <a:picLocks noChangeAspect="1" noChangeArrowheads="1"/>
          </p:cNvPicPr>
          <p:nvPr/>
        </p:nvPicPr>
        <p:blipFill>
          <a:blip r:embed="rId4" cstate="print"/>
          <a:srcRect/>
          <a:stretch>
            <a:fillRect/>
          </a:stretch>
        </p:blipFill>
        <p:spPr bwMode="auto">
          <a:xfrm>
            <a:off x="7239000" y="1447800"/>
            <a:ext cx="1600200" cy="1843088"/>
          </a:xfrm>
          <a:prstGeom prst="rect">
            <a:avLst/>
          </a:prstGeom>
          <a:noFill/>
          <a:ln w="9525">
            <a:noFill/>
            <a:miter lim="800000"/>
            <a:headEnd/>
            <a:tailEnd/>
          </a:ln>
        </p:spPr>
      </p:pic>
      <p:pic>
        <p:nvPicPr>
          <p:cNvPr id="4106" name="Picture 10"/>
          <p:cNvPicPr>
            <a:picLocks noChangeAspect="1" noChangeArrowheads="1"/>
          </p:cNvPicPr>
          <p:nvPr/>
        </p:nvPicPr>
        <p:blipFill>
          <a:blip r:embed="rId5" cstate="print"/>
          <a:srcRect/>
          <a:stretch>
            <a:fillRect/>
          </a:stretch>
        </p:blipFill>
        <p:spPr bwMode="auto">
          <a:xfrm>
            <a:off x="4419600" y="3744914"/>
            <a:ext cx="3557588" cy="2360612"/>
          </a:xfrm>
          <a:prstGeom prst="rect">
            <a:avLst/>
          </a:prstGeom>
          <a:noFill/>
          <a:ln w="9525">
            <a:noFill/>
            <a:miter lim="800000"/>
            <a:headEnd/>
            <a:tailEnd/>
          </a:ln>
        </p:spPr>
      </p:pic>
      <p:sp>
        <p:nvSpPr>
          <p:cNvPr id="12" name="TextBox 11"/>
          <p:cNvSpPr txBox="1">
            <a:spLocks noChangeArrowheads="1"/>
          </p:cNvSpPr>
          <p:nvPr/>
        </p:nvSpPr>
        <p:spPr bwMode="auto">
          <a:xfrm>
            <a:off x="3633787" y="3276601"/>
            <a:ext cx="1524000" cy="400108"/>
          </a:xfrm>
          <a:prstGeom prst="rect">
            <a:avLst/>
          </a:prstGeom>
          <a:noFill/>
          <a:ln w="9525">
            <a:noFill/>
            <a:miter lim="800000"/>
            <a:headEnd/>
            <a:tailEnd/>
          </a:ln>
        </p:spPr>
        <p:txBody>
          <a:bodyPr lIns="91438" tIns="45719" rIns="91438" bIns="45719">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itchFamily="34" charset="0"/>
                <a:ea typeface="+mn-ea"/>
                <a:cs typeface="+mn-cs"/>
              </a:rPr>
              <a:t>UCS</a:t>
            </a:r>
          </a:p>
        </p:txBody>
      </p:sp>
      <p:sp>
        <p:nvSpPr>
          <p:cNvPr id="13" name="TextBox 12"/>
          <p:cNvSpPr txBox="1">
            <a:spLocks noChangeArrowheads="1"/>
          </p:cNvSpPr>
          <p:nvPr/>
        </p:nvSpPr>
        <p:spPr bwMode="auto">
          <a:xfrm>
            <a:off x="7162800" y="3276601"/>
            <a:ext cx="1524000" cy="400108"/>
          </a:xfrm>
          <a:prstGeom prst="rect">
            <a:avLst/>
          </a:prstGeom>
          <a:noFill/>
          <a:ln w="9525">
            <a:noFill/>
            <a:miter lim="800000"/>
            <a:headEnd/>
            <a:tailEnd/>
          </a:ln>
        </p:spPr>
        <p:txBody>
          <a:bodyPr lIns="91438" tIns="45719" rIns="91438" bIns="45719">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itchFamily="34" charset="0"/>
                <a:ea typeface="+mn-ea"/>
                <a:cs typeface="+mn-cs"/>
              </a:rPr>
              <a:t>Greedy</a:t>
            </a:r>
          </a:p>
        </p:txBody>
      </p:sp>
      <p:sp>
        <p:nvSpPr>
          <p:cNvPr id="14" name="TextBox 13"/>
          <p:cNvSpPr txBox="1">
            <a:spLocks noChangeArrowheads="1"/>
          </p:cNvSpPr>
          <p:nvPr/>
        </p:nvSpPr>
        <p:spPr bwMode="auto">
          <a:xfrm>
            <a:off x="5562599" y="5954714"/>
            <a:ext cx="1524000" cy="400108"/>
          </a:xfrm>
          <a:prstGeom prst="rect">
            <a:avLst/>
          </a:prstGeom>
          <a:noFill/>
          <a:ln w="9525">
            <a:noFill/>
            <a:miter lim="800000"/>
            <a:headEnd/>
            <a:tailEnd/>
          </a:ln>
        </p:spPr>
        <p:txBody>
          <a:bodyPr lIns="91438" tIns="45719" rIns="91438" bIns="45719">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itchFamily="34" charset="0"/>
                <a:ea typeface="+mn-ea"/>
                <a:cs typeface="+mn-cs"/>
              </a:rPr>
              <a:t>A*</a:t>
            </a:r>
          </a:p>
        </p:txBody>
      </p:sp>
      <p:sp>
        <p:nvSpPr>
          <p:cNvPr id="10" name="Rectangle 9"/>
          <p:cNvSpPr/>
          <p:nvPr/>
        </p:nvSpPr>
        <p:spPr>
          <a:xfrm>
            <a:off x="2743200" y="1447800"/>
            <a:ext cx="5791200" cy="502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itchFamily="34" charset="0"/>
              <a:ea typeface="+mn-ea"/>
              <a:cs typeface="+mn-cs"/>
            </a:endParaRPr>
          </a:p>
        </p:txBody>
      </p:sp>
    </p:spTree>
    <p:extLst>
      <p:ext uri="{BB962C8B-B14F-4D97-AF65-F5344CB8AC3E}">
        <p14:creationId xmlns:p14="http://schemas.microsoft.com/office/powerpoint/2010/main" val="3152232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AutoShape 2"/>
          <p:cNvCxnSpPr>
            <a:cxnSpLocks noChangeShapeType="1"/>
            <a:stCxn id="14344" idx="6"/>
            <a:endCxn id="14346" idx="2"/>
          </p:cNvCxnSpPr>
          <p:nvPr/>
        </p:nvCxnSpPr>
        <p:spPr bwMode="auto">
          <a:xfrm>
            <a:off x="5229226" y="4038600"/>
            <a:ext cx="1114425" cy="0"/>
          </a:xfrm>
          <a:prstGeom prst="straightConnector1">
            <a:avLst/>
          </a:prstGeom>
          <a:noFill/>
          <a:ln w="19050">
            <a:solidFill>
              <a:schemeClr val="tx1"/>
            </a:solidFill>
            <a:round/>
            <a:headEnd/>
            <a:tailEnd type="triangle" w="med" len="med"/>
          </a:ln>
        </p:spPr>
      </p:cxnSp>
      <p:cxnSp>
        <p:nvCxnSpPr>
          <p:cNvPr id="14339" name="AutoShape 3"/>
          <p:cNvCxnSpPr>
            <a:cxnSpLocks noChangeShapeType="1"/>
            <a:stCxn id="14365" idx="4"/>
            <a:endCxn id="14344" idx="0"/>
          </p:cNvCxnSpPr>
          <p:nvPr/>
        </p:nvCxnSpPr>
        <p:spPr bwMode="auto">
          <a:xfrm flipH="1">
            <a:off x="5043488" y="3352800"/>
            <a:ext cx="557213" cy="457200"/>
          </a:xfrm>
          <a:prstGeom prst="straightConnector1">
            <a:avLst/>
          </a:prstGeom>
          <a:noFill/>
          <a:ln w="19050">
            <a:solidFill>
              <a:schemeClr val="tx1"/>
            </a:solidFill>
            <a:round/>
            <a:headEnd/>
            <a:tailEnd type="triangle" w="med" len="med"/>
          </a:ln>
        </p:spPr>
      </p:cxnSp>
      <p:sp>
        <p:nvSpPr>
          <p:cNvPr id="852997" name="Rectangle 5"/>
          <p:cNvSpPr>
            <a:spLocks noGrp="1" noChangeArrowheads="1"/>
          </p:cNvSpPr>
          <p:nvPr>
            <p:ph idx="1"/>
          </p:nvPr>
        </p:nvSpPr>
        <p:spPr>
          <a:xfrm>
            <a:off x="1981201" y="1371600"/>
            <a:ext cx="7643813" cy="5029200"/>
          </a:xfrm>
        </p:spPr>
        <p:txBody>
          <a:bodyPr>
            <a:normAutofit fontScale="92500" lnSpcReduction="10000"/>
          </a:bodyPr>
          <a:lstStyle/>
          <a:p>
            <a:pPr eaLnBrk="1" hangingPunct="1">
              <a:lnSpc>
                <a:spcPct val="90000"/>
              </a:lnSpc>
            </a:pPr>
            <a:r>
              <a:rPr lang="en-US" sz="2300" dirty="0">
                <a:solidFill>
                  <a:srgbClr val="3333FF"/>
                </a:solidFill>
                <a:latin typeface="Calibri"/>
                <a:cs typeface="Calibri"/>
              </a:rPr>
              <a:t>Uniform-cost</a:t>
            </a:r>
            <a:r>
              <a:rPr lang="en-US" sz="2300" dirty="0">
                <a:latin typeface="Calibri"/>
                <a:cs typeface="Calibri"/>
              </a:rPr>
              <a:t> </a:t>
            </a:r>
            <a:r>
              <a:rPr lang="en-US" sz="2300" dirty="0">
                <a:solidFill>
                  <a:schemeClr val="tx2"/>
                </a:solidFill>
                <a:latin typeface="Calibri"/>
                <a:cs typeface="Calibri"/>
              </a:rPr>
              <a:t>orders by path cost, or </a:t>
            </a:r>
            <a:r>
              <a:rPr lang="en-US" sz="2300" i="1" dirty="0">
                <a:solidFill>
                  <a:schemeClr val="tx2"/>
                </a:solidFill>
                <a:latin typeface="Calibri"/>
                <a:cs typeface="Calibri"/>
              </a:rPr>
              <a:t>backward cost  </a:t>
            </a:r>
            <a:r>
              <a:rPr lang="en-US" sz="2300" dirty="0">
                <a:solidFill>
                  <a:schemeClr val="tx2"/>
                </a:solidFill>
                <a:latin typeface="Calibri"/>
                <a:cs typeface="Calibri"/>
              </a:rPr>
              <a:t>g(n)</a:t>
            </a:r>
          </a:p>
          <a:p>
            <a:pPr eaLnBrk="1" hangingPunct="1">
              <a:lnSpc>
                <a:spcPct val="90000"/>
              </a:lnSpc>
            </a:pPr>
            <a:r>
              <a:rPr lang="en-US" sz="2300" dirty="0">
                <a:solidFill>
                  <a:srgbClr val="CC0000"/>
                </a:solidFill>
                <a:latin typeface="Calibri"/>
                <a:cs typeface="Calibri"/>
              </a:rPr>
              <a:t>Greedy</a:t>
            </a:r>
            <a:r>
              <a:rPr lang="en-US" sz="2300" dirty="0">
                <a:latin typeface="Calibri"/>
                <a:cs typeface="Calibri"/>
              </a:rPr>
              <a:t> </a:t>
            </a:r>
            <a:r>
              <a:rPr lang="en-US" sz="2300" dirty="0">
                <a:solidFill>
                  <a:schemeClr val="tx2"/>
                </a:solidFill>
                <a:latin typeface="Calibri"/>
                <a:cs typeface="Calibri"/>
              </a:rPr>
              <a:t>orders by goal proximity, or </a:t>
            </a:r>
            <a:r>
              <a:rPr lang="en-US" sz="2300" i="1" dirty="0">
                <a:solidFill>
                  <a:schemeClr val="tx2"/>
                </a:solidFill>
                <a:latin typeface="Calibri"/>
                <a:cs typeface="Calibri"/>
              </a:rPr>
              <a:t>forward cost  </a:t>
            </a:r>
            <a:r>
              <a:rPr lang="en-US" sz="2300" dirty="0">
                <a:solidFill>
                  <a:schemeClr val="tx2"/>
                </a:solidFill>
                <a:latin typeface="Calibri"/>
                <a:cs typeface="Calibri"/>
              </a:rPr>
              <a:t>h(n)</a:t>
            </a:r>
            <a:endParaRPr lang="en-US" sz="2300" i="1" dirty="0">
              <a:solidFill>
                <a:schemeClr val="tx2"/>
              </a:solidFill>
              <a:latin typeface="Calibri"/>
              <a:cs typeface="Calibri"/>
            </a:endParaRPr>
          </a:p>
          <a:p>
            <a:pPr eaLnBrk="1" hangingPunct="1">
              <a:lnSpc>
                <a:spcPct val="90000"/>
              </a:lnSpc>
            </a:pPr>
            <a:endParaRPr lang="en-US" sz="2300" dirty="0">
              <a:solidFill>
                <a:schemeClr val="tx2"/>
              </a:solidFill>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endParaRPr lang="en-US" sz="2300" dirty="0">
              <a:latin typeface="Calibri"/>
              <a:cs typeface="Calibri"/>
            </a:endParaRPr>
          </a:p>
          <a:p>
            <a:pPr eaLnBrk="1" hangingPunct="1">
              <a:lnSpc>
                <a:spcPct val="90000"/>
              </a:lnSpc>
            </a:pPr>
            <a:r>
              <a:rPr lang="en-US" sz="2300" dirty="0">
                <a:solidFill>
                  <a:srgbClr val="CC00CC"/>
                </a:solidFill>
                <a:latin typeface="Calibri"/>
                <a:cs typeface="Calibri"/>
              </a:rPr>
              <a:t>A Search</a:t>
            </a:r>
            <a:r>
              <a:rPr lang="en-US" sz="2300" dirty="0">
                <a:latin typeface="Calibri"/>
                <a:cs typeface="Calibri"/>
              </a:rPr>
              <a:t> orders by the sum: f(n) = g(n) + h(n)</a:t>
            </a:r>
            <a:endParaRPr lang="en-US" sz="2300" i="1" dirty="0">
              <a:latin typeface="Calibri"/>
              <a:cs typeface="Calibri"/>
            </a:endParaRPr>
          </a:p>
        </p:txBody>
      </p:sp>
      <p:sp>
        <p:nvSpPr>
          <p:cNvPr id="14342" name="Oval 6"/>
          <p:cNvSpPr>
            <a:spLocks noChangeArrowheads="1"/>
          </p:cNvSpPr>
          <p:nvPr/>
        </p:nvSpPr>
        <p:spPr bwMode="auto">
          <a:xfrm>
            <a:off x="1514476" y="38100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S</a:t>
            </a:r>
          </a:p>
        </p:txBody>
      </p:sp>
      <p:sp>
        <p:nvSpPr>
          <p:cNvPr id="14343" name="Oval 7"/>
          <p:cNvSpPr>
            <a:spLocks noChangeArrowheads="1"/>
          </p:cNvSpPr>
          <p:nvPr/>
        </p:nvSpPr>
        <p:spPr bwMode="auto">
          <a:xfrm>
            <a:off x="2566989" y="38100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a</a:t>
            </a:r>
          </a:p>
        </p:txBody>
      </p:sp>
      <p:sp>
        <p:nvSpPr>
          <p:cNvPr id="14344" name="Oval 8"/>
          <p:cNvSpPr>
            <a:spLocks noChangeArrowheads="1"/>
          </p:cNvSpPr>
          <p:nvPr/>
        </p:nvSpPr>
        <p:spPr bwMode="auto">
          <a:xfrm>
            <a:off x="4857751" y="38100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14345" name="Oval 9"/>
          <p:cNvSpPr>
            <a:spLocks noChangeArrowheads="1"/>
          </p:cNvSpPr>
          <p:nvPr/>
        </p:nvSpPr>
        <p:spPr bwMode="auto">
          <a:xfrm>
            <a:off x="2566989" y="47244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b</a:t>
            </a:r>
          </a:p>
        </p:txBody>
      </p:sp>
      <p:sp>
        <p:nvSpPr>
          <p:cNvPr id="14346" name="Oval 10"/>
          <p:cNvSpPr>
            <a:spLocks noChangeArrowheads="1"/>
          </p:cNvSpPr>
          <p:nvPr/>
        </p:nvSpPr>
        <p:spPr bwMode="auto">
          <a:xfrm>
            <a:off x="6343651" y="38100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sp>
        <p:nvSpPr>
          <p:cNvPr id="14347" name="Text Box 11"/>
          <p:cNvSpPr txBox="1">
            <a:spLocks noChangeArrowheads="1"/>
          </p:cNvSpPr>
          <p:nvPr/>
        </p:nvSpPr>
        <p:spPr bwMode="auto">
          <a:xfrm>
            <a:off x="2752725" y="4191003"/>
            <a:ext cx="74295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h=5</a:t>
            </a:r>
          </a:p>
        </p:txBody>
      </p:sp>
      <p:sp>
        <p:nvSpPr>
          <p:cNvPr id="14348" name="Text Box 12"/>
          <p:cNvSpPr txBox="1">
            <a:spLocks noChangeArrowheads="1"/>
          </p:cNvSpPr>
          <p:nvPr/>
        </p:nvSpPr>
        <p:spPr bwMode="auto">
          <a:xfrm>
            <a:off x="2505076" y="5181603"/>
            <a:ext cx="619125"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14349" name="Text Box 13"/>
          <p:cNvSpPr txBox="1">
            <a:spLocks noChangeArrowheads="1"/>
          </p:cNvSpPr>
          <p:nvPr/>
        </p:nvSpPr>
        <p:spPr bwMode="auto">
          <a:xfrm>
            <a:off x="5043488" y="4343402"/>
            <a:ext cx="671513" cy="400108"/>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h=2</a:t>
            </a:r>
          </a:p>
        </p:txBody>
      </p:sp>
      <p:sp>
        <p:nvSpPr>
          <p:cNvPr id="14350" name="Text Box 14"/>
          <p:cNvSpPr txBox="1">
            <a:spLocks noChangeArrowheads="1"/>
          </p:cNvSpPr>
          <p:nvPr/>
        </p:nvSpPr>
        <p:spPr bwMode="auto">
          <a:xfrm>
            <a:off x="2009775" y="3641727"/>
            <a:ext cx="43338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4351" name="Text Box 15"/>
          <p:cNvSpPr txBox="1">
            <a:spLocks noChangeArrowheads="1"/>
          </p:cNvSpPr>
          <p:nvPr/>
        </p:nvSpPr>
        <p:spPr bwMode="auto">
          <a:xfrm>
            <a:off x="3805238" y="2286003"/>
            <a:ext cx="309563"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8</a:t>
            </a:r>
          </a:p>
        </p:txBody>
      </p:sp>
      <p:sp>
        <p:nvSpPr>
          <p:cNvPr id="14352" name="Text Box 16"/>
          <p:cNvSpPr txBox="1">
            <a:spLocks noChangeArrowheads="1"/>
          </p:cNvSpPr>
          <p:nvPr/>
        </p:nvSpPr>
        <p:spPr bwMode="auto">
          <a:xfrm>
            <a:off x="2009775" y="4572003"/>
            <a:ext cx="43338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4353" name="Text Box 17"/>
          <p:cNvSpPr txBox="1">
            <a:spLocks noChangeArrowheads="1"/>
          </p:cNvSpPr>
          <p:nvPr/>
        </p:nvSpPr>
        <p:spPr bwMode="auto">
          <a:xfrm>
            <a:off x="2381250" y="4251327"/>
            <a:ext cx="43338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sp>
        <p:nvSpPr>
          <p:cNvPr id="14354" name="Text Box 18"/>
          <p:cNvSpPr txBox="1">
            <a:spLocks noChangeArrowheads="1"/>
          </p:cNvSpPr>
          <p:nvPr/>
        </p:nvSpPr>
        <p:spPr bwMode="auto">
          <a:xfrm>
            <a:off x="5662612" y="3641727"/>
            <a:ext cx="43338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2</a:t>
            </a:r>
          </a:p>
        </p:txBody>
      </p:sp>
      <p:sp>
        <p:nvSpPr>
          <p:cNvPr id="14355" name="Text Box 19"/>
          <p:cNvSpPr txBox="1">
            <a:spLocks noChangeArrowheads="1"/>
          </p:cNvSpPr>
          <p:nvPr/>
        </p:nvSpPr>
        <p:spPr bwMode="auto">
          <a:xfrm>
            <a:off x="1390650" y="4191003"/>
            <a:ext cx="68103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h=6</a:t>
            </a:r>
          </a:p>
        </p:txBody>
      </p:sp>
      <p:sp>
        <p:nvSpPr>
          <p:cNvPr id="14356" name="Text Box 20"/>
          <p:cNvSpPr txBox="1">
            <a:spLocks noChangeArrowheads="1"/>
          </p:cNvSpPr>
          <p:nvPr/>
        </p:nvSpPr>
        <p:spPr bwMode="auto">
          <a:xfrm>
            <a:off x="6157913" y="4343403"/>
            <a:ext cx="742950"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h=0</a:t>
            </a:r>
          </a:p>
        </p:txBody>
      </p:sp>
      <p:cxnSp>
        <p:nvCxnSpPr>
          <p:cNvPr id="14357" name="AutoShape 21"/>
          <p:cNvCxnSpPr>
            <a:cxnSpLocks noChangeShapeType="1"/>
            <a:stCxn id="14342" idx="6"/>
            <a:endCxn id="14343" idx="2"/>
          </p:cNvCxnSpPr>
          <p:nvPr/>
        </p:nvCxnSpPr>
        <p:spPr bwMode="auto">
          <a:xfrm>
            <a:off x="1885950" y="4038600"/>
            <a:ext cx="681038" cy="0"/>
          </a:xfrm>
          <a:prstGeom prst="straightConnector1">
            <a:avLst/>
          </a:prstGeom>
          <a:noFill/>
          <a:ln w="19050">
            <a:solidFill>
              <a:schemeClr val="tx1"/>
            </a:solidFill>
            <a:round/>
            <a:headEnd/>
            <a:tailEnd type="triangle" w="med" len="med"/>
          </a:ln>
        </p:spPr>
      </p:cxnSp>
      <p:cxnSp>
        <p:nvCxnSpPr>
          <p:cNvPr id="14358" name="AutoShape 22"/>
          <p:cNvCxnSpPr>
            <a:cxnSpLocks noChangeShapeType="1"/>
            <a:stCxn id="14343" idx="4"/>
            <a:endCxn id="14345" idx="0"/>
          </p:cNvCxnSpPr>
          <p:nvPr/>
        </p:nvCxnSpPr>
        <p:spPr bwMode="auto">
          <a:xfrm>
            <a:off x="2752725" y="4267200"/>
            <a:ext cx="0" cy="457200"/>
          </a:xfrm>
          <a:prstGeom prst="straightConnector1">
            <a:avLst/>
          </a:prstGeom>
          <a:noFill/>
          <a:ln w="19050">
            <a:solidFill>
              <a:schemeClr val="tx1"/>
            </a:solidFill>
            <a:round/>
            <a:headEnd/>
            <a:tailEnd type="triangle" w="med" len="med"/>
          </a:ln>
        </p:spPr>
      </p:cxnSp>
      <p:cxnSp>
        <p:nvCxnSpPr>
          <p:cNvPr id="14359" name="AutoShape 23"/>
          <p:cNvCxnSpPr>
            <a:cxnSpLocks noChangeShapeType="1"/>
            <a:stCxn id="14343" idx="0"/>
            <a:endCxn id="14365" idx="1"/>
          </p:cNvCxnSpPr>
          <p:nvPr/>
        </p:nvCxnSpPr>
        <p:spPr bwMode="auto">
          <a:xfrm rot="-5400000">
            <a:off x="3687070" y="2027935"/>
            <a:ext cx="847725" cy="2716411"/>
          </a:xfrm>
          <a:prstGeom prst="curvedConnector3">
            <a:avLst>
              <a:gd name="adj1" fmla="val 134833"/>
            </a:avLst>
          </a:prstGeom>
          <a:noFill/>
          <a:ln w="19050">
            <a:solidFill>
              <a:schemeClr val="tx1"/>
            </a:solidFill>
            <a:round/>
            <a:headEnd/>
            <a:tailEnd type="triangle" w="med" len="med"/>
          </a:ln>
        </p:spPr>
      </p:cxnSp>
      <p:cxnSp>
        <p:nvCxnSpPr>
          <p:cNvPr id="14360" name="AutoShape 24"/>
          <p:cNvCxnSpPr>
            <a:cxnSpLocks noChangeShapeType="1"/>
            <a:stCxn id="14345" idx="2"/>
            <a:endCxn id="14361" idx="6"/>
          </p:cNvCxnSpPr>
          <p:nvPr/>
        </p:nvCxnSpPr>
        <p:spPr bwMode="auto">
          <a:xfrm rot="10800000">
            <a:off x="1885950" y="4953001"/>
            <a:ext cx="681038" cy="1588"/>
          </a:xfrm>
          <a:prstGeom prst="straightConnector1">
            <a:avLst/>
          </a:prstGeom>
          <a:noFill/>
          <a:ln w="19050">
            <a:solidFill>
              <a:schemeClr val="tx1"/>
            </a:solidFill>
            <a:round/>
            <a:headEnd/>
            <a:tailEnd type="triangle" w="med" len="med"/>
          </a:ln>
        </p:spPr>
      </p:cxnSp>
      <p:sp>
        <p:nvSpPr>
          <p:cNvPr id="14361" name="Oval 25"/>
          <p:cNvSpPr>
            <a:spLocks noChangeArrowheads="1"/>
          </p:cNvSpPr>
          <p:nvPr/>
        </p:nvSpPr>
        <p:spPr bwMode="auto">
          <a:xfrm>
            <a:off x="1514476" y="47244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c</a:t>
            </a:r>
          </a:p>
        </p:txBody>
      </p:sp>
      <p:cxnSp>
        <p:nvCxnSpPr>
          <p:cNvPr id="14362" name="AutoShape 27"/>
          <p:cNvCxnSpPr>
            <a:cxnSpLocks noChangeShapeType="1"/>
            <a:stCxn id="14343" idx="6"/>
            <a:endCxn id="14344" idx="2"/>
          </p:cNvCxnSpPr>
          <p:nvPr/>
        </p:nvCxnSpPr>
        <p:spPr bwMode="auto">
          <a:xfrm>
            <a:off x="2938462" y="4038600"/>
            <a:ext cx="1919288" cy="0"/>
          </a:xfrm>
          <a:prstGeom prst="straightConnector1">
            <a:avLst/>
          </a:prstGeom>
          <a:noFill/>
          <a:ln w="19050">
            <a:solidFill>
              <a:schemeClr val="tx1"/>
            </a:solidFill>
            <a:round/>
            <a:headEnd/>
            <a:tailEnd type="triangle" w="med" len="med"/>
          </a:ln>
        </p:spPr>
      </p:cxnSp>
      <p:sp>
        <p:nvSpPr>
          <p:cNvPr id="14363" name="Text Box 28"/>
          <p:cNvSpPr txBox="1">
            <a:spLocks noChangeArrowheads="1"/>
          </p:cNvSpPr>
          <p:nvPr/>
        </p:nvSpPr>
        <p:spPr bwMode="auto">
          <a:xfrm>
            <a:off x="1390651" y="5165727"/>
            <a:ext cx="619125"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h=7</a:t>
            </a:r>
          </a:p>
        </p:txBody>
      </p:sp>
      <p:sp>
        <p:nvSpPr>
          <p:cNvPr id="14364" name="Text Box 30"/>
          <p:cNvSpPr txBox="1">
            <a:spLocks noChangeArrowheads="1"/>
          </p:cNvSpPr>
          <p:nvPr/>
        </p:nvSpPr>
        <p:spPr bwMode="auto">
          <a:xfrm>
            <a:off x="3681412" y="3641727"/>
            <a:ext cx="43338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3</a:t>
            </a:r>
          </a:p>
        </p:txBody>
      </p:sp>
      <p:sp>
        <p:nvSpPr>
          <p:cNvPr id="14365" name="Oval 31"/>
          <p:cNvSpPr>
            <a:spLocks noChangeArrowheads="1"/>
          </p:cNvSpPr>
          <p:nvPr/>
        </p:nvSpPr>
        <p:spPr bwMode="auto">
          <a:xfrm>
            <a:off x="5414964" y="28956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e</a:t>
            </a:r>
          </a:p>
        </p:txBody>
      </p:sp>
      <p:sp>
        <p:nvSpPr>
          <p:cNvPr id="14366" name="Text Box 32"/>
          <p:cNvSpPr txBox="1">
            <a:spLocks noChangeArrowheads="1"/>
          </p:cNvSpPr>
          <p:nvPr/>
        </p:nvSpPr>
        <p:spPr bwMode="auto">
          <a:xfrm>
            <a:off x="5786439" y="2895603"/>
            <a:ext cx="619125"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i="1" dirty="0">
                <a:latin typeface="Calibri"/>
                <a:cs typeface="Calibri"/>
              </a:rPr>
              <a:t>h=1</a:t>
            </a:r>
          </a:p>
        </p:txBody>
      </p:sp>
      <p:sp>
        <p:nvSpPr>
          <p:cNvPr id="14367" name="Text Box 33"/>
          <p:cNvSpPr txBox="1">
            <a:spLocks noChangeArrowheads="1"/>
          </p:cNvSpPr>
          <p:nvPr/>
        </p:nvSpPr>
        <p:spPr bwMode="auto">
          <a:xfrm>
            <a:off x="4981575" y="3200403"/>
            <a:ext cx="433388" cy="396875"/>
          </a:xfrm>
          <a:prstGeom prst="rect">
            <a:avLst/>
          </a:prstGeom>
          <a:noFill/>
          <a:ln w="9525">
            <a:noFill/>
            <a:miter lim="800000"/>
            <a:headEnd/>
            <a:tailEnd/>
          </a:ln>
        </p:spPr>
        <p:txBody>
          <a:bodyPr lIns="91438" tIns="45719" rIns="91438" bIns="45719">
            <a:spAutoFit/>
          </a:bodyPr>
          <a:lstStyle/>
          <a:p>
            <a:pPr algn="ctr">
              <a:spcBef>
                <a:spcPct val="50000"/>
              </a:spcBef>
            </a:pPr>
            <a:r>
              <a:rPr lang="en-US" sz="2000" b="1" dirty="0">
                <a:latin typeface="Calibri"/>
                <a:cs typeface="Calibri"/>
              </a:rPr>
              <a:t>1</a:t>
            </a:r>
          </a:p>
        </p:txBody>
      </p:sp>
      <p:grpSp>
        <p:nvGrpSpPr>
          <p:cNvPr id="2" name="Group 34"/>
          <p:cNvGrpSpPr>
            <a:grpSpLocks/>
          </p:cNvGrpSpPr>
          <p:nvPr/>
        </p:nvGrpSpPr>
        <p:grpSpPr bwMode="auto">
          <a:xfrm>
            <a:off x="1885951" y="4038601"/>
            <a:ext cx="866775" cy="915988"/>
            <a:chOff x="1392" y="2544"/>
            <a:chExt cx="672" cy="577"/>
          </a:xfrm>
        </p:grpSpPr>
        <p:cxnSp>
          <p:nvCxnSpPr>
            <p:cNvPr id="14379" name="AutoShape 35"/>
            <p:cNvCxnSpPr>
              <a:cxnSpLocks noChangeShapeType="1"/>
            </p:cNvCxnSpPr>
            <p:nvPr/>
          </p:nvCxnSpPr>
          <p:spPr bwMode="auto">
            <a:xfrm>
              <a:off x="1392" y="2544"/>
              <a:ext cx="528" cy="0"/>
            </a:xfrm>
            <a:prstGeom prst="straightConnector1">
              <a:avLst/>
            </a:prstGeom>
            <a:noFill/>
            <a:ln w="38100">
              <a:solidFill>
                <a:srgbClr val="3333FF"/>
              </a:solidFill>
              <a:round/>
              <a:headEnd/>
              <a:tailEnd type="triangle" w="med" len="med"/>
            </a:ln>
          </p:spPr>
        </p:cxnSp>
        <p:cxnSp>
          <p:nvCxnSpPr>
            <p:cNvPr id="14380" name="AutoShape 36"/>
            <p:cNvCxnSpPr>
              <a:cxnSpLocks noChangeShapeType="1"/>
            </p:cNvCxnSpPr>
            <p:nvPr/>
          </p:nvCxnSpPr>
          <p:spPr bwMode="auto">
            <a:xfrm>
              <a:off x="2064" y="2688"/>
              <a:ext cx="0" cy="288"/>
            </a:xfrm>
            <a:prstGeom prst="straightConnector1">
              <a:avLst/>
            </a:prstGeom>
            <a:noFill/>
            <a:ln w="38100">
              <a:solidFill>
                <a:srgbClr val="3333FF"/>
              </a:solidFill>
              <a:round/>
              <a:headEnd/>
              <a:tailEnd type="triangle" w="med" len="med"/>
            </a:ln>
          </p:spPr>
        </p:cxnSp>
        <p:cxnSp>
          <p:nvCxnSpPr>
            <p:cNvPr id="14381" name="AutoShape 37"/>
            <p:cNvCxnSpPr>
              <a:cxnSpLocks noChangeShapeType="1"/>
            </p:cNvCxnSpPr>
            <p:nvPr/>
          </p:nvCxnSpPr>
          <p:spPr bwMode="auto">
            <a:xfrm rot="10800000">
              <a:off x="1392" y="3120"/>
              <a:ext cx="528" cy="1"/>
            </a:xfrm>
            <a:prstGeom prst="straightConnector1">
              <a:avLst/>
            </a:prstGeom>
            <a:noFill/>
            <a:ln w="38100">
              <a:solidFill>
                <a:srgbClr val="3333FF"/>
              </a:solidFill>
              <a:round/>
              <a:headEnd/>
              <a:tailEnd type="triangle" w="med" len="med"/>
            </a:ln>
          </p:spPr>
        </p:cxnSp>
      </p:grpSp>
      <p:grpSp>
        <p:nvGrpSpPr>
          <p:cNvPr id="3" name="Group 38"/>
          <p:cNvGrpSpPr>
            <a:grpSpLocks/>
          </p:cNvGrpSpPr>
          <p:nvPr/>
        </p:nvGrpSpPr>
        <p:grpSpPr bwMode="auto">
          <a:xfrm>
            <a:off x="1885950" y="2962277"/>
            <a:ext cx="4457700" cy="1076325"/>
            <a:chOff x="1392" y="1872"/>
            <a:chExt cx="3456" cy="678"/>
          </a:xfrm>
        </p:grpSpPr>
        <p:cxnSp>
          <p:nvCxnSpPr>
            <p:cNvPr id="14375" name="AutoShape 39"/>
            <p:cNvCxnSpPr>
              <a:cxnSpLocks noChangeShapeType="1"/>
            </p:cNvCxnSpPr>
            <p:nvPr/>
          </p:nvCxnSpPr>
          <p:spPr bwMode="auto">
            <a:xfrm>
              <a:off x="3984" y="2550"/>
              <a:ext cx="864" cy="0"/>
            </a:xfrm>
            <a:prstGeom prst="straightConnector1">
              <a:avLst/>
            </a:prstGeom>
            <a:noFill/>
            <a:ln w="38100">
              <a:solidFill>
                <a:srgbClr val="CC0000"/>
              </a:solidFill>
              <a:round/>
              <a:headEnd/>
              <a:tailEnd type="triangle" w="med" len="med"/>
            </a:ln>
          </p:spPr>
        </p:cxnSp>
        <p:cxnSp>
          <p:nvCxnSpPr>
            <p:cNvPr id="14376" name="AutoShape 40"/>
            <p:cNvCxnSpPr>
              <a:cxnSpLocks noChangeShapeType="1"/>
            </p:cNvCxnSpPr>
            <p:nvPr/>
          </p:nvCxnSpPr>
          <p:spPr bwMode="auto">
            <a:xfrm flipH="1">
              <a:off x="3840" y="2118"/>
              <a:ext cx="432" cy="288"/>
            </a:xfrm>
            <a:prstGeom prst="straightConnector1">
              <a:avLst/>
            </a:prstGeom>
            <a:noFill/>
            <a:ln w="38100">
              <a:solidFill>
                <a:srgbClr val="CC0000"/>
              </a:solidFill>
              <a:round/>
              <a:headEnd/>
              <a:tailEnd type="triangle" w="med" len="med"/>
            </a:ln>
          </p:spPr>
        </p:cxnSp>
        <p:cxnSp>
          <p:nvCxnSpPr>
            <p:cNvPr id="14377" name="AutoShape 41"/>
            <p:cNvCxnSpPr>
              <a:cxnSpLocks noChangeShapeType="1"/>
            </p:cNvCxnSpPr>
            <p:nvPr/>
          </p:nvCxnSpPr>
          <p:spPr bwMode="auto">
            <a:xfrm>
              <a:off x="1392" y="2550"/>
              <a:ext cx="528" cy="0"/>
            </a:xfrm>
            <a:prstGeom prst="straightConnector1">
              <a:avLst/>
            </a:prstGeom>
            <a:noFill/>
            <a:ln w="38100">
              <a:solidFill>
                <a:srgbClr val="CC0000"/>
              </a:solidFill>
              <a:round/>
              <a:headEnd/>
              <a:tailEnd type="triangle" w="med" len="med"/>
            </a:ln>
          </p:spPr>
        </p:cxnSp>
        <p:cxnSp>
          <p:nvCxnSpPr>
            <p:cNvPr id="14378" name="AutoShape 42"/>
            <p:cNvCxnSpPr>
              <a:cxnSpLocks noChangeShapeType="1"/>
            </p:cNvCxnSpPr>
            <p:nvPr/>
          </p:nvCxnSpPr>
          <p:spPr bwMode="auto">
            <a:xfrm rot="-5400000">
              <a:off x="2850" y="1086"/>
              <a:ext cx="534" cy="2106"/>
            </a:xfrm>
            <a:prstGeom prst="curvedConnector3">
              <a:avLst>
                <a:gd name="adj1" fmla="val 134833"/>
              </a:avLst>
            </a:prstGeom>
            <a:noFill/>
            <a:ln w="38100">
              <a:solidFill>
                <a:srgbClr val="CC0000"/>
              </a:solidFill>
              <a:round/>
              <a:headEnd/>
              <a:tailEnd type="triangle" w="med" len="med"/>
            </a:ln>
          </p:spPr>
        </p:cxnSp>
      </p:grpSp>
      <p:grpSp>
        <p:nvGrpSpPr>
          <p:cNvPr id="4" name="Group 43"/>
          <p:cNvGrpSpPr>
            <a:grpSpLocks/>
          </p:cNvGrpSpPr>
          <p:nvPr/>
        </p:nvGrpSpPr>
        <p:grpSpPr bwMode="auto">
          <a:xfrm>
            <a:off x="1885950" y="4038600"/>
            <a:ext cx="4457700" cy="0"/>
            <a:chOff x="1392" y="2544"/>
            <a:chExt cx="3456" cy="0"/>
          </a:xfrm>
        </p:grpSpPr>
        <p:cxnSp>
          <p:nvCxnSpPr>
            <p:cNvPr id="14372" name="AutoShape 44"/>
            <p:cNvCxnSpPr>
              <a:cxnSpLocks noChangeShapeType="1"/>
            </p:cNvCxnSpPr>
            <p:nvPr/>
          </p:nvCxnSpPr>
          <p:spPr bwMode="auto">
            <a:xfrm>
              <a:off x="3984" y="2544"/>
              <a:ext cx="864" cy="0"/>
            </a:xfrm>
            <a:prstGeom prst="straightConnector1">
              <a:avLst/>
            </a:prstGeom>
            <a:noFill/>
            <a:ln w="38100">
              <a:solidFill>
                <a:srgbClr val="CC00CC"/>
              </a:solidFill>
              <a:round/>
              <a:headEnd/>
              <a:tailEnd type="triangle" w="med" len="med"/>
            </a:ln>
          </p:spPr>
        </p:cxnSp>
        <p:cxnSp>
          <p:nvCxnSpPr>
            <p:cNvPr id="14373" name="AutoShape 45"/>
            <p:cNvCxnSpPr>
              <a:cxnSpLocks noChangeShapeType="1"/>
            </p:cNvCxnSpPr>
            <p:nvPr/>
          </p:nvCxnSpPr>
          <p:spPr bwMode="auto">
            <a:xfrm>
              <a:off x="1392" y="2544"/>
              <a:ext cx="528" cy="0"/>
            </a:xfrm>
            <a:prstGeom prst="straightConnector1">
              <a:avLst/>
            </a:prstGeom>
            <a:noFill/>
            <a:ln w="38100">
              <a:solidFill>
                <a:srgbClr val="CC00CC"/>
              </a:solidFill>
              <a:round/>
              <a:headEnd/>
              <a:tailEnd type="triangle" w="med" len="med"/>
            </a:ln>
          </p:spPr>
        </p:cxnSp>
        <p:cxnSp>
          <p:nvCxnSpPr>
            <p:cNvPr id="14374" name="AutoShape 46"/>
            <p:cNvCxnSpPr>
              <a:cxnSpLocks noChangeShapeType="1"/>
            </p:cNvCxnSpPr>
            <p:nvPr/>
          </p:nvCxnSpPr>
          <p:spPr bwMode="auto">
            <a:xfrm>
              <a:off x="2208" y="2544"/>
              <a:ext cx="1488" cy="0"/>
            </a:xfrm>
            <a:prstGeom prst="straightConnector1">
              <a:avLst/>
            </a:prstGeom>
            <a:noFill/>
            <a:ln w="38100">
              <a:solidFill>
                <a:srgbClr val="CC00CC"/>
              </a:solidFill>
              <a:round/>
              <a:headEnd/>
              <a:tailEnd type="triangle" w="med" len="med"/>
            </a:ln>
          </p:spPr>
        </p:cxnSp>
      </p:grpSp>
      <p:sp>
        <p:nvSpPr>
          <p:cNvPr id="47" name="Oval 6"/>
          <p:cNvSpPr>
            <a:spLocks noChangeArrowheads="1"/>
          </p:cNvSpPr>
          <p:nvPr/>
        </p:nvSpPr>
        <p:spPr bwMode="auto">
          <a:xfrm>
            <a:off x="9067801" y="23622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S</a:t>
            </a:r>
          </a:p>
        </p:txBody>
      </p:sp>
      <p:sp>
        <p:nvSpPr>
          <p:cNvPr id="48" name="Oval 7"/>
          <p:cNvSpPr>
            <a:spLocks noChangeArrowheads="1"/>
          </p:cNvSpPr>
          <p:nvPr/>
        </p:nvSpPr>
        <p:spPr bwMode="auto">
          <a:xfrm>
            <a:off x="8634414" y="29718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a</a:t>
            </a:r>
          </a:p>
        </p:txBody>
      </p:sp>
      <p:sp>
        <p:nvSpPr>
          <p:cNvPr id="49" name="Oval 9"/>
          <p:cNvSpPr>
            <a:spLocks noChangeArrowheads="1"/>
          </p:cNvSpPr>
          <p:nvPr/>
        </p:nvSpPr>
        <p:spPr bwMode="auto">
          <a:xfrm>
            <a:off x="8201026" y="38862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b</a:t>
            </a:r>
          </a:p>
        </p:txBody>
      </p:sp>
      <p:sp>
        <p:nvSpPr>
          <p:cNvPr id="50" name="Oval 25"/>
          <p:cNvSpPr>
            <a:spLocks noChangeArrowheads="1"/>
          </p:cNvSpPr>
          <p:nvPr/>
        </p:nvSpPr>
        <p:spPr bwMode="auto">
          <a:xfrm>
            <a:off x="8201026" y="48006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c</a:t>
            </a:r>
          </a:p>
        </p:txBody>
      </p:sp>
      <p:sp>
        <p:nvSpPr>
          <p:cNvPr id="51" name="Oval 31"/>
          <p:cNvSpPr>
            <a:spLocks noChangeArrowheads="1"/>
          </p:cNvSpPr>
          <p:nvPr/>
        </p:nvSpPr>
        <p:spPr bwMode="auto">
          <a:xfrm>
            <a:off x="9996489" y="38862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e</a:t>
            </a:r>
          </a:p>
        </p:txBody>
      </p:sp>
      <p:sp>
        <p:nvSpPr>
          <p:cNvPr id="52" name="Oval 8"/>
          <p:cNvSpPr>
            <a:spLocks noChangeArrowheads="1"/>
          </p:cNvSpPr>
          <p:nvPr/>
        </p:nvSpPr>
        <p:spPr bwMode="auto">
          <a:xfrm>
            <a:off x="8820151" y="38862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53" name="Oval 8"/>
          <p:cNvSpPr>
            <a:spLocks noChangeArrowheads="1"/>
          </p:cNvSpPr>
          <p:nvPr/>
        </p:nvSpPr>
        <p:spPr bwMode="auto">
          <a:xfrm>
            <a:off x="9996489" y="48006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d</a:t>
            </a:r>
          </a:p>
        </p:txBody>
      </p:sp>
      <p:sp>
        <p:nvSpPr>
          <p:cNvPr id="54" name="Oval 10"/>
          <p:cNvSpPr>
            <a:spLocks noChangeArrowheads="1"/>
          </p:cNvSpPr>
          <p:nvPr/>
        </p:nvSpPr>
        <p:spPr bwMode="auto">
          <a:xfrm>
            <a:off x="8820151" y="48006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sp>
        <p:nvSpPr>
          <p:cNvPr id="55" name="Oval 10"/>
          <p:cNvSpPr>
            <a:spLocks noChangeArrowheads="1"/>
          </p:cNvSpPr>
          <p:nvPr/>
        </p:nvSpPr>
        <p:spPr bwMode="auto">
          <a:xfrm>
            <a:off x="9996489" y="5715000"/>
            <a:ext cx="371475" cy="457200"/>
          </a:xfrm>
          <a:prstGeom prst="ellipse">
            <a:avLst/>
          </a:prstGeom>
          <a:solidFill>
            <a:schemeClr val="bg1"/>
          </a:solidFill>
          <a:ln w="9525">
            <a:solidFill>
              <a:schemeClr val="tx1"/>
            </a:solidFill>
            <a:round/>
            <a:headEnd/>
            <a:tailEnd/>
          </a:ln>
        </p:spPr>
        <p:txBody>
          <a:bodyPr wrap="none" lIns="91438" tIns="45719" rIns="91438" bIns="45719" anchor="ctr"/>
          <a:lstStyle/>
          <a:p>
            <a:pPr algn="ctr"/>
            <a:r>
              <a:rPr lang="en-US" sz="2000" b="1" dirty="0">
                <a:latin typeface="Calibri"/>
                <a:cs typeface="Calibri"/>
              </a:rPr>
              <a:t>G</a:t>
            </a:r>
          </a:p>
        </p:txBody>
      </p:sp>
      <p:cxnSp>
        <p:nvCxnSpPr>
          <p:cNvPr id="7" name="Straight Connector 6"/>
          <p:cNvCxnSpPr>
            <a:stCxn id="47" idx="4"/>
            <a:endCxn id="48" idx="7"/>
          </p:cNvCxnSpPr>
          <p:nvPr/>
        </p:nvCxnSpPr>
        <p:spPr>
          <a:xfrm flipH="1">
            <a:off x="8951488" y="2819402"/>
            <a:ext cx="302051" cy="21935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8" idx="4"/>
            <a:endCxn id="52" idx="0"/>
          </p:cNvCxnSpPr>
          <p:nvPr/>
        </p:nvCxnSpPr>
        <p:spPr>
          <a:xfrm>
            <a:off x="8820150" y="3429000"/>
            <a:ext cx="185738"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1" idx="4"/>
            <a:endCxn id="53" idx="0"/>
          </p:cNvCxnSpPr>
          <p:nvPr/>
        </p:nvCxnSpPr>
        <p:spPr>
          <a:xfrm>
            <a:off x="10182225"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2" idx="4"/>
            <a:endCxn id="54" idx="0"/>
          </p:cNvCxnSpPr>
          <p:nvPr/>
        </p:nvCxnSpPr>
        <p:spPr>
          <a:xfrm>
            <a:off x="9005888"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1" idx="0"/>
            <a:endCxn id="48" idx="4"/>
          </p:cNvCxnSpPr>
          <p:nvPr/>
        </p:nvCxnSpPr>
        <p:spPr>
          <a:xfrm flipH="1" flipV="1">
            <a:off x="8820151" y="3429000"/>
            <a:ext cx="1362075"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8" idx="4"/>
            <a:endCxn id="49" idx="0"/>
          </p:cNvCxnSpPr>
          <p:nvPr/>
        </p:nvCxnSpPr>
        <p:spPr>
          <a:xfrm flipH="1">
            <a:off x="8386762" y="3429000"/>
            <a:ext cx="433388"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9" idx="4"/>
            <a:endCxn id="50" idx="0"/>
          </p:cNvCxnSpPr>
          <p:nvPr/>
        </p:nvCxnSpPr>
        <p:spPr>
          <a:xfrm>
            <a:off x="8386763" y="43434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3" idx="4"/>
            <a:endCxn id="55" idx="0"/>
          </p:cNvCxnSpPr>
          <p:nvPr/>
        </p:nvCxnSpPr>
        <p:spPr>
          <a:xfrm>
            <a:off x="10182225" y="5257800"/>
            <a:ext cx="0"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4" name="Text Box 19"/>
          <p:cNvSpPr txBox="1">
            <a:spLocks noChangeArrowheads="1"/>
          </p:cNvSpPr>
          <p:nvPr/>
        </p:nvSpPr>
        <p:spPr bwMode="auto">
          <a:xfrm>
            <a:off x="9501187" y="2209801"/>
            <a:ext cx="928688"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0 h=6</a:t>
            </a:r>
          </a:p>
        </p:txBody>
      </p:sp>
      <p:sp>
        <p:nvSpPr>
          <p:cNvPr id="65" name="Text Box 19"/>
          <p:cNvSpPr txBox="1">
            <a:spLocks noChangeArrowheads="1"/>
          </p:cNvSpPr>
          <p:nvPr/>
        </p:nvSpPr>
        <p:spPr bwMode="auto">
          <a:xfrm>
            <a:off x="7775150" y="2797317"/>
            <a:ext cx="921175"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1 h=5</a:t>
            </a:r>
          </a:p>
        </p:txBody>
      </p:sp>
      <p:sp>
        <p:nvSpPr>
          <p:cNvPr id="66" name="Text Box 19"/>
          <p:cNvSpPr txBox="1">
            <a:spLocks noChangeArrowheads="1"/>
          </p:cNvSpPr>
          <p:nvPr/>
        </p:nvSpPr>
        <p:spPr bwMode="auto">
          <a:xfrm>
            <a:off x="7396161" y="3733801"/>
            <a:ext cx="804864"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2 h=6</a:t>
            </a:r>
          </a:p>
        </p:txBody>
      </p:sp>
      <p:sp>
        <p:nvSpPr>
          <p:cNvPr id="67" name="Text Box 19"/>
          <p:cNvSpPr txBox="1">
            <a:spLocks noChangeArrowheads="1"/>
          </p:cNvSpPr>
          <p:nvPr/>
        </p:nvSpPr>
        <p:spPr bwMode="auto">
          <a:xfrm>
            <a:off x="7343775" y="4626117"/>
            <a:ext cx="85725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3 h=7</a:t>
            </a:r>
          </a:p>
        </p:txBody>
      </p:sp>
      <p:sp>
        <p:nvSpPr>
          <p:cNvPr id="68" name="Text Box 19"/>
          <p:cNvSpPr txBox="1">
            <a:spLocks noChangeArrowheads="1"/>
          </p:cNvSpPr>
          <p:nvPr/>
        </p:nvSpPr>
        <p:spPr bwMode="auto">
          <a:xfrm>
            <a:off x="9129711" y="3810001"/>
            <a:ext cx="876299"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4 h=2</a:t>
            </a:r>
          </a:p>
        </p:txBody>
      </p:sp>
      <p:sp>
        <p:nvSpPr>
          <p:cNvPr id="69" name="Text Box 19"/>
          <p:cNvSpPr txBox="1">
            <a:spLocks noChangeArrowheads="1"/>
          </p:cNvSpPr>
          <p:nvPr/>
        </p:nvSpPr>
        <p:spPr bwMode="auto">
          <a:xfrm>
            <a:off x="9129711" y="4648201"/>
            <a:ext cx="928689"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6 h=0</a:t>
            </a:r>
          </a:p>
        </p:txBody>
      </p:sp>
      <p:sp>
        <p:nvSpPr>
          <p:cNvPr id="70" name="Text Box 19"/>
          <p:cNvSpPr txBox="1">
            <a:spLocks noChangeArrowheads="1"/>
          </p:cNvSpPr>
          <p:nvPr/>
        </p:nvSpPr>
        <p:spPr bwMode="auto">
          <a:xfrm>
            <a:off x="10468873" y="3696731"/>
            <a:ext cx="947737"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9 h=1</a:t>
            </a:r>
          </a:p>
        </p:txBody>
      </p:sp>
      <p:sp>
        <p:nvSpPr>
          <p:cNvPr id="71" name="Text Box 19"/>
          <p:cNvSpPr txBox="1">
            <a:spLocks noChangeArrowheads="1"/>
          </p:cNvSpPr>
          <p:nvPr/>
        </p:nvSpPr>
        <p:spPr bwMode="auto">
          <a:xfrm>
            <a:off x="10429875" y="4689394"/>
            <a:ext cx="99060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10 h=2</a:t>
            </a:r>
          </a:p>
        </p:txBody>
      </p:sp>
      <p:sp>
        <p:nvSpPr>
          <p:cNvPr id="72" name="Text Box 19"/>
          <p:cNvSpPr txBox="1">
            <a:spLocks noChangeArrowheads="1"/>
          </p:cNvSpPr>
          <p:nvPr/>
        </p:nvSpPr>
        <p:spPr bwMode="auto">
          <a:xfrm>
            <a:off x="10407155" y="5562602"/>
            <a:ext cx="990600" cy="707884"/>
          </a:xfrm>
          <a:prstGeom prst="rect">
            <a:avLst/>
          </a:prstGeom>
          <a:noFill/>
          <a:ln w="9525">
            <a:noFill/>
            <a:miter lim="800000"/>
            <a:headEnd/>
            <a:tailEnd/>
          </a:ln>
        </p:spPr>
        <p:txBody>
          <a:bodyPr wrap="square" lIns="91438" tIns="45719" rIns="91438" bIns="45719">
            <a:spAutoFit/>
          </a:bodyPr>
          <a:lstStyle/>
          <a:p>
            <a:pPr algn="ctr">
              <a:spcBef>
                <a:spcPct val="50000"/>
              </a:spcBef>
            </a:pPr>
            <a:r>
              <a:rPr lang="en-US" sz="2000" i="1" dirty="0">
                <a:latin typeface="Calibri"/>
                <a:cs typeface="Calibri"/>
              </a:rPr>
              <a:t>g = 12 h=0</a:t>
            </a:r>
          </a:p>
        </p:txBody>
      </p:sp>
      <p:sp>
        <p:nvSpPr>
          <p:cNvPr id="74"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zh-CN" altLang="en-US" sz="4400" b="0" kern="0" dirty="0">
                <a:solidFill>
                  <a:srgbClr val="000000"/>
                </a:solidFill>
                <a:effectLst>
                  <a:outerShdw blurRad="38100" dist="38100" dir="2700000" algn="tl">
                    <a:srgbClr val="C0C0C0"/>
                  </a:outerShdw>
                </a:effectLst>
                <a:latin typeface="Calibri"/>
                <a:ea typeface="黑体" pitchFamily="2" charset="-122"/>
                <a:cs typeface="Calibri"/>
              </a:rPr>
              <a:t>代价一致 </a:t>
            </a:r>
            <a:r>
              <a:rPr lang="en-US" altLang="zh-CN" sz="4400" b="0" kern="0" dirty="0">
                <a:solidFill>
                  <a:srgbClr val="000000"/>
                </a:solidFill>
                <a:effectLst>
                  <a:outerShdw blurRad="38100" dist="38100" dir="2700000" algn="tl">
                    <a:srgbClr val="C0C0C0"/>
                  </a:outerShdw>
                </a:effectLst>
                <a:latin typeface="Calibri"/>
                <a:ea typeface="黑体" pitchFamily="2" charset="-122"/>
                <a:cs typeface="Calibri"/>
              </a:rPr>
              <a:t>+ </a:t>
            </a:r>
            <a:r>
              <a:rPr lang="zh-CN" altLang="en-US" sz="4400" b="0" kern="0" dirty="0">
                <a:solidFill>
                  <a:srgbClr val="000000"/>
                </a:solidFill>
                <a:effectLst>
                  <a:outerShdw blurRad="38100" dist="38100" dir="2700000" algn="tl">
                    <a:srgbClr val="C0C0C0"/>
                  </a:outerShdw>
                </a:effectLst>
                <a:latin typeface="Calibri"/>
                <a:ea typeface="黑体" pitchFamily="2" charset="-122"/>
                <a:cs typeface="Calibri"/>
              </a:rPr>
              <a:t>贪心</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grpSp>
        <p:nvGrpSpPr>
          <p:cNvPr id="5" name="组合 4"/>
          <p:cNvGrpSpPr/>
          <p:nvPr/>
        </p:nvGrpSpPr>
        <p:grpSpPr>
          <a:xfrm>
            <a:off x="2938462" y="4032069"/>
            <a:ext cx="3405187" cy="0"/>
            <a:chOff x="2944559" y="4044696"/>
            <a:chExt cx="3405187" cy="0"/>
          </a:xfrm>
        </p:grpSpPr>
        <p:cxnSp>
          <p:nvCxnSpPr>
            <p:cNvPr id="76" name="AutoShape 44"/>
            <p:cNvCxnSpPr>
              <a:cxnSpLocks noChangeShapeType="1"/>
            </p:cNvCxnSpPr>
            <p:nvPr/>
          </p:nvCxnSpPr>
          <p:spPr bwMode="auto">
            <a:xfrm>
              <a:off x="5235321" y="4044696"/>
              <a:ext cx="1114425" cy="0"/>
            </a:xfrm>
            <a:prstGeom prst="straightConnector1">
              <a:avLst/>
            </a:prstGeom>
            <a:noFill/>
            <a:ln w="38100">
              <a:solidFill>
                <a:srgbClr val="0033CC"/>
              </a:solidFill>
              <a:round/>
              <a:headEnd/>
              <a:tailEnd type="triangle" w="med" len="med"/>
            </a:ln>
          </p:spPr>
        </p:cxnSp>
        <p:cxnSp>
          <p:nvCxnSpPr>
            <p:cNvPr id="77" name="AutoShape 46"/>
            <p:cNvCxnSpPr>
              <a:cxnSpLocks noChangeShapeType="1"/>
            </p:cNvCxnSpPr>
            <p:nvPr/>
          </p:nvCxnSpPr>
          <p:spPr bwMode="auto">
            <a:xfrm>
              <a:off x="2944559" y="4044696"/>
              <a:ext cx="1919288" cy="0"/>
            </a:xfrm>
            <a:prstGeom prst="straightConnector1">
              <a:avLst/>
            </a:prstGeom>
            <a:noFill/>
            <a:ln w="38100">
              <a:solidFill>
                <a:srgbClr val="0033CC"/>
              </a:solidFill>
              <a:round/>
              <a:headEnd/>
              <a:tailEnd type="triangle" w="med" len="med"/>
            </a:ln>
          </p:spPr>
        </p:cxnSp>
      </p:grpSp>
    </p:spTree>
    <p:extLst>
      <p:ext uri="{BB962C8B-B14F-4D97-AF65-F5344CB8AC3E}">
        <p14:creationId xmlns:p14="http://schemas.microsoft.com/office/powerpoint/2010/main" val="319086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529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nodeType="after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852997">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852997">
                                            <p:txEl>
                                              <p:pRg st="12" end="1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7" grpId="0" uiExpand="1"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4" name="矩形 3"/>
          <p:cNvSpPr/>
          <p:nvPr/>
        </p:nvSpPr>
        <p:spPr>
          <a:xfrm>
            <a:off x="422787" y="1272432"/>
            <a:ext cx="11375922" cy="2308324"/>
          </a:xfrm>
          <a:prstGeom prst="rect">
            <a:avLst/>
          </a:prstGeom>
        </p:spPr>
        <p:txBody>
          <a:bodyPr wrap="square">
            <a:spAutoFit/>
          </a:bodyPr>
          <a:lstStyle/>
          <a:p>
            <a:pPr marR="77070"/>
            <a:r>
              <a:rPr lang="zh-CN" altLang="en-US" sz="2400" dirty="0">
                <a:solidFill>
                  <a:srgbClr val="CC0000"/>
                </a:solidFill>
                <a:latin typeface="FangSong_GB2312" panose="02010609030101010101" pitchFamily="49" charset="-122"/>
                <a:ea typeface="FangSong_GB2312" panose="02010609030101010101" pitchFamily="49" charset="-122"/>
              </a:rPr>
              <a:t>状态空间法求解问题的基本过程：</a:t>
            </a:r>
          </a:p>
          <a:p>
            <a:pPr marR="25820"/>
            <a:r>
              <a:rPr lang="zh-CN" altLang="en-US" sz="2400" dirty="0">
                <a:solidFill>
                  <a:srgbClr val="0000CC"/>
                </a:solidFill>
                <a:latin typeface="FangSong_GB2312" panose="02010609030101010101" pitchFamily="49" charset="-122"/>
                <a:ea typeface="FangSong_GB2312" panose="02010609030101010101" pitchFamily="49" charset="-122"/>
              </a:rPr>
              <a:t>    首先，为问题选择适当的</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状态</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及</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操作</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的形式化描述方法；</a:t>
            </a:r>
          </a:p>
          <a:p>
            <a:pPr marR="9700"/>
            <a:r>
              <a:rPr lang="zh-CN" altLang="en-US" sz="2400" dirty="0">
                <a:solidFill>
                  <a:srgbClr val="0000CC"/>
                </a:solidFill>
                <a:latin typeface="FangSong_GB2312" panose="02010609030101010101" pitchFamily="49" charset="-122"/>
                <a:ea typeface="FangSong_GB2312" panose="02010609030101010101" pitchFamily="49" charset="-122"/>
              </a:rPr>
              <a:t>    然后，从某个初始状态出发，每次使用一个</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操作</a:t>
            </a:r>
            <a:r>
              <a:rPr lang="zh-CN" altLang="en-US" sz="2400" b="1" dirty="0">
                <a:solidFill>
                  <a:srgbClr val="0000CC"/>
                </a:solidFill>
                <a:latin typeface="Times New Roman" panose="02020603050405020304" pitchFamily="18" charset="0"/>
                <a:ea typeface="FangSong_GB2312" panose="02010609030101010101" pitchFamily="49" charset="-122"/>
              </a:rPr>
              <a:t>”</a:t>
            </a:r>
            <a:r>
              <a:rPr lang="zh-CN" altLang="en-US" sz="2400" dirty="0">
                <a:solidFill>
                  <a:srgbClr val="0000CC"/>
                </a:solidFill>
                <a:latin typeface="FangSong_GB2312" panose="02010609030101010101" pitchFamily="49" charset="-122"/>
                <a:ea typeface="FangSong_GB2312" panose="02010609030101010101" pitchFamily="49" charset="-122"/>
              </a:rPr>
              <a:t>，递增地建立起操作序列，直到达到目标状态为止；</a:t>
            </a:r>
          </a:p>
          <a:p>
            <a:pPr marR="8670"/>
            <a:r>
              <a:rPr lang="zh-CN" altLang="en-US" sz="2400" dirty="0">
                <a:solidFill>
                  <a:srgbClr val="0000CC"/>
                </a:solidFill>
                <a:latin typeface="FangSong_GB2312" panose="02010609030101010101" pitchFamily="49" charset="-122"/>
                <a:ea typeface="FangSong_GB2312" panose="02010609030101010101" pitchFamily="49" charset="-122"/>
              </a:rPr>
              <a:t>    最后，由初始状态到目标状态所使用的算符序列就是该问题的一个解</a:t>
            </a:r>
            <a:r>
              <a:rPr lang="zh-CN" altLang="en-US" sz="2400" dirty="0" smtClean="0">
                <a:solidFill>
                  <a:srgbClr val="0000CC"/>
                </a:solidFill>
                <a:latin typeface="FangSong_GB2312" panose="02010609030101010101" pitchFamily="49" charset="-122"/>
                <a:ea typeface="FangSong_GB2312" panose="02010609030101010101" pitchFamily="49" charset="-122"/>
              </a:rPr>
              <a:t>。</a:t>
            </a:r>
            <a:endParaRPr lang="en-US" altLang="zh-CN" sz="2400" dirty="0" smtClean="0">
              <a:solidFill>
                <a:srgbClr val="0000CC"/>
              </a:solidFill>
              <a:latin typeface="FangSong_GB2312" panose="02010609030101010101" pitchFamily="49" charset="-122"/>
              <a:ea typeface="FangSong_GB2312" panose="02010609030101010101" pitchFamily="49" charset="-122"/>
            </a:endParaRPr>
          </a:p>
          <a:p>
            <a:pPr marR="8670"/>
            <a:r>
              <a:rPr lang="zh-CN" altLang="en-US" sz="2400" dirty="0">
                <a:solidFill>
                  <a:srgbClr val="C00000"/>
                </a:solidFill>
                <a:latin typeface="FangSong_GB2312" panose="02010609030101010101" pitchFamily="49" charset="-122"/>
                <a:ea typeface="FangSong_GB2312" panose="02010609030101010101" pitchFamily="49" charset="-122"/>
              </a:rPr>
              <a:t>问题</a:t>
            </a:r>
            <a:r>
              <a:rPr lang="zh-CN" altLang="en-US" sz="2400" dirty="0">
                <a:solidFill>
                  <a:srgbClr val="0000CC"/>
                </a:solidFill>
                <a:latin typeface="FangSong_GB2312" panose="02010609030101010101" pitchFamily="49" charset="-122"/>
                <a:ea typeface="FangSong_GB2312" panose="02010609030101010101" pitchFamily="49" charset="-122"/>
              </a:rPr>
              <a:t>：①最优解问题；②搜索策略问题。</a:t>
            </a:r>
          </a:p>
        </p:txBody>
      </p:sp>
      <p:grpSp>
        <p:nvGrpSpPr>
          <p:cNvPr id="7" name="Group 59"/>
          <p:cNvGrpSpPr>
            <a:grpSpLocks/>
          </p:cNvGrpSpPr>
          <p:nvPr/>
        </p:nvGrpSpPr>
        <p:grpSpPr bwMode="auto">
          <a:xfrm>
            <a:off x="2438400" y="4224956"/>
            <a:ext cx="1981200" cy="1185862"/>
            <a:chOff x="310" y="1488"/>
            <a:chExt cx="1418" cy="946"/>
          </a:xfrm>
        </p:grpSpPr>
        <p:sp>
          <p:nvSpPr>
            <p:cNvPr id="13" name="Freeform 47"/>
            <p:cNvSpPr>
              <a:spLocks/>
            </p:cNvSpPr>
            <p:nvPr/>
          </p:nvSpPr>
          <p:spPr bwMode="auto">
            <a:xfrm>
              <a:off x="310" y="1488"/>
              <a:ext cx="1418" cy="912"/>
            </a:xfrm>
            <a:custGeom>
              <a:avLst/>
              <a:gdLst>
                <a:gd name="T0" fmla="*/ 26 w 1418"/>
                <a:gd name="T1" fmla="*/ 458 h 912"/>
                <a:gd name="T2" fmla="*/ 33 w 1418"/>
                <a:gd name="T3" fmla="*/ 388 h 912"/>
                <a:gd name="T4" fmla="*/ 57 w 1418"/>
                <a:gd name="T5" fmla="*/ 321 h 912"/>
                <a:gd name="T6" fmla="*/ 97 w 1418"/>
                <a:gd name="T7" fmla="*/ 259 h 912"/>
                <a:gd name="T8" fmla="*/ 147 w 1418"/>
                <a:gd name="T9" fmla="*/ 199 h 912"/>
                <a:gd name="T10" fmla="*/ 211 w 1418"/>
                <a:gd name="T11" fmla="*/ 145 h 912"/>
                <a:gd name="T12" fmla="*/ 290 w 1418"/>
                <a:gd name="T13" fmla="*/ 98 h 912"/>
                <a:gd name="T14" fmla="*/ 375 w 1418"/>
                <a:gd name="T15" fmla="*/ 60 h 912"/>
                <a:gd name="T16" fmla="*/ 466 w 1418"/>
                <a:gd name="T17" fmla="*/ 31 h 912"/>
                <a:gd name="T18" fmla="*/ 569 w 1418"/>
                <a:gd name="T19" fmla="*/ 10 h 912"/>
                <a:gd name="T20" fmla="*/ 670 w 1418"/>
                <a:gd name="T21" fmla="*/ 0 h 912"/>
                <a:gd name="T22" fmla="*/ 774 w 1418"/>
                <a:gd name="T23" fmla="*/ 0 h 912"/>
                <a:gd name="T24" fmla="*/ 879 w 1418"/>
                <a:gd name="T25" fmla="*/ 10 h 912"/>
                <a:gd name="T26" fmla="*/ 976 w 1418"/>
                <a:gd name="T27" fmla="*/ 31 h 912"/>
                <a:gd name="T28" fmla="*/ 1072 w 1418"/>
                <a:gd name="T29" fmla="*/ 60 h 912"/>
                <a:gd name="T30" fmla="*/ 1157 w 1418"/>
                <a:gd name="T31" fmla="*/ 98 h 912"/>
                <a:gd name="T32" fmla="*/ 1233 w 1418"/>
                <a:gd name="T33" fmla="*/ 145 h 912"/>
                <a:gd name="T34" fmla="*/ 1299 w 1418"/>
                <a:gd name="T35" fmla="*/ 199 h 912"/>
                <a:gd name="T36" fmla="*/ 1351 w 1418"/>
                <a:gd name="T37" fmla="*/ 259 h 912"/>
                <a:gd name="T38" fmla="*/ 1385 w 1418"/>
                <a:gd name="T39" fmla="*/ 321 h 912"/>
                <a:gd name="T40" fmla="*/ 1409 w 1418"/>
                <a:gd name="T41" fmla="*/ 388 h 912"/>
                <a:gd name="T42" fmla="*/ 1418 w 1418"/>
                <a:gd name="T43" fmla="*/ 458 h 912"/>
                <a:gd name="T44" fmla="*/ 1409 w 1418"/>
                <a:gd name="T45" fmla="*/ 524 h 912"/>
                <a:gd name="T46" fmla="*/ 1385 w 1418"/>
                <a:gd name="T47" fmla="*/ 591 h 912"/>
                <a:gd name="T48" fmla="*/ 1351 w 1418"/>
                <a:gd name="T49" fmla="*/ 653 h 912"/>
                <a:gd name="T50" fmla="*/ 1299 w 1418"/>
                <a:gd name="T51" fmla="*/ 713 h 912"/>
                <a:gd name="T52" fmla="*/ 1233 w 1418"/>
                <a:gd name="T53" fmla="*/ 767 h 912"/>
                <a:gd name="T54" fmla="*/ 1157 w 1418"/>
                <a:gd name="T55" fmla="*/ 814 h 912"/>
                <a:gd name="T56" fmla="*/ 1072 w 1418"/>
                <a:gd name="T57" fmla="*/ 852 h 912"/>
                <a:gd name="T58" fmla="*/ 976 w 1418"/>
                <a:gd name="T59" fmla="*/ 881 h 912"/>
                <a:gd name="T60" fmla="*/ 879 w 1418"/>
                <a:gd name="T61" fmla="*/ 902 h 912"/>
                <a:gd name="T62" fmla="*/ 774 w 1418"/>
                <a:gd name="T63" fmla="*/ 912 h 912"/>
                <a:gd name="T64" fmla="*/ 670 w 1418"/>
                <a:gd name="T65" fmla="*/ 912 h 912"/>
                <a:gd name="T66" fmla="*/ 569 w 1418"/>
                <a:gd name="T67" fmla="*/ 902 h 912"/>
                <a:gd name="T68" fmla="*/ 466 w 1418"/>
                <a:gd name="T69" fmla="*/ 881 h 912"/>
                <a:gd name="T70" fmla="*/ 375 w 1418"/>
                <a:gd name="T71" fmla="*/ 852 h 912"/>
                <a:gd name="T72" fmla="*/ 290 w 1418"/>
                <a:gd name="T73" fmla="*/ 814 h 912"/>
                <a:gd name="T74" fmla="*/ 211 w 1418"/>
                <a:gd name="T75" fmla="*/ 767 h 912"/>
                <a:gd name="T76" fmla="*/ 147 w 1418"/>
                <a:gd name="T77" fmla="*/ 713 h 912"/>
                <a:gd name="T78" fmla="*/ 97 w 1418"/>
                <a:gd name="T79" fmla="*/ 653 h 912"/>
                <a:gd name="T80" fmla="*/ 57 w 1418"/>
                <a:gd name="T81" fmla="*/ 591 h 912"/>
                <a:gd name="T82" fmla="*/ 33 w 1418"/>
                <a:gd name="T83" fmla="*/ 524 h 912"/>
                <a:gd name="T84" fmla="*/ 0 w 1418"/>
                <a:gd name="T85" fmla="*/ 484 h 9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18"/>
                <a:gd name="T130" fmla="*/ 0 h 912"/>
                <a:gd name="T131" fmla="*/ 1418 w 1418"/>
                <a:gd name="T132" fmla="*/ 912 h 9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18" h="912">
                  <a:moveTo>
                    <a:pt x="26" y="458"/>
                  </a:moveTo>
                  <a:lnTo>
                    <a:pt x="33" y="388"/>
                  </a:lnTo>
                  <a:lnTo>
                    <a:pt x="57" y="321"/>
                  </a:lnTo>
                  <a:lnTo>
                    <a:pt x="97" y="259"/>
                  </a:lnTo>
                  <a:lnTo>
                    <a:pt x="147" y="199"/>
                  </a:lnTo>
                  <a:lnTo>
                    <a:pt x="211" y="145"/>
                  </a:lnTo>
                  <a:lnTo>
                    <a:pt x="290" y="98"/>
                  </a:lnTo>
                  <a:lnTo>
                    <a:pt x="375" y="60"/>
                  </a:lnTo>
                  <a:lnTo>
                    <a:pt x="466" y="31"/>
                  </a:lnTo>
                  <a:lnTo>
                    <a:pt x="569" y="10"/>
                  </a:lnTo>
                  <a:lnTo>
                    <a:pt x="670" y="0"/>
                  </a:lnTo>
                  <a:lnTo>
                    <a:pt x="774" y="0"/>
                  </a:lnTo>
                  <a:lnTo>
                    <a:pt x="879" y="10"/>
                  </a:lnTo>
                  <a:lnTo>
                    <a:pt x="976" y="31"/>
                  </a:lnTo>
                  <a:lnTo>
                    <a:pt x="1072" y="60"/>
                  </a:lnTo>
                  <a:lnTo>
                    <a:pt x="1157" y="98"/>
                  </a:lnTo>
                  <a:lnTo>
                    <a:pt x="1233" y="145"/>
                  </a:lnTo>
                  <a:lnTo>
                    <a:pt x="1299" y="199"/>
                  </a:lnTo>
                  <a:lnTo>
                    <a:pt x="1351" y="259"/>
                  </a:lnTo>
                  <a:lnTo>
                    <a:pt x="1385" y="321"/>
                  </a:lnTo>
                  <a:lnTo>
                    <a:pt x="1409" y="388"/>
                  </a:lnTo>
                  <a:lnTo>
                    <a:pt x="1418" y="458"/>
                  </a:lnTo>
                  <a:lnTo>
                    <a:pt x="1409" y="524"/>
                  </a:lnTo>
                  <a:lnTo>
                    <a:pt x="1385" y="591"/>
                  </a:lnTo>
                  <a:lnTo>
                    <a:pt x="1351" y="653"/>
                  </a:lnTo>
                  <a:lnTo>
                    <a:pt x="1299" y="713"/>
                  </a:lnTo>
                  <a:lnTo>
                    <a:pt x="1233" y="767"/>
                  </a:lnTo>
                  <a:lnTo>
                    <a:pt x="1157" y="814"/>
                  </a:lnTo>
                  <a:lnTo>
                    <a:pt x="1072" y="852"/>
                  </a:lnTo>
                  <a:lnTo>
                    <a:pt x="976" y="881"/>
                  </a:lnTo>
                  <a:lnTo>
                    <a:pt x="879" y="902"/>
                  </a:lnTo>
                  <a:lnTo>
                    <a:pt x="774" y="912"/>
                  </a:lnTo>
                  <a:lnTo>
                    <a:pt x="670" y="912"/>
                  </a:lnTo>
                  <a:lnTo>
                    <a:pt x="569" y="902"/>
                  </a:lnTo>
                  <a:lnTo>
                    <a:pt x="466" y="881"/>
                  </a:lnTo>
                  <a:lnTo>
                    <a:pt x="375" y="852"/>
                  </a:lnTo>
                  <a:lnTo>
                    <a:pt x="290" y="814"/>
                  </a:lnTo>
                  <a:lnTo>
                    <a:pt x="211" y="767"/>
                  </a:lnTo>
                  <a:lnTo>
                    <a:pt x="147" y="713"/>
                  </a:lnTo>
                  <a:lnTo>
                    <a:pt x="97" y="653"/>
                  </a:lnTo>
                  <a:lnTo>
                    <a:pt x="57" y="591"/>
                  </a:lnTo>
                  <a:lnTo>
                    <a:pt x="33" y="524"/>
                  </a:lnTo>
                  <a:lnTo>
                    <a:pt x="0" y="484"/>
                  </a:lnTo>
                </a:path>
              </a:pathLst>
            </a:custGeom>
            <a:solidFill>
              <a:srgbClr val="F95FA1"/>
            </a:solidFill>
            <a:ln w="9525">
              <a:round/>
              <a:headEnd/>
              <a:tailEnd/>
            </a:ln>
            <a:scene3d>
              <a:camera prst="legacyPerspectiveTopRight"/>
              <a:lightRig rig="legacyFlat3" dir="b"/>
            </a:scene3d>
            <a:sp3d extrusionH="887400" prstMaterial="legacyMatte">
              <a:bevelT w="13500" h="13500" prst="angle"/>
              <a:bevelB w="13500" h="13500" prst="angle"/>
              <a:extrusionClr>
                <a:srgbClr val="F95FA1"/>
              </a:extrusionClr>
            </a:sp3d>
          </p:spPr>
          <p:txBody>
            <a:bodyPr>
              <a:flatTx/>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endParaRPr lang="en-US"/>
            </a:p>
          </p:txBody>
        </p:sp>
        <p:sp>
          <p:nvSpPr>
            <p:cNvPr id="14" name="Rectangle 52"/>
            <p:cNvSpPr>
              <a:spLocks noChangeArrowheads="1"/>
            </p:cNvSpPr>
            <p:nvPr/>
          </p:nvSpPr>
          <p:spPr bwMode="auto">
            <a:xfrm>
              <a:off x="480" y="1632"/>
              <a:ext cx="961"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gn="ctr" eaLnBrk="1" hangingPunct="1">
                <a:spcBef>
                  <a:spcPct val="50000"/>
                </a:spcBef>
              </a:pPr>
              <a:r>
                <a:rPr lang="en-US" altLang="zh-CN" dirty="0">
                  <a:solidFill>
                    <a:srgbClr val="FFFF99"/>
                  </a:solidFill>
                </a:rPr>
                <a:t>Original</a:t>
              </a:r>
            </a:p>
            <a:p>
              <a:pPr algn="ctr" eaLnBrk="1" hangingPunct="1">
                <a:spcBef>
                  <a:spcPct val="50000"/>
                </a:spcBef>
              </a:pPr>
              <a:r>
                <a:rPr lang="en-US" altLang="zh-CN" dirty="0">
                  <a:solidFill>
                    <a:srgbClr val="FFFF99"/>
                  </a:solidFill>
                </a:rPr>
                <a:t>State</a:t>
              </a:r>
            </a:p>
          </p:txBody>
        </p:sp>
      </p:grpSp>
      <p:sp>
        <p:nvSpPr>
          <p:cNvPr id="8" name="Oval 53"/>
          <p:cNvSpPr>
            <a:spLocks noChangeArrowheads="1"/>
          </p:cNvSpPr>
          <p:nvPr/>
        </p:nvSpPr>
        <p:spPr bwMode="auto">
          <a:xfrm>
            <a:off x="5410200" y="4191618"/>
            <a:ext cx="1752600" cy="1219200"/>
          </a:xfrm>
          <a:prstGeom prst="ellipse">
            <a:avLst/>
          </a:prstGeom>
          <a:solidFill>
            <a:srgbClr val="F95FA1"/>
          </a:solidFill>
          <a:ln w="9525">
            <a:round/>
            <a:headEnd/>
            <a:tailEnd/>
          </a:ln>
          <a:scene3d>
            <a:camera prst="legacyPerspectiveTopRight"/>
            <a:lightRig rig="legacyFlat3" dir="b"/>
          </a:scene3d>
          <a:sp3d extrusionH="887400" prstMaterial="legacyMatte">
            <a:bevelT w="13500" h="13500" prst="angle"/>
            <a:bevelB w="13500" h="13500" prst="angle"/>
            <a:extrusionClr>
              <a:srgbClr val="F95FA1"/>
            </a:extrusionClr>
          </a:sp3d>
        </p:spPr>
        <p:txBody>
          <a:bodyPr wrap="none" anchor="ctr">
            <a:flatTx/>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gn="ctr" eaLnBrk="1" hangingPunct="1"/>
            <a:r>
              <a:rPr lang="en-US" altLang="zh-CN" dirty="0">
                <a:solidFill>
                  <a:srgbClr val="FFFF99"/>
                </a:solidFill>
              </a:rPr>
              <a:t>Middle</a:t>
            </a:r>
          </a:p>
          <a:p>
            <a:pPr algn="ctr" eaLnBrk="1" hangingPunct="1"/>
            <a:r>
              <a:rPr lang="en-US" altLang="zh-CN" dirty="0">
                <a:solidFill>
                  <a:srgbClr val="FFFF99"/>
                </a:solidFill>
              </a:rPr>
              <a:t>State</a:t>
            </a:r>
          </a:p>
        </p:txBody>
      </p:sp>
      <p:sp>
        <p:nvSpPr>
          <p:cNvPr id="9" name="Oval 54"/>
          <p:cNvSpPr>
            <a:spLocks noChangeArrowheads="1"/>
          </p:cNvSpPr>
          <p:nvPr/>
        </p:nvSpPr>
        <p:spPr bwMode="auto">
          <a:xfrm>
            <a:off x="8077200" y="4267818"/>
            <a:ext cx="1676400" cy="1219200"/>
          </a:xfrm>
          <a:prstGeom prst="ellipse">
            <a:avLst/>
          </a:prstGeom>
          <a:solidFill>
            <a:srgbClr val="F95FA1"/>
          </a:solidFill>
          <a:ln w="9525">
            <a:round/>
            <a:headEnd/>
            <a:tailEnd/>
          </a:ln>
          <a:scene3d>
            <a:camera prst="legacyPerspectiveTopRight"/>
            <a:lightRig rig="legacyFlat3" dir="b"/>
          </a:scene3d>
          <a:sp3d extrusionH="887400" prstMaterial="legacyMatte">
            <a:bevelT w="13500" h="13500" prst="angle"/>
            <a:bevelB w="13500" h="13500" prst="angle"/>
            <a:extrusionClr>
              <a:srgbClr val="F95FA1"/>
            </a:extrusionClr>
          </a:sp3d>
        </p:spPr>
        <p:txBody>
          <a:bodyPr wrap="none" anchor="ctr">
            <a:flatTx/>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gn="ctr" eaLnBrk="1" hangingPunct="1"/>
            <a:r>
              <a:rPr lang="en-US" altLang="zh-CN">
                <a:solidFill>
                  <a:srgbClr val="FFFF99"/>
                </a:solidFill>
              </a:rPr>
              <a:t>Goal</a:t>
            </a:r>
          </a:p>
          <a:p>
            <a:pPr algn="ctr" eaLnBrk="1" hangingPunct="1"/>
            <a:r>
              <a:rPr lang="en-US" altLang="zh-CN">
                <a:solidFill>
                  <a:srgbClr val="FFFF99"/>
                </a:solidFill>
              </a:rPr>
              <a:t>State</a:t>
            </a:r>
          </a:p>
        </p:txBody>
      </p:sp>
      <p:sp>
        <p:nvSpPr>
          <p:cNvPr id="11" name="AutoShape 58"/>
          <p:cNvSpPr>
            <a:spLocks noChangeArrowheads="1"/>
          </p:cNvSpPr>
          <p:nvPr/>
        </p:nvSpPr>
        <p:spPr bwMode="auto">
          <a:xfrm>
            <a:off x="4495800" y="4572618"/>
            <a:ext cx="914400" cy="304800"/>
          </a:xfrm>
          <a:prstGeom prst="rightArrow">
            <a:avLst>
              <a:gd name="adj1" fmla="val 57139"/>
              <a:gd name="adj2" fmla="val 93750"/>
            </a:avLst>
          </a:prstGeom>
          <a:gradFill rotWithShape="0">
            <a:gsLst>
              <a:gs pos="0">
                <a:schemeClr val="tx2">
                  <a:gamma/>
                  <a:shade val="46275"/>
                  <a:invGamma/>
                </a:schemeClr>
              </a:gs>
              <a:gs pos="100000">
                <a:schemeClr val="tx2"/>
              </a:gs>
            </a:gsLst>
            <a:lin ang="0" scaled="1"/>
          </a:gradFill>
          <a:ln w="9525">
            <a:solidFill>
              <a:srgbClr val="00CC66"/>
            </a:solidFill>
            <a:miter lim="800000"/>
            <a:headEnd/>
            <a:tailEnd/>
          </a:ln>
          <a:effectLst/>
          <a:extLst/>
        </p:spPr>
        <p:txBody>
          <a:bodyPr anchor="ctr">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gn="ctr">
              <a:defRPr/>
            </a:pPr>
            <a:endParaRPr lang="zh-CN" altLang="en-US" b="0">
              <a:solidFill>
                <a:srgbClr val="FFFFFF"/>
              </a:solidFill>
              <a:latin typeface="Arial" pitchFamily="34" charset="0"/>
            </a:endParaRPr>
          </a:p>
        </p:txBody>
      </p:sp>
      <p:sp>
        <p:nvSpPr>
          <p:cNvPr id="12" name="AutoShape 60"/>
          <p:cNvSpPr>
            <a:spLocks noChangeArrowheads="1"/>
          </p:cNvSpPr>
          <p:nvPr/>
        </p:nvSpPr>
        <p:spPr bwMode="auto">
          <a:xfrm>
            <a:off x="7239000" y="4572618"/>
            <a:ext cx="838200" cy="381000"/>
          </a:xfrm>
          <a:prstGeom prst="rightArrow">
            <a:avLst>
              <a:gd name="adj1" fmla="val 50000"/>
              <a:gd name="adj2" fmla="val 55000"/>
            </a:avLst>
          </a:prstGeom>
          <a:gradFill rotWithShape="0">
            <a:gsLst>
              <a:gs pos="0">
                <a:schemeClr val="tx2">
                  <a:gamma/>
                  <a:shade val="46275"/>
                  <a:invGamma/>
                </a:schemeClr>
              </a:gs>
              <a:gs pos="100000">
                <a:schemeClr val="tx2"/>
              </a:gs>
            </a:gsLst>
            <a:lin ang="0" scaled="1"/>
          </a:gradFill>
          <a:ln w="9525">
            <a:solidFill>
              <a:srgbClr val="00CC66"/>
            </a:solidFill>
            <a:miter lim="800000"/>
            <a:headEnd/>
            <a:tailEnd/>
          </a:ln>
          <a:effectLst/>
          <a:extLst/>
        </p:spPr>
        <p:txBody>
          <a:bodyPr anchor="ctr">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lgn="ctr">
              <a:defRPr/>
            </a:pPr>
            <a:endParaRPr lang="zh-CN" altLang="en-US" b="0">
              <a:solidFill>
                <a:srgbClr val="FFFFFF"/>
              </a:solidFill>
              <a:latin typeface="Arial" pitchFamily="34" charset="0"/>
            </a:endParaRPr>
          </a:p>
        </p:txBody>
      </p:sp>
    </p:spTree>
    <p:extLst>
      <p:ext uri="{BB962C8B-B14F-4D97-AF65-F5344CB8AC3E}">
        <p14:creationId xmlns:p14="http://schemas.microsoft.com/office/powerpoint/2010/main" val="2307561310"/>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6700" y="2058703"/>
            <a:ext cx="10707329" cy="2677656"/>
          </a:xfrm>
          <a:prstGeom prst="rect">
            <a:avLst/>
          </a:prstGeom>
        </p:spPr>
        <p:txBody>
          <a:bodyPr wrap="square">
            <a:spAutoFit/>
          </a:bodyPr>
          <a:lstStyle/>
          <a:p>
            <a:pPr marR="0" algn="just"/>
            <a:r>
              <a:rPr lang="zh-CN" altLang="en-US" sz="2800" dirty="0">
                <a:solidFill>
                  <a:srgbClr val="A4001F"/>
                </a:solidFill>
                <a:latin typeface="FangSong_GB2312" panose="02010609030101010101" pitchFamily="49" charset="-122"/>
                <a:ea typeface="FangSong_GB2312" panose="02010609030101010101" pitchFamily="49" charset="-122"/>
              </a:rPr>
              <a:t>估价函数</a:t>
            </a:r>
          </a:p>
          <a:p>
            <a:pPr marR="4270" algn="just"/>
            <a:r>
              <a:rPr lang="zh-CN" altLang="en-US" sz="2800" dirty="0">
                <a:solidFill>
                  <a:srgbClr val="0000CC"/>
                </a:solidFill>
                <a:latin typeface="FangSong_GB2312" panose="02010609030101010101" pitchFamily="49" charset="-122"/>
                <a:ea typeface="FangSong_GB2312" panose="02010609030101010101" pitchFamily="49" charset="-122"/>
              </a:rPr>
              <a:t>  用来估计节点重要性，定义为从初始节点</a:t>
            </a:r>
            <a:r>
              <a:rPr lang="en-US" altLang="zh-CN" sz="28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0 </a:t>
            </a:r>
            <a:r>
              <a:rPr lang="zh-CN" altLang="en-US" sz="2800" dirty="0">
                <a:solidFill>
                  <a:srgbClr val="0000CC"/>
                </a:solidFill>
                <a:latin typeface="FangSong_GB2312" panose="02010609030101010101" pitchFamily="49" charset="-122"/>
                <a:ea typeface="FangSong_GB2312" panose="02010609030101010101" pitchFamily="49" charset="-122"/>
              </a:rPr>
              <a:t>出发，经过节点</a:t>
            </a:r>
            <a:r>
              <a:rPr lang="en-US" altLang="zh-CN" sz="2800" b="1" dirty="0">
                <a:solidFill>
                  <a:srgbClr val="0000CC"/>
                </a:solidFill>
                <a:latin typeface="Times New Roman" panose="02020603050405020304" pitchFamily="18" charset="0"/>
                <a:ea typeface="FangSong_GB2312" panose="02010609030101010101" pitchFamily="49" charset="-122"/>
              </a:rPr>
              <a:t>n</a:t>
            </a:r>
            <a:r>
              <a:rPr lang="zh-CN" altLang="en-US" sz="2800" dirty="0">
                <a:solidFill>
                  <a:srgbClr val="0000CC"/>
                </a:solidFill>
                <a:latin typeface="FangSong_GB2312" panose="02010609030101010101" pitchFamily="49" charset="-122"/>
                <a:ea typeface="FangSong_GB2312" panose="02010609030101010101" pitchFamily="49" charset="-122"/>
              </a:rPr>
              <a:t>到达目标节点</a:t>
            </a:r>
            <a:r>
              <a:rPr lang="en-US" altLang="zh-CN" sz="28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g </a:t>
            </a:r>
            <a:r>
              <a:rPr lang="zh-CN" altLang="en-US" sz="2800" dirty="0">
                <a:solidFill>
                  <a:srgbClr val="0000CC"/>
                </a:solidFill>
                <a:latin typeface="FangSong_GB2312" panose="02010609030101010101" pitchFamily="49" charset="-122"/>
                <a:ea typeface="FangSong_GB2312" panose="02010609030101010101" pitchFamily="49" charset="-122"/>
              </a:rPr>
              <a:t>的所有路径中最小路径代价的估计值。一般形式：</a:t>
            </a:r>
          </a:p>
          <a:p>
            <a:r>
              <a:rPr lang="pt-BR" altLang="zh-CN" sz="2800" b="1" dirty="0">
                <a:solidFill>
                  <a:srgbClr val="0000CC"/>
                </a:solidFill>
                <a:latin typeface="Times New Roman" panose="02020603050405020304" pitchFamily="18" charset="0"/>
                <a:ea typeface="FangSong_GB2312" panose="02010609030101010101" pitchFamily="49" charset="-122"/>
              </a:rPr>
              <a:t>	f(n)=g(n)+h(n)</a:t>
            </a:r>
            <a:endParaRPr lang="pt-BR" altLang="zh-CN" sz="2800" dirty="0">
              <a:solidFill>
                <a:srgbClr val="0000CC"/>
              </a:solidFill>
              <a:latin typeface="Times New Roman" panose="02020603050405020304" pitchFamily="18" charset="0"/>
              <a:ea typeface="FangSong_GB2312" panose="02010609030101010101" pitchFamily="49" charset="-122"/>
            </a:endParaRPr>
          </a:p>
          <a:p>
            <a:pPr marR="5570"/>
            <a:r>
              <a:rPr lang="zh-CN" altLang="en-US" sz="2800" dirty="0">
                <a:solidFill>
                  <a:srgbClr val="0000CC"/>
                </a:solidFill>
                <a:latin typeface="FangSong_GB2312" panose="02010609030101010101" pitchFamily="49" charset="-122"/>
                <a:ea typeface="FangSong_GB2312" panose="02010609030101010101" pitchFamily="49" charset="-122"/>
              </a:rPr>
              <a:t>  其中，</a:t>
            </a:r>
            <a:r>
              <a:rPr lang="en-US" altLang="zh-CN" sz="2800" b="1" dirty="0">
                <a:solidFill>
                  <a:srgbClr val="0000CC"/>
                </a:solidFill>
                <a:latin typeface="Times New Roman" panose="02020603050405020304" pitchFamily="18" charset="0"/>
                <a:ea typeface="FangSong_GB2312" panose="02010609030101010101" pitchFamily="49" charset="-122"/>
              </a:rPr>
              <a:t>g(n)</a:t>
            </a:r>
            <a:r>
              <a:rPr lang="zh-CN" altLang="en-US" sz="2800" dirty="0">
                <a:solidFill>
                  <a:srgbClr val="0000CC"/>
                </a:solidFill>
                <a:latin typeface="FangSong_GB2312" panose="02010609030101010101" pitchFamily="49" charset="-122"/>
                <a:ea typeface="FangSong_GB2312" panose="02010609030101010101" pitchFamily="49" charset="-122"/>
              </a:rPr>
              <a:t>是从初始节点</a:t>
            </a:r>
            <a:r>
              <a:rPr lang="en-US" altLang="zh-CN" sz="28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0 </a:t>
            </a:r>
            <a:r>
              <a:rPr lang="zh-CN" altLang="en-US" sz="2800" dirty="0">
                <a:solidFill>
                  <a:srgbClr val="0000CC"/>
                </a:solidFill>
                <a:latin typeface="FangSong_GB2312" panose="02010609030101010101" pitchFamily="49" charset="-122"/>
                <a:ea typeface="FangSong_GB2312" panose="02010609030101010101" pitchFamily="49" charset="-122"/>
              </a:rPr>
              <a:t>到节点</a:t>
            </a:r>
            <a:r>
              <a:rPr lang="en-US" altLang="zh-CN" sz="2800" b="1" dirty="0">
                <a:solidFill>
                  <a:srgbClr val="0000CC"/>
                </a:solidFill>
                <a:latin typeface="Times New Roman" panose="02020603050405020304" pitchFamily="18" charset="0"/>
                <a:ea typeface="FangSong_GB2312" panose="02010609030101010101" pitchFamily="49" charset="-122"/>
              </a:rPr>
              <a:t>n</a:t>
            </a:r>
            <a:r>
              <a:rPr lang="zh-CN" altLang="en-US" sz="2800" dirty="0">
                <a:solidFill>
                  <a:srgbClr val="0000CC"/>
                </a:solidFill>
                <a:latin typeface="FangSong_GB2312" panose="02010609030101010101" pitchFamily="49" charset="-122"/>
                <a:ea typeface="FangSong_GB2312" panose="02010609030101010101" pitchFamily="49" charset="-122"/>
              </a:rPr>
              <a:t>的实际代价；</a:t>
            </a:r>
            <a:r>
              <a:rPr lang="en-US" altLang="zh-CN" sz="2800" b="1" dirty="0">
                <a:solidFill>
                  <a:srgbClr val="0000CC"/>
                </a:solidFill>
                <a:latin typeface="Times New Roman" panose="02020603050405020304" pitchFamily="18" charset="0"/>
                <a:ea typeface="FangSong_GB2312" panose="02010609030101010101" pitchFamily="49" charset="-122"/>
              </a:rPr>
              <a:t>h(n)</a:t>
            </a:r>
            <a:r>
              <a:rPr lang="zh-CN" altLang="en-US" sz="2800" dirty="0">
                <a:solidFill>
                  <a:srgbClr val="0000CC"/>
                </a:solidFill>
                <a:latin typeface="FangSong_GB2312" panose="02010609030101010101" pitchFamily="49" charset="-122"/>
                <a:ea typeface="FangSong_GB2312" panose="02010609030101010101" pitchFamily="49" charset="-122"/>
              </a:rPr>
              <a:t>是从节点</a:t>
            </a:r>
            <a:r>
              <a:rPr lang="en-US" altLang="zh-CN" sz="2800" b="1" dirty="0">
                <a:solidFill>
                  <a:srgbClr val="0000CC"/>
                </a:solidFill>
                <a:latin typeface="Times New Roman" panose="02020603050405020304" pitchFamily="18" charset="0"/>
                <a:ea typeface="FangSong_GB2312" panose="02010609030101010101" pitchFamily="49" charset="-122"/>
              </a:rPr>
              <a:t>n</a:t>
            </a:r>
            <a:r>
              <a:rPr lang="zh-CN" altLang="en-US" sz="2800" dirty="0">
                <a:solidFill>
                  <a:srgbClr val="0000CC"/>
                </a:solidFill>
                <a:latin typeface="FangSong_GB2312" panose="02010609030101010101" pitchFamily="49" charset="-122"/>
                <a:ea typeface="FangSong_GB2312" panose="02010609030101010101" pitchFamily="49" charset="-122"/>
              </a:rPr>
              <a:t>到目标节点</a:t>
            </a:r>
            <a:r>
              <a:rPr lang="en-US" altLang="zh-CN" sz="2800" b="1" dirty="0">
                <a:solidFill>
                  <a:srgbClr val="0000CC"/>
                </a:solidFill>
                <a:latin typeface="Times New Roman" panose="02020603050405020304" pitchFamily="18" charset="0"/>
                <a:ea typeface="FangSong_GB2312" panose="02010609030101010101" pitchFamily="49" charset="-122"/>
              </a:rPr>
              <a:t>S</a:t>
            </a:r>
            <a:r>
              <a:rPr lang="en-US" altLang="zh-CN" sz="1600" b="1" dirty="0">
                <a:solidFill>
                  <a:srgbClr val="0000CC"/>
                </a:solidFill>
                <a:latin typeface="Times New Roman" panose="02020603050405020304" pitchFamily="18" charset="0"/>
                <a:ea typeface="FangSong_GB2312" panose="02010609030101010101" pitchFamily="49" charset="-122"/>
              </a:rPr>
              <a:t>g </a:t>
            </a:r>
            <a:r>
              <a:rPr lang="zh-CN" altLang="en-US" sz="2800" dirty="0">
                <a:solidFill>
                  <a:srgbClr val="0000CC"/>
                </a:solidFill>
                <a:latin typeface="FangSong_GB2312" panose="02010609030101010101" pitchFamily="49" charset="-122"/>
                <a:ea typeface="FangSong_GB2312" panose="02010609030101010101" pitchFamily="49" charset="-122"/>
              </a:rPr>
              <a:t>的最优路径的估计代价。</a:t>
            </a:r>
            <a:endParaRPr lang="zh-CN" altLang="en-US" sz="2400" dirty="0"/>
          </a:p>
        </p:txBody>
      </p:sp>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4.3.3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p>
        </p:txBody>
      </p:sp>
    </p:spTree>
    <p:extLst>
      <p:ext uri="{BB962C8B-B14F-4D97-AF65-F5344CB8AC3E}">
        <p14:creationId xmlns:p14="http://schemas.microsoft.com/office/powerpoint/2010/main" val="78446505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4.3.3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p>
        </p:txBody>
      </p:sp>
      <p:sp>
        <p:nvSpPr>
          <p:cNvPr id="6" name="Rectangle 4"/>
          <p:cNvSpPr>
            <a:spLocks noChangeArrowheads="1"/>
          </p:cNvSpPr>
          <p:nvPr/>
        </p:nvSpPr>
        <p:spPr bwMode="auto">
          <a:xfrm>
            <a:off x="668721" y="1045223"/>
            <a:ext cx="1096284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r>
              <a:rPr lang="zh-CN" altLang="en-US" sz="2000" b="0" dirty="0">
                <a:solidFill>
                  <a:srgbClr val="A4001F"/>
                </a:solidFill>
                <a:latin typeface="FangSong_GB2312" panose="02010609030101010101" pitchFamily="49" charset="-122"/>
                <a:ea typeface="FangSong_GB2312" panose="02010609030101010101" pitchFamily="49" charset="-122"/>
              </a:rPr>
              <a:t>概念：</a:t>
            </a:r>
          </a:p>
          <a:p>
            <a:pPr marR="8520"/>
            <a:r>
              <a:rPr lang="zh-CN" altLang="en-US" sz="2000" b="0" dirty="0">
                <a:solidFill>
                  <a:srgbClr val="0000CC"/>
                </a:solidFill>
                <a:latin typeface="FangSong_GB2312" panose="02010609030101010101" pitchFamily="49" charset="-122"/>
                <a:ea typeface="FangSong_GB2312" panose="02010609030101010101" pitchFamily="49" charset="-122"/>
              </a:rPr>
              <a:t>  在状态空间搜索中，如果每一步都利用估价函数</a:t>
            </a:r>
            <a:r>
              <a:rPr lang="en-US" altLang="zh-CN" sz="2000" dirty="0">
                <a:solidFill>
                  <a:srgbClr val="0000CC"/>
                </a:solidFill>
                <a:latin typeface="Times New Roman" panose="02020603050405020304" pitchFamily="18" charset="0"/>
                <a:ea typeface="FangSong_GB2312" panose="02010609030101010101" pitchFamily="49" charset="-122"/>
              </a:rPr>
              <a:t>f(n)=g(n)+h(n)</a:t>
            </a:r>
            <a:r>
              <a:rPr lang="zh-CN" altLang="en-US" sz="2000" b="0" dirty="0">
                <a:solidFill>
                  <a:srgbClr val="0000CC"/>
                </a:solidFill>
                <a:latin typeface="FangSong_GB2312" panose="02010609030101010101" pitchFamily="49" charset="-122"/>
                <a:ea typeface="FangSong_GB2312" panose="02010609030101010101" pitchFamily="49" charset="-122"/>
              </a:rPr>
              <a:t>对</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表中的节点进行排序，则称</a:t>
            </a:r>
            <a:r>
              <a:rPr lang="en-US" altLang="zh-CN" sz="2000" dirty="0">
                <a:solidFill>
                  <a:srgbClr val="0000CC"/>
                </a:solidFill>
                <a:latin typeface="Times New Roman" panose="02020603050405020304" pitchFamily="18" charset="0"/>
                <a:ea typeface="FangSong_GB2312" panose="02010609030101010101" pitchFamily="49" charset="-122"/>
              </a:rPr>
              <a:t>A</a:t>
            </a:r>
            <a:r>
              <a:rPr lang="zh-CN" altLang="en-US" sz="2000" b="0" dirty="0">
                <a:solidFill>
                  <a:srgbClr val="0000CC"/>
                </a:solidFill>
                <a:latin typeface="FangSong_GB2312" panose="02010609030101010101" pitchFamily="49" charset="-122"/>
                <a:ea typeface="FangSong_GB2312" panose="02010609030101010101" pitchFamily="49" charset="-122"/>
              </a:rPr>
              <a:t>算法。它是一种为启发式搜索算法。</a:t>
            </a:r>
          </a:p>
          <a:p>
            <a:r>
              <a:rPr lang="zh-CN" altLang="en-US" sz="2000" b="0" dirty="0">
                <a:solidFill>
                  <a:srgbClr val="A4001F"/>
                </a:solidFill>
                <a:latin typeface="FangSong_GB2312" panose="02010609030101010101" pitchFamily="49" charset="-122"/>
                <a:ea typeface="FangSong_GB2312" panose="02010609030101010101" pitchFamily="49" charset="-122"/>
              </a:rPr>
              <a:t>类型：</a:t>
            </a:r>
          </a:p>
          <a:p>
            <a:pPr marR="13120"/>
            <a:r>
              <a:rPr lang="zh-CN" altLang="en-US" sz="2000" b="0" dirty="0">
                <a:solidFill>
                  <a:srgbClr val="006300"/>
                </a:solidFill>
                <a:latin typeface="FangSong_GB2312" panose="02010609030101010101" pitchFamily="49" charset="-122"/>
                <a:ea typeface="FangSong_GB2312" panose="02010609030101010101" pitchFamily="49" charset="-122"/>
              </a:rPr>
              <a:t>  全局择优：</a:t>
            </a:r>
            <a:r>
              <a:rPr lang="zh-CN" altLang="en-US" sz="2000" b="0" dirty="0">
                <a:solidFill>
                  <a:srgbClr val="0000CC"/>
                </a:solidFill>
                <a:latin typeface="FangSong_GB2312" panose="02010609030101010101" pitchFamily="49" charset="-122"/>
                <a:ea typeface="FangSong_GB2312" panose="02010609030101010101" pitchFamily="49" charset="-122"/>
              </a:rPr>
              <a:t>从</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表的所有节点中选择一个估价函数值最小的进行扩展。</a:t>
            </a:r>
          </a:p>
          <a:p>
            <a:pPr marR="7350"/>
            <a:r>
              <a:rPr lang="zh-CN" altLang="en-US" sz="2000" b="0" dirty="0">
                <a:solidFill>
                  <a:srgbClr val="006300"/>
                </a:solidFill>
                <a:latin typeface="FangSong_GB2312" panose="02010609030101010101" pitchFamily="49" charset="-122"/>
                <a:ea typeface="FangSong_GB2312" panose="02010609030101010101" pitchFamily="49" charset="-122"/>
              </a:rPr>
              <a:t>  局部择优：</a:t>
            </a:r>
            <a:r>
              <a:rPr lang="zh-CN" altLang="en-US" sz="2000" b="0" dirty="0">
                <a:solidFill>
                  <a:srgbClr val="0000CC"/>
                </a:solidFill>
                <a:latin typeface="FangSong_GB2312" panose="02010609030101010101" pitchFamily="49" charset="-122"/>
                <a:ea typeface="FangSong_GB2312" panose="02010609030101010101" pitchFamily="49" charset="-122"/>
              </a:rPr>
              <a:t>仅从刚生成的子节点中选择一个估价函数值最小的进行扩展。</a:t>
            </a:r>
          </a:p>
          <a:p>
            <a:pPr marR="91970"/>
            <a:r>
              <a:rPr lang="zh-CN" altLang="en-US" sz="2000" b="0" dirty="0">
                <a:solidFill>
                  <a:srgbClr val="A4001F"/>
                </a:solidFill>
                <a:latin typeface="FangSong_GB2312" panose="02010609030101010101" pitchFamily="49" charset="-122"/>
                <a:ea typeface="FangSong_GB2312" panose="02010609030101010101" pitchFamily="49" charset="-122"/>
              </a:rPr>
              <a:t>全局择优搜索</a:t>
            </a:r>
            <a:r>
              <a:rPr lang="en-US" altLang="zh-CN" sz="2000" dirty="0">
                <a:solidFill>
                  <a:srgbClr val="A4001F"/>
                </a:solidFill>
                <a:latin typeface="Times New Roman" panose="02020603050405020304" pitchFamily="18" charset="0"/>
                <a:ea typeface="FangSong_GB2312" panose="02010609030101010101" pitchFamily="49" charset="-122"/>
              </a:rPr>
              <a:t>A</a:t>
            </a:r>
            <a:r>
              <a:rPr lang="zh-CN" altLang="en-US" sz="2000" b="0" dirty="0">
                <a:solidFill>
                  <a:srgbClr val="A4001F"/>
                </a:solidFill>
                <a:latin typeface="FangSong_GB2312" panose="02010609030101010101" pitchFamily="49" charset="-122"/>
                <a:ea typeface="FangSong_GB2312" panose="02010609030101010101" pitchFamily="49" charset="-122"/>
              </a:rPr>
              <a:t>算法描述：</a:t>
            </a:r>
          </a:p>
          <a:p>
            <a:pPr marR="45750"/>
            <a:r>
              <a:rPr lang="en-US" altLang="zh-CN" sz="2000" dirty="0">
                <a:solidFill>
                  <a:srgbClr val="0000CC"/>
                </a:solidFill>
                <a:latin typeface="Times New Roman" panose="02020603050405020304" pitchFamily="18" charset="0"/>
                <a:ea typeface="FangSong_GB2312" panose="02010609030101010101" pitchFamily="49" charset="-122"/>
              </a:rPr>
              <a:t>    (1)</a:t>
            </a:r>
            <a:r>
              <a:rPr lang="zh-CN" altLang="en-US" sz="2000" b="0" dirty="0">
                <a:solidFill>
                  <a:srgbClr val="0000CC"/>
                </a:solidFill>
                <a:latin typeface="FangSong_GB2312" panose="02010609030101010101" pitchFamily="49" charset="-122"/>
                <a:ea typeface="FangSong_GB2312" panose="02010609030101010101" pitchFamily="49" charset="-122"/>
              </a:rPr>
              <a:t>把初始节点</a:t>
            </a:r>
            <a:r>
              <a:rPr lang="en-US" altLang="zh-CN" sz="2000" dirty="0">
                <a:solidFill>
                  <a:srgbClr val="0000CC"/>
                </a:solidFill>
                <a:latin typeface="Times New Roman" panose="02020603050405020304" pitchFamily="18" charset="0"/>
                <a:ea typeface="FangSong_GB2312" panose="02010609030101010101" pitchFamily="49" charset="-122"/>
              </a:rPr>
              <a:t>S</a:t>
            </a:r>
            <a:r>
              <a:rPr lang="en-US" altLang="zh-CN" sz="1400" dirty="0">
                <a:solidFill>
                  <a:srgbClr val="0000CC"/>
                </a:solidFill>
                <a:latin typeface="Times New Roman" panose="02020603050405020304" pitchFamily="18" charset="0"/>
                <a:ea typeface="FangSong_GB2312" panose="02010609030101010101" pitchFamily="49" charset="-122"/>
              </a:rPr>
              <a:t>0 </a:t>
            </a:r>
            <a:r>
              <a:rPr lang="zh-CN" altLang="en-US" sz="2000" b="0" dirty="0">
                <a:solidFill>
                  <a:srgbClr val="0000CC"/>
                </a:solidFill>
                <a:latin typeface="FangSong_GB2312" panose="02010609030101010101" pitchFamily="49" charset="-122"/>
                <a:ea typeface="FangSong_GB2312" panose="02010609030101010101" pitchFamily="49" charset="-122"/>
              </a:rPr>
              <a:t>放入</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a:t>
            </a:r>
            <a:r>
              <a:rPr lang="en-US" altLang="zh-CN" sz="2000" dirty="0">
                <a:solidFill>
                  <a:srgbClr val="0000CC"/>
                </a:solidFill>
                <a:latin typeface="Times New Roman" panose="02020603050405020304" pitchFamily="18" charset="0"/>
                <a:ea typeface="FangSong_GB2312" panose="02010609030101010101" pitchFamily="49" charset="-122"/>
              </a:rPr>
              <a:t>f(S</a:t>
            </a:r>
            <a:r>
              <a:rPr lang="en-US" altLang="zh-CN" sz="1400" dirty="0">
                <a:solidFill>
                  <a:srgbClr val="0000CC"/>
                </a:solidFill>
                <a:latin typeface="Times New Roman" panose="02020603050405020304" pitchFamily="18" charset="0"/>
                <a:ea typeface="FangSong_GB2312" panose="02010609030101010101" pitchFamily="49" charset="-122"/>
              </a:rPr>
              <a:t>0 </a:t>
            </a:r>
            <a:r>
              <a:rPr lang="en-US" altLang="zh-CN" sz="2000" dirty="0">
                <a:solidFill>
                  <a:srgbClr val="0000CC"/>
                </a:solidFill>
                <a:latin typeface="Times New Roman" panose="02020603050405020304" pitchFamily="18" charset="0"/>
                <a:ea typeface="FangSong_GB2312" panose="02010609030101010101" pitchFamily="49" charset="-122"/>
              </a:rPr>
              <a:t>)=g(S</a:t>
            </a:r>
            <a:r>
              <a:rPr lang="en-US" altLang="zh-CN" sz="1400" dirty="0">
                <a:solidFill>
                  <a:srgbClr val="0000CC"/>
                </a:solidFill>
                <a:latin typeface="Times New Roman" panose="02020603050405020304" pitchFamily="18" charset="0"/>
                <a:ea typeface="FangSong_GB2312" panose="02010609030101010101" pitchFamily="49" charset="-122"/>
              </a:rPr>
              <a:t>0 </a:t>
            </a:r>
            <a:r>
              <a:rPr lang="en-US" altLang="zh-CN" sz="2000" dirty="0">
                <a:solidFill>
                  <a:srgbClr val="0000CC"/>
                </a:solidFill>
                <a:latin typeface="Times New Roman" panose="02020603050405020304" pitchFamily="18" charset="0"/>
                <a:ea typeface="FangSong_GB2312" panose="02010609030101010101" pitchFamily="49" charset="-122"/>
              </a:rPr>
              <a:t>)+h(S</a:t>
            </a:r>
            <a:r>
              <a:rPr lang="en-US" altLang="zh-CN" sz="1400" dirty="0">
                <a:solidFill>
                  <a:srgbClr val="0000CC"/>
                </a:solidFill>
                <a:latin typeface="Times New Roman" panose="02020603050405020304" pitchFamily="18" charset="0"/>
                <a:ea typeface="FangSong_GB2312" panose="02010609030101010101" pitchFamily="49" charset="-122"/>
              </a:rPr>
              <a:t>0 </a:t>
            </a:r>
            <a:r>
              <a:rPr lang="en-US" altLang="zh-CN" sz="2000" dirty="0">
                <a:solidFill>
                  <a:srgbClr val="0000CC"/>
                </a:solidFill>
                <a:latin typeface="Times New Roman" panose="02020603050405020304" pitchFamily="18" charset="0"/>
                <a:ea typeface="FangSong_GB2312" panose="02010609030101010101" pitchFamily="49" charset="-122"/>
              </a:rPr>
              <a:t>)</a:t>
            </a:r>
            <a:r>
              <a:rPr lang="zh-CN" altLang="en-US" sz="2000" b="0" dirty="0">
                <a:solidFill>
                  <a:srgbClr val="0000CC"/>
                </a:solidFill>
                <a:latin typeface="FangSong_GB2312" panose="02010609030101010101" pitchFamily="49" charset="-122"/>
                <a:ea typeface="FangSong_GB2312" panose="02010609030101010101" pitchFamily="49" charset="-122"/>
              </a:rPr>
              <a:t>；</a:t>
            </a:r>
          </a:p>
          <a:p>
            <a:pPr marR="52750"/>
            <a:r>
              <a:rPr lang="en-US" altLang="zh-CN" sz="2000" dirty="0">
                <a:solidFill>
                  <a:srgbClr val="0000CC"/>
                </a:solidFill>
                <a:latin typeface="Times New Roman" panose="02020603050405020304" pitchFamily="18" charset="0"/>
                <a:ea typeface="FangSong_GB2312" panose="02010609030101010101" pitchFamily="49" charset="-122"/>
              </a:rPr>
              <a:t>    (2)</a:t>
            </a:r>
            <a:r>
              <a:rPr lang="zh-CN" altLang="en-US" sz="2000" b="0" dirty="0">
                <a:solidFill>
                  <a:srgbClr val="0000CC"/>
                </a:solidFill>
                <a:latin typeface="FangSong_GB2312" panose="02010609030101010101" pitchFamily="49" charset="-122"/>
                <a:ea typeface="FangSong_GB2312" panose="02010609030101010101" pitchFamily="49" charset="-122"/>
              </a:rPr>
              <a:t>如果</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表为空，则问题无解，失败退出；</a:t>
            </a:r>
          </a:p>
          <a:p>
            <a:pPr marR="23870"/>
            <a:r>
              <a:rPr lang="en-US" altLang="zh-CN" sz="2000" dirty="0">
                <a:solidFill>
                  <a:srgbClr val="0000CC"/>
                </a:solidFill>
                <a:latin typeface="Times New Roman" panose="02020603050405020304" pitchFamily="18" charset="0"/>
                <a:ea typeface="FangSong_GB2312" panose="02010609030101010101" pitchFamily="49" charset="-122"/>
              </a:rPr>
              <a:t>    (3)</a:t>
            </a:r>
            <a:r>
              <a:rPr lang="zh-CN" altLang="en-US" sz="2000" b="0" dirty="0">
                <a:solidFill>
                  <a:srgbClr val="0000CC"/>
                </a:solidFill>
                <a:latin typeface="FangSong_GB2312" panose="02010609030101010101" pitchFamily="49" charset="-122"/>
                <a:ea typeface="FangSong_GB2312" panose="02010609030101010101" pitchFamily="49" charset="-122"/>
              </a:rPr>
              <a:t>把</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表的第一个节点取出放入</a:t>
            </a:r>
            <a:r>
              <a:rPr lang="en-US" altLang="zh-CN" sz="2000" dirty="0">
                <a:solidFill>
                  <a:srgbClr val="0000CC"/>
                </a:solidFill>
                <a:latin typeface="Times New Roman" panose="02020603050405020304" pitchFamily="18" charset="0"/>
                <a:ea typeface="FangSong_GB2312" panose="02010609030101010101" pitchFamily="49" charset="-122"/>
              </a:rPr>
              <a:t>Closed</a:t>
            </a:r>
            <a:r>
              <a:rPr lang="zh-CN" altLang="en-US" sz="2000" b="0" dirty="0">
                <a:solidFill>
                  <a:srgbClr val="0000CC"/>
                </a:solidFill>
                <a:latin typeface="FangSong_GB2312" panose="02010609030101010101" pitchFamily="49" charset="-122"/>
                <a:ea typeface="FangSong_GB2312" panose="02010609030101010101" pitchFamily="49" charset="-122"/>
              </a:rPr>
              <a:t>表，并记该节点为</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a:t>
            </a:r>
          </a:p>
          <a:p>
            <a:pPr marR="12550"/>
            <a:r>
              <a:rPr lang="en-US" altLang="zh-CN" sz="2000" dirty="0">
                <a:solidFill>
                  <a:srgbClr val="0000CC"/>
                </a:solidFill>
                <a:latin typeface="Times New Roman" panose="02020603050405020304" pitchFamily="18" charset="0"/>
                <a:ea typeface="FangSong_GB2312" panose="02010609030101010101" pitchFamily="49" charset="-122"/>
              </a:rPr>
              <a:t>    (4)</a:t>
            </a:r>
            <a:r>
              <a:rPr lang="zh-CN" altLang="en-US" sz="2000" b="0" dirty="0">
                <a:solidFill>
                  <a:srgbClr val="0000CC"/>
                </a:solidFill>
                <a:latin typeface="FangSong_GB2312" panose="02010609030101010101" pitchFamily="49" charset="-122"/>
                <a:ea typeface="FangSong_GB2312" panose="02010609030101010101" pitchFamily="49" charset="-122"/>
              </a:rPr>
              <a:t>考察节点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是否为目标节点。若是，则找到了问题的解，成功退出；</a:t>
            </a:r>
          </a:p>
          <a:p>
            <a:pPr marR="72300"/>
            <a:r>
              <a:rPr lang="en-US" altLang="zh-CN" sz="2000" dirty="0">
                <a:solidFill>
                  <a:srgbClr val="0000CC"/>
                </a:solidFill>
                <a:latin typeface="Times New Roman" panose="02020603050405020304" pitchFamily="18" charset="0"/>
                <a:ea typeface="FangSong_GB2312" panose="02010609030101010101" pitchFamily="49" charset="-122"/>
              </a:rPr>
              <a:t>    (5)</a:t>
            </a:r>
            <a:r>
              <a:rPr lang="zh-CN" altLang="en-US" sz="2000" b="0" dirty="0">
                <a:solidFill>
                  <a:srgbClr val="0000CC"/>
                </a:solidFill>
                <a:latin typeface="FangSong_GB2312" panose="02010609030101010101" pitchFamily="49" charset="-122"/>
                <a:ea typeface="FangSong_GB2312" panose="02010609030101010101" pitchFamily="49" charset="-122"/>
              </a:rPr>
              <a:t>若节点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不可扩展，则转第</a:t>
            </a:r>
            <a:r>
              <a:rPr lang="en-US" altLang="zh-CN" sz="2000" dirty="0">
                <a:solidFill>
                  <a:srgbClr val="0000CC"/>
                </a:solidFill>
                <a:latin typeface="Times New Roman" panose="02020603050405020304" pitchFamily="18" charset="0"/>
                <a:ea typeface="FangSong_GB2312" panose="02010609030101010101" pitchFamily="49" charset="-122"/>
              </a:rPr>
              <a:t>(2)</a:t>
            </a:r>
            <a:r>
              <a:rPr lang="zh-CN" altLang="en-US" sz="2000" b="0" dirty="0">
                <a:solidFill>
                  <a:srgbClr val="0000CC"/>
                </a:solidFill>
                <a:latin typeface="FangSong_GB2312" panose="02010609030101010101" pitchFamily="49" charset="-122"/>
                <a:ea typeface="FangSong_GB2312" panose="02010609030101010101" pitchFamily="49" charset="-122"/>
              </a:rPr>
              <a:t>步；</a:t>
            </a:r>
          </a:p>
          <a:p>
            <a:pPr marR="9550"/>
            <a:r>
              <a:rPr lang="en-US" altLang="zh-CN" sz="2000" dirty="0">
                <a:solidFill>
                  <a:srgbClr val="0000CC"/>
                </a:solidFill>
                <a:latin typeface="Times New Roman" panose="02020603050405020304" pitchFamily="18" charset="0"/>
                <a:ea typeface="FangSong_GB2312" panose="02010609030101010101" pitchFamily="49" charset="-122"/>
              </a:rPr>
              <a:t>    (6)</a:t>
            </a:r>
            <a:r>
              <a:rPr lang="zh-CN" altLang="en-US" sz="2000" b="0" dirty="0">
                <a:solidFill>
                  <a:srgbClr val="0000CC"/>
                </a:solidFill>
                <a:latin typeface="FangSong_GB2312" panose="02010609030101010101" pitchFamily="49" charset="-122"/>
                <a:ea typeface="FangSong_GB2312" panose="02010609030101010101" pitchFamily="49" charset="-122"/>
              </a:rPr>
              <a:t>扩展节点</a:t>
            </a:r>
            <a:r>
              <a:rPr lang="en-US" altLang="zh-CN" sz="2000" dirty="0">
                <a:solidFill>
                  <a:srgbClr val="0000CC"/>
                </a:solidFill>
                <a:latin typeface="Times New Roman" panose="02020603050405020304" pitchFamily="18" charset="0"/>
                <a:ea typeface="FangSong_GB2312" panose="02010609030101010101" pitchFamily="49" charset="-122"/>
              </a:rPr>
              <a:t>n</a:t>
            </a:r>
            <a:r>
              <a:rPr lang="zh-CN" altLang="en-US" sz="2000" b="0" dirty="0">
                <a:solidFill>
                  <a:srgbClr val="0000CC"/>
                </a:solidFill>
                <a:latin typeface="FangSong_GB2312" panose="02010609030101010101" pitchFamily="49" charset="-122"/>
                <a:ea typeface="FangSong_GB2312" panose="02010609030101010101" pitchFamily="49" charset="-122"/>
              </a:rPr>
              <a:t>，生成其子节点</a:t>
            </a:r>
            <a:r>
              <a:rPr lang="en-US" altLang="zh-CN" sz="2000" dirty="0" err="1">
                <a:solidFill>
                  <a:srgbClr val="0000CC"/>
                </a:solidFill>
                <a:latin typeface="Times New Roman" panose="02020603050405020304" pitchFamily="18" charset="0"/>
                <a:ea typeface="FangSong_GB2312" panose="02010609030101010101" pitchFamily="49" charset="-122"/>
              </a:rPr>
              <a:t>n</a:t>
            </a:r>
            <a:r>
              <a:rPr lang="en-US" altLang="zh-CN" sz="1400" dirty="0" err="1">
                <a:solidFill>
                  <a:srgbClr val="0000CC"/>
                </a:solidFill>
                <a:latin typeface="Times New Roman" panose="02020603050405020304" pitchFamily="18" charset="0"/>
                <a:ea typeface="FangSong_GB2312" panose="02010609030101010101" pitchFamily="49" charset="-122"/>
              </a:rPr>
              <a:t>i</a:t>
            </a:r>
            <a:r>
              <a:rPr lang="en-US" altLang="zh-CN" sz="1400" dirty="0">
                <a:solidFill>
                  <a:srgbClr val="0000CC"/>
                </a:solidFill>
                <a:latin typeface="Times New Roman" panose="02020603050405020304" pitchFamily="18" charset="0"/>
                <a:ea typeface="FangSong_GB2312" panose="02010609030101010101" pitchFamily="49" charset="-122"/>
              </a:rPr>
              <a:t> </a:t>
            </a:r>
            <a:r>
              <a:rPr lang="en-US" altLang="zh-CN" sz="2000" dirty="0">
                <a:solidFill>
                  <a:srgbClr val="0000CC"/>
                </a:solidFill>
                <a:latin typeface="Times New Roman" panose="02020603050405020304" pitchFamily="18" charset="0"/>
                <a:ea typeface="FangSong_GB2312" panose="02010609030101010101" pitchFamily="49" charset="-122"/>
              </a:rPr>
              <a:t>(</a:t>
            </a:r>
            <a:r>
              <a:rPr lang="en-US" altLang="zh-CN" sz="2000" dirty="0" err="1">
                <a:solidFill>
                  <a:srgbClr val="0000CC"/>
                </a:solidFill>
                <a:latin typeface="Times New Roman" panose="02020603050405020304" pitchFamily="18" charset="0"/>
                <a:ea typeface="FangSong_GB2312" panose="02010609030101010101" pitchFamily="49" charset="-122"/>
              </a:rPr>
              <a:t>i</a:t>
            </a:r>
            <a:r>
              <a:rPr lang="en-US" altLang="zh-CN" sz="2000" dirty="0">
                <a:solidFill>
                  <a:srgbClr val="0000CC"/>
                </a:solidFill>
                <a:latin typeface="Times New Roman" panose="02020603050405020304" pitchFamily="18" charset="0"/>
                <a:ea typeface="FangSong_GB2312" panose="02010609030101010101" pitchFamily="49" charset="-122"/>
              </a:rPr>
              <a:t>=1, 2, …)</a:t>
            </a:r>
            <a:r>
              <a:rPr lang="zh-CN" altLang="en-US" sz="2000" b="0" dirty="0">
                <a:solidFill>
                  <a:srgbClr val="0000CC"/>
                </a:solidFill>
                <a:latin typeface="FangSong_GB2312" panose="02010609030101010101" pitchFamily="49" charset="-122"/>
                <a:ea typeface="FangSong_GB2312" panose="02010609030101010101" pitchFamily="49" charset="-122"/>
              </a:rPr>
              <a:t>，计算每一个子节点的估价值</a:t>
            </a:r>
            <a:r>
              <a:rPr lang="en-US" altLang="zh-CN" sz="2000" dirty="0">
                <a:solidFill>
                  <a:srgbClr val="0000CC"/>
                </a:solidFill>
                <a:latin typeface="Times New Roman" panose="02020603050405020304" pitchFamily="18" charset="0"/>
                <a:ea typeface="FangSong_GB2312" panose="02010609030101010101" pitchFamily="49" charset="-122"/>
              </a:rPr>
              <a:t>f(</a:t>
            </a:r>
            <a:r>
              <a:rPr lang="en-US" altLang="zh-CN" sz="2000" dirty="0" err="1">
                <a:solidFill>
                  <a:srgbClr val="0000CC"/>
                </a:solidFill>
                <a:latin typeface="Times New Roman" panose="02020603050405020304" pitchFamily="18" charset="0"/>
                <a:ea typeface="FangSong_GB2312" panose="02010609030101010101" pitchFamily="49" charset="-122"/>
              </a:rPr>
              <a:t>n</a:t>
            </a:r>
            <a:r>
              <a:rPr lang="en-US" altLang="zh-CN" sz="1400" dirty="0" err="1">
                <a:solidFill>
                  <a:srgbClr val="0000CC"/>
                </a:solidFill>
                <a:latin typeface="Times New Roman" panose="02020603050405020304" pitchFamily="18" charset="0"/>
                <a:ea typeface="FangSong_GB2312" panose="02010609030101010101" pitchFamily="49" charset="-122"/>
              </a:rPr>
              <a:t>i</a:t>
            </a:r>
            <a:r>
              <a:rPr lang="en-US" altLang="zh-CN" sz="1400" dirty="0">
                <a:solidFill>
                  <a:srgbClr val="0000CC"/>
                </a:solidFill>
                <a:latin typeface="Times New Roman" panose="02020603050405020304" pitchFamily="18" charset="0"/>
                <a:ea typeface="FangSong_GB2312" panose="02010609030101010101" pitchFamily="49" charset="-122"/>
              </a:rPr>
              <a:t> </a:t>
            </a:r>
            <a:r>
              <a:rPr lang="en-US" altLang="zh-CN" sz="2000" dirty="0">
                <a:solidFill>
                  <a:srgbClr val="0000CC"/>
                </a:solidFill>
                <a:latin typeface="Times New Roman" panose="02020603050405020304" pitchFamily="18" charset="0"/>
                <a:ea typeface="FangSong_GB2312" panose="02010609030101010101" pitchFamily="49" charset="-122"/>
              </a:rPr>
              <a:t>)(</a:t>
            </a:r>
            <a:r>
              <a:rPr lang="en-US" altLang="zh-CN" sz="2000" dirty="0" err="1">
                <a:solidFill>
                  <a:srgbClr val="0000CC"/>
                </a:solidFill>
                <a:latin typeface="Times New Roman" panose="02020603050405020304" pitchFamily="18" charset="0"/>
                <a:ea typeface="FangSong_GB2312" panose="02010609030101010101" pitchFamily="49" charset="-122"/>
              </a:rPr>
              <a:t>i</a:t>
            </a:r>
            <a:r>
              <a:rPr lang="en-US" altLang="zh-CN" sz="2000" dirty="0">
                <a:solidFill>
                  <a:srgbClr val="0000CC"/>
                </a:solidFill>
                <a:latin typeface="Times New Roman" panose="02020603050405020304" pitchFamily="18" charset="0"/>
                <a:ea typeface="FangSong_GB2312" panose="02010609030101010101" pitchFamily="49" charset="-122"/>
              </a:rPr>
              <a:t>=1, 2, …)</a:t>
            </a:r>
            <a:r>
              <a:rPr lang="zh-CN" altLang="en-US" sz="2000" b="0" dirty="0">
                <a:solidFill>
                  <a:srgbClr val="0000CC"/>
                </a:solidFill>
                <a:latin typeface="FangSong_GB2312" panose="02010609030101010101" pitchFamily="49" charset="-122"/>
                <a:ea typeface="FangSong_GB2312" panose="02010609030101010101" pitchFamily="49" charset="-122"/>
              </a:rPr>
              <a:t>，并为每一个子节点设置指向父节点的指针，然后将这些子节点放入</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a:t>
            </a:r>
          </a:p>
          <a:p>
            <a:pPr marR="9470"/>
            <a:r>
              <a:rPr lang="en-US" altLang="zh-CN" sz="2000" dirty="0">
                <a:solidFill>
                  <a:srgbClr val="0000CC"/>
                </a:solidFill>
                <a:latin typeface="Times New Roman" panose="02020603050405020304" pitchFamily="18" charset="0"/>
                <a:ea typeface="FangSong_GB2312" panose="02010609030101010101" pitchFamily="49" charset="-122"/>
              </a:rPr>
              <a:t>    (7)</a:t>
            </a:r>
            <a:r>
              <a:rPr lang="zh-CN" altLang="en-US" sz="2000" b="0" dirty="0">
                <a:solidFill>
                  <a:srgbClr val="0000CC"/>
                </a:solidFill>
                <a:latin typeface="FangSong_GB2312" panose="02010609030101010101" pitchFamily="49" charset="-122"/>
                <a:ea typeface="FangSong_GB2312" panose="02010609030101010101" pitchFamily="49" charset="-122"/>
              </a:rPr>
              <a:t>根据各节点的估价函数值，对</a:t>
            </a:r>
            <a:r>
              <a:rPr lang="en-US" altLang="zh-CN" sz="2000" dirty="0">
                <a:solidFill>
                  <a:srgbClr val="0000CC"/>
                </a:solidFill>
                <a:latin typeface="Times New Roman" panose="02020603050405020304" pitchFamily="18" charset="0"/>
                <a:ea typeface="FangSong_GB2312" panose="02010609030101010101" pitchFamily="49" charset="-122"/>
              </a:rPr>
              <a:t>Open</a:t>
            </a:r>
            <a:r>
              <a:rPr lang="zh-CN" altLang="en-US" sz="2000" b="0" dirty="0">
                <a:solidFill>
                  <a:srgbClr val="0000CC"/>
                </a:solidFill>
                <a:latin typeface="FangSong_GB2312" panose="02010609030101010101" pitchFamily="49" charset="-122"/>
                <a:ea typeface="FangSong_GB2312" panose="02010609030101010101" pitchFamily="49" charset="-122"/>
              </a:rPr>
              <a:t>表中的全部节点按从小到大的顺序重新进行排序；</a:t>
            </a:r>
          </a:p>
          <a:p>
            <a:r>
              <a:rPr lang="en-US" altLang="zh-CN" sz="2000" dirty="0">
                <a:solidFill>
                  <a:srgbClr val="0000CC"/>
                </a:solidFill>
                <a:latin typeface="Times New Roman" panose="02020603050405020304" pitchFamily="18" charset="0"/>
                <a:ea typeface="FangSong_GB2312" panose="02010609030101010101" pitchFamily="49" charset="-122"/>
              </a:rPr>
              <a:t>    (8)</a:t>
            </a:r>
            <a:r>
              <a:rPr lang="zh-CN" altLang="en-US" sz="2000" b="0" dirty="0">
                <a:solidFill>
                  <a:srgbClr val="0000CC"/>
                </a:solidFill>
                <a:latin typeface="FangSong_GB2312" panose="02010609030101010101" pitchFamily="49" charset="-122"/>
                <a:ea typeface="FangSong_GB2312" panose="02010609030101010101" pitchFamily="49" charset="-122"/>
              </a:rPr>
              <a:t>转第</a:t>
            </a:r>
            <a:r>
              <a:rPr lang="en-US" altLang="zh-CN" sz="2000" dirty="0">
                <a:solidFill>
                  <a:srgbClr val="0000CC"/>
                </a:solidFill>
                <a:latin typeface="Times New Roman" panose="02020603050405020304" pitchFamily="18" charset="0"/>
                <a:ea typeface="FangSong_GB2312" panose="02010609030101010101" pitchFamily="49" charset="-122"/>
              </a:rPr>
              <a:t>(2)</a:t>
            </a:r>
            <a:r>
              <a:rPr lang="zh-CN" altLang="en-US" sz="2000" b="0" dirty="0">
                <a:solidFill>
                  <a:srgbClr val="0000CC"/>
                </a:solidFill>
                <a:latin typeface="FangSong_GB2312" panose="02010609030101010101" pitchFamily="49" charset="-122"/>
                <a:ea typeface="FangSong_GB2312" panose="02010609030101010101" pitchFamily="49" charset="-122"/>
              </a:rPr>
              <a:t>步。</a:t>
            </a:r>
            <a:endParaRPr lang="zh-CN" altLang="en-US" sz="1800" b="0" dirty="0">
              <a:solidFill>
                <a:srgbClr val="0000FF"/>
              </a:solidFill>
              <a:latin typeface="+mn-ea"/>
              <a:ea typeface="+mn-ea"/>
            </a:endParaRPr>
          </a:p>
        </p:txBody>
      </p:sp>
    </p:spTree>
    <p:extLst>
      <p:ext uri="{BB962C8B-B14F-4D97-AF65-F5344CB8AC3E}">
        <p14:creationId xmlns:p14="http://schemas.microsoft.com/office/powerpoint/2010/main" val="388715553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4.3.3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p>
        </p:txBody>
      </p:sp>
      <p:sp>
        <p:nvSpPr>
          <p:cNvPr id="6" name="Rectangle 4"/>
          <p:cNvSpPr>
            <a:spLocks noChangeArrowheads="1"/>
          </p:cNvSpPr>
          <p:nvPr/>
        </p:nvSpPr>
        <p:spPr bwMode="auto">
          <a:xfrm>
            <a:off x="668721" y="1055055"/>
            <a:ext cx="10962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5250"/>
            <a:r>
              <a:rPr lang="zh-CN" altLang="en-US" sz="2400" b="0" dirty="0">
                <a:solidFill>
                  <a:srgbClr val="A4001F"/>
                </a:solidFill>
                <a:latin typeface="FangSong_GB2312" panose="02010609030101010101" pitchFamily="49" charset="-122"/>
                <a:ea typeface="FangSong_GB2312" panose="02010609030101010101" pitchFamily="49" charset="-122"/>
              </a:rPr>
              <a:t>例</a:t>
            </a:r>
            <a:r>
              <a:rPr lang="en-US" altLang="zh-CN" sz="2400" dirty="0">
                <a:solidFill>
                  <a:srgbClr val="A4001F"/>
                </a:solidFill>
                <a:latin typeface="Times New Roman" panose="02020603050405020304" pitchFamily="18" charset="0"/>
                <a:ea typeface="FangSong_GB2312" panose="02010609030101010101" pitchFamily="49" charset="-122"/>
              </a:rPr>
              <a:t>4.8</a:t>
            </a:r>
            <a:r>
              <a:rPr lang="zh-CN" altLang="en-US" sz="2400" b="0" dirty="0">
                <a:solidFill>
                  <a:srgbClr val="0000CC"/>
                </a:solidFill>
                <a:latin typeface="FangSong_GB2312" panose="02010609030101010101" pitchFamily="49" charset="-122"/>
                <a:ea typeface="FangSong_GB2312" panose="02010609030101010101" pitchFamily="49" charset="-122"/>
              </a:rPr>
              <a:t>八数码难题。设问题的初始状态</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4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和目标状态</a:t>
            </a:r>
            <a:r>
              <a:rPr lang="en-US" altLang="zh-CN" sz="2400" dirty="0">
                <a:solidFill>
                  <a:srgbClr val="0000CC"/>
                </a:solidFill>
                <a:latin typeface="Times New Roman" panose="02020603050405020304" pitchFamily="18" charset="0"/>
                <a:ea typeface="FangSong_GB2312" panose="02010609030101010101" pitchFamily="49" charset="-122"/>
              </a:rPr>
              <a:t>Sg</a:t>
            </a:r>
            <a:r>
              <a:rPr lang="zh-CN" altLang="en-US" sz="2400" b="0" dirty="0">
                <a:solidFill>
                  <a:srgbClr val="0000CC"/>
                </a:solidFill>
                <a:latin typeface="FangSong_GB2312" panose="02010609030101010101" pitchFamily="49" charset="-122"/>
                <a:ea typeface="FangSong_GB2312" panose="02010609030101010101" pitchFamily="49" charset="-122"/>
              </a:rPr>
              <a:t>如下图所示，且估价函数为</a:t>
            </a:r>
          </a:p>
          <a:p>
            <a:r>
              <a:rPr lang="pt-BR" altLang="zh-CN" sz="2400" dirty="0">
                <a:solidFill>
                  <a:srgbClr val="0000CC"/>
                </a:solidFill>
                <a:latin typeface="Times New Roman" panose="02020603050405020304" pitchFamily="18" charset="0"/>
                <a:ea typeface="FangSong_GB2312" panose="02010609030101010101" pitchFamily="49" charset="-122"/>
              </a:rPr>
              <a:t>	f(n)=d(n)+W(n)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70020"/>
            <a:r>
              <a:rPr lang="zh-CN" altLang="en-US" sz="2400" b="0" dirty="0">
                <a:solidFill>
                  <a:srgbClr val="0000CC"/>
                </a:solidFill>
                <a:latin typeface="FangSong_GB2312" panose="02010609030101010101" pitchFamily="49" charset="-122"/>
                <a:ea typeface="FangSong_GB2312" panose="02010609030101010101" pitchFamily="49" charset="-122"/>
              </a:rPr>
              <a:t>  其中：</a:t>
            </a:r>
            <a:r>
              <a:rPr lang="en-US" altLang="zh-CN" sz="2400" dirty="0">
                <a:solidFill>
                  <a:srgbClr val="0000CC"/>
                </a:solidFill>
                <a:latin typeface="Times New Roman" panose="02020603050405020304" pitchFamily="18" charset="0"/>
                <a:ea typeface="FangSong_GB2312" panose="02010609030101010101" pitchFamily="49" charset="-122"/>
              </a:rPr>
              <a:t>d(n)</a:t>
            </a:r>
            <a:r>
              <a:rPr lang="zh-CN" altLang="en-US" sz="2400" b="0" dirty="0">
                <a:solidFill>
                  <a:srgbClr val="0000CC"/>
                </a:solidFill>
                <a:latin typeface="FangSong_GB2312" panose="02010609030101010101" pitchFamily="49" charset="-122"/>
                <a:ea typeface="FangSong_GB2312" panose="02010609030101010101" pitchFamily="49" charset="-122"/>
              </a:rPr>
              <a:t>表示节点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在搜索树中的深度</a:t>
            </a:r>
          </a:p>
          <a:p>
            <a:pPr marR="56270"/>
            <a:r>
              <a:rPr lang="en-US" altLang="zh-CN" sz="2400" dirty="0">
                <a:solidFill>
                  <a:srgbClr val="0000CC"/>
                </a:solidFill>
                <a:latin typeface="Times New Roman" panose="02020603050405020304" pitchFamily="18" charset="0"/>
                <a:ea typeface="FangSong_GB2312" panose="02010609030101010101" pitchFamily="49" charset="-122"/>
              </a:rPr>
              <a:t>    W(n)</a:t>
            </a:r>
            <a:r>
              <a:rPr lang="zh-CN" altLang="en-US" sz="2400" b="0" dirty="0">
                <a:solidFill>
                  <a:srgbClr val="0000CC"/>
                </a:solidFill>
                <a:latin typeface="FangSong_GB2312" panose="02010609030101010101" pitchFamily="49" charset="-122"/>
                <a:ea typeface="FangSong_GB2312" panose="02010609030101010101" pitchFamily="49" charset="-122"/>
              </a:rPr>
              <a:t>表示节点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中</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不在位</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的数码个数。请用全局择优搜索解决该问题。</a:t>
            </a:r>
          </a:p>
        </p:txBody>
      </p:sp>
      <p:pic>
        <p:nvPicPr>
          <p:cNvPr id="2" name="图片 1"/>
          <p:cNvPicPr>
            <a:picLocks noChangeAspect="1"/>
          </p:cNvPicPr>
          <p:nvPr/>
        </p:nvPicPr>
        <p:blipFill>
          <a:blip r:embed="rId3"/>
          <a:stretch>
            <a:fillRect/>
          </a:stretch>
        </p:blipFill>
        <p:spPr>
          <a:xfrm>
            <a:off x="2822012" y="2848606"/>
            <a:ext cx="5732053" cy="2342221"/>
          </a:xfrm>
          <a:prstGeom prst="rect">
            <a:avLst/>
          </a:prstGeom>
        </p:spPr>
      </p:pic>
    </p:spTree>
    <p:extLst>
      <p:ext uri="{BB962C8B-B14F-4D97-AF65-F5344CB8AC3E}">
        <p14:creationId xmlns:p14="http://schemas.microsoft.com/office/powerpoint/2010/main" val="276573756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7394"/>
          <a:stretch/>
        </p:blipFill>
        <p:spPr>
          <a:xfrm>
            <a:off x="3376226" y="131530"/>
            <a:ext cx="8555278" cy="6704436"/>
          </a:xfrm>
          <a:prstGeom prst="rect">
            <a:avLst/>
          </a:prstGeom>
        </p:spPr>
      </p:pic>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4.3.3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p>
        </p:txBody>
      </p:sp>
      <p:sp>
        <p:nvSpPr>
          <p:cNvPr id="6" name="矩形 5"/>
          <p:cNvSpPr/>
          <p:nvPr/>
        </p:nvSpPr>
        <p:spPr>
          <a:xfrm>
            <a:off x="350264" y="952888"/>
            <a:ext cx="2921745" cy="4154984"/>
          </a:xfrm>
          <a:prstGeom prst="rect">
            <a:avLst/>
          </a:prstGeom>
        </p:spPr>
        <p:txBody>
          <a:bodyPr wrap="square">
            <a:spAutoFit/>
          </a:bodyPr>
          <a:lstStyle/>
          <a:p>
            <a:pPr marR="5250" algn="just"/>
            <a:r>
              <a:rPr lang="zh-CN" altLang="en-US" sz="2400" dirty="0">
                <a:solidFill>
                  <a:srgbClr val="A4001F"/>
                </a:solidFill>
                <a:latin typeface="FangSong_GB2312" panose="02010609030101010101" pitchFamily="49" charset="-122"/>
                <a:ea typeface="FangSong_GB2312" panose="02010609030101010101" pitchFamily="49" charset="-122"/>
              </a:rPr>
              <a:t>解：</a:t>
            </a:r>
            <a:r>
              <a:rPr lang="zh-CN" altLang="en-US" sz="2400" dirty="0">
                <a:solidFill>
                  <a:srgbClr val="0000CC"/>
                </a:solidFill>
                <a:latin typeface="FangSong_GB2312" panose="02010609030101010101" pitchFamily="49" charset="-122"/>
                <a:ea typeface="FangSong_GB2312" panose="02010609030101010101" pitchFamily="49" charset="-122"/>
              </a:rPr>
              <a:t>该问题的全局择优搜索树如下图所示。在该图中，每个节点旁边的数字是该节点的估价函数值。</a:t>
            </a:r>
          </a:p>
          <a:p>
            <a:pPr marR="10720" algn="just"/>
            <a:r>
              <a:rPr lang="zh-CN" altLang="en-US" sz="2400" dirty="0">
                <a:solidFill>
                  <a:srgbClr val="0000CC"/>
                </a:solidFill>
                <a:latin typeface="FangSong_GB2312" panose="02010609030101010101" pitchFamily="49" charset="-122"/>
                <a:ea typeface="FangSong_GB2312" panose="02010609030101010101" pitchFamily="49" charset="-122"/>
              </a:rPr>
              <a:t>  例如，对节点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FangSong_GB2312" panose="02010609030101010101" pitchFamily="49" charset="-122"/>
                <a:ea typeface="FangSong_GB2312" panose="02010609030101010101" pitchFamily="49" charset="-122"/>
              </a:rPr>
              <a:t>，其估价函数值的计算为</a:t>
            </a:r>
            <a:r>
              <a:rPr lang="zh-CN" altLang="en-US" sz="2400" dirty="0" smtClean="0">
                <a:solidFill>
                  <a:srgbClr val="0000CC"/>
                </a:solidFill>
                <a:latin typeface="FangSong_GB2312" panose="02010609030101010101" pitchFamily="49" charset="-122"/>
                <a:ea typeface="FangSong_GB2312" panose="02010609030101010101" pitchFamily="49" charset="-122"/>
              </a:rPr>
              <a:t>：</a:t>
            </a:r>
            <a:endParaRPr lang="en-US" altLang="zh-CN" sz="2400" dirty="0" smtClean="0">
              <a:solidFill>
                <a:srgbClr val="0000CC"/>
              </a:solidFill>
              <a:latin typeface="FangSong_GB2312" panose="02010609030101010101" pitchFamily="49" charset="-122"/>
              <a:ea typeface="FangSong_GB2312" panose="02010609030101010101" pitchFamily="49" charset="-122"/>
            </a:endParaRPr>
          </a:p>
          <a:p>
            <a:pPr marR="10720" algn="just"/>
            <a:r>
              <a:rPr lang="en-US" altLang="zh-CN" sz="2400" dirty="0" smtClean="0">
                <a:solidFill>
                  <a:srgbClr val="0000CC"/>
                </a:solidFill>
                <a:latin typeface="Times New Roman" panose="02020603050405020304" pitchFamily="18" charset="0"/>
                <a:ea typeface="FangSong_GB2312" panose="02010609030101010101" pitchFamily="49" charset="-122"/>
              </a:rPr>
              <a:t>f(S</a:t>
            </a:r>
            <a:r>
              <a:rPr lang="en-US" altLang="zh-CN" sz="1600" dirty="0" smtClean="0">
                <a:solidFill>
                  <a:srgbClr val="0000CC"/>
                </a:solidFill>
                <a:latin typeface="Times New Roman" panose="02020603050405020304" pitchFamily="18" charset="0"/>
                <a:ea typeface="FangSong_GB2312" panose="02010609030101010101" pitchFamily="49" charset="-122"/>
              </a:rPr>
              <a:t>2</a:t>
            </a:r>
            <a:r>
              <a:rPr lang="en-US" altLang="zh-CN" sz="2400" dirty="0" smtClean="0">
                <a:solidFill>
                  <a:srgbClr val="0000CC"/>
                </a:solidFill>
                <a:latin typeface="Times New Roman" panose="02020603050405020304" pitchFamily="18" charset="0"/>
                <a:ea typeface="FangSong_GB2312" panose="02010609030101010101" pitchFamily="49" charset="-122"/>
              </a:rPr>
              <a:t>)=d(S</a:t>
            </a:r>
            <a:r>
              <a:rPr lang="en-US" altLang="zh-CN" sz="1600" dirty="0" smtClean="0">
                <a:solidFill>
                  <a:srgbClr val="0000CC"/>
                </a:solidFill>
                <a:latin typeface="Times New Roman" panose="02020603050405020304" pitchFamily="18" charset="0"/>
                <a:ea typeface="FangSong_GB2312" panose="02010609030101010101" pitchFamily="49" charset="-122"/>
              </a:rPr>
              <a:t>2</a:t>
            </a:r>
            <a:r>
              <a:rPr lang="en-US" altLang="zh-CN" sz="2400" dirty="0" smtClean="0">
                <a:solidFill>
                  <a:srgbClr val="0000CC"/>
                </a:solidFill>
                <a:latin typeface="Times New Roman" panose="02020603050405020304" pitchFamily="18" charset="0"/>
                <a:ea typeface="FangSong_GB2312" panose="02010609030101010101" pitchFamily="49" charset="-122"/>
              </a:rPr>
              <a:t>)+W(S</a:t>
            </a:r>
            <a:r>
              <a:rPr lang="en-US" altLang="zh-CN" sz="1600" dirty="0" smtClean="0">
                <a:solidFill>
                  <a:srgbClr val="0000CC"/>
                </a:solidFill>
                <a:latin typeface="Times New Roman" panose="02020603050405020304" pitchFamily="18" charset="0"/>
                <a:ea typeface="FangSong_GB2312" panose="02010609030101010101" pitchFamily="49" charset="-122"/>
              </a:rPr>
              <a:t>2</a:t>
            </a:r>
            <a:r>
              <a:rPr lang="en-US" altLang="zh-CN" sz="2400" dirty="0" smtClean="0">
                <a:solidFill>
                  <a:srgbClr val="0000CC"/>
                </a:solidFill>
                <a:latin typeface="Times New Roman" panose="02020603050405020304" pitchFamily="18" charset="0"/>
                <a:ea typeface="FangSong_GB2312" panose="02010609030101010101" pitchFamily="49" charset="-122"/>
              </a:rPr>
              <a:t>) </a:t>
            </a:r>
            <a:r>
              <a:rPr lang="en-US" altLang="zh-CN" sz="2400" dirty="0">
                <a:solidFill>
                  <a:srgbClr val="0000CC"/>
                </a:solidFill>
                <a:latin typeface="Times New Roman" panose="02020603050405020304" pitchFamily="18" charset="0"/>
                <a:ea typeface="FangSong_GB2312" panose="02010609030101010101" pitchFamily="49" charset="-122"/>
              </a:rPr>
              <a:t>=1+3=4</a:t>
            </a:r>
            <a:endParaRPr lang="zh-CN" altLang="en-US" sz="2000" dirty="0">
              <a:solidFill>
                <a:srgbClr val="0000FF"/>
              </a:solidFill>
              <a:latin typeface="+mn-ea"/>
            </a:endParaRPr>
          </a:p>
        </p:txBody>
      </p:sp>
    </p:spTree>
    <p:extLst>
      <p:ext uri="{BB962C8B-B14F-4D97-AF65-F5344CB8AC3E}">
        <p14:creationId xmlns:p14="http://schemas.microsoft.com/office/powerpoint/2010/main" val="23562222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a:latin typeface="Calibri"/>
                <a:cs typeface="Calibri"/>
              </a:rPr>
              <a:t>Is A Optimal?</a:t>
            </a:r>
          </a:p>
        </p:txBody>
      </p:sp>
      <p:sp>
        <p:nvSpPr>
          <p:cNvPr id="803856" name="Rectangle 16"/>
          <p:cNvSpPr>
            <a:spLocks noGrp="1" noChangeArrowheads="1"/>
          </p:cNvSpPr>
          <p:nvPr>
            <p:ph idx="1"/>
          </p:nvPr>
        </p:nvSpPr>
        <p:spPr>
          <a:xfrm>
            <a:off x="2209800" y="5181599"/>
            <a:ext cx="9575800" cy="944565"/>
          </a:xfrm>
        </p:spPr>
        <p:txBody>
          <a:bodyPr>
            <a:normAutofit fontScale="62500" lnSpcReduction="20000"/>
          </a:bodyPr>
          <a:lstStyle/>
          <a:p>
            <a:pPr eaLnBrk="1" hangingPunct="1">
              <a:lnSpc>
                <a:spcPct val="90000"/>
              </a:lnSpc>
            </a:pPr>
            <a:r>
              <a:rPr lang="en-US" sz="2800" dirty="0">
                <a:latin typeface="Calibri"/>
                <a:cs typeface="Calibri"/>
              </a:rPr>
              <a:t>What went wrong?</a:t>
            </a:r>
          </a:p>
          <a:p>
            <a:pPr eaLnBrk="1" hangingPunct="1">
              <a:lnSpc>
                <a:spcPct val="90000"/>
              </a:lnSpc>
            </a:pPr>
            <a:r>
              <a:rPr lang="en-US" sz="2800" dirty="0">
                <a:latin typeface="Calibri"/>
                <a:cs typeface="Calibri"/>
              </a:rPr>
              <a:t>Actual bad goal cost &lt; estimated good goal cost</a:t>
            </a:r>
          </a:p>
          <a:p>
            <a:pPr eaLnBrk="1" hangingPunct="1">
              <a:lnSpc>
                <a:spcPct val="90000"/>
              </a:lnSpc>
            </a:pPr>
            <a:r>
              <a:rPr lang="en-US" sz="2800" dirty="0">
                <a:latin typeface="Calibri"/>
                <a:cs typeface="Calibri"/>
              </a:rPr>
              <a:t>We need estimates to be less than actual costs!</a:t>
            </a:r>
          </a:p>
        </p:txBody>
      </p:sp>
      <p:grpSp>
        <p:nvGrpSpPr>
          <p:cNvPr id="2" name="组合 1"/>
          <p:cNvGrpSpPr/>
          <p:nvPr/>
        </p:nvGrpSpPr>
        <p:grpSpPr>
          <a:xfrm>
            <a:off x="0" y="1295399"/>
            <a:ext cx="12192000" cy="3262314"/>
            <a:chOff x="0" y="1295399"/>
            <a:chExt cx="12192000" cy="3262314"/>
          </a:xfrm>
        </p:grpSpPr>
        <p:sp>
          <p:nvSpPr>
            <p:cNvPr id="16387" name="AutoShape 3"/>
            <p:cNvSpPr>
              <a:spLocks noChangeArrowheads="1"/>
            </p:cNvSpPr>
            <p:nvPr/>
          </p:nvSpPr>
          <p:spPr bwMode="auto">
            <a:xfrm>
              <a:off x="5791200" y="1752598"/>
              <a:ext cx="609600" cy="571501"/>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A</a:t>
              </a:r>
            </a:p>
          </p:txBody>
        </p:sp>
        <p:sp>
          <p:nvSpPr>
            <p:cNvPr id="16388" name="AutoShape 4"/>
            <p:cNvSpPr>
              <a:spLocks noChangeArrowheads="1"/>
            </p:cNvSpPr>
            <p:nvPr/>
          </p:nvSpPr>
          <p:spPr bwMode="auto">
            <a:xfrm>
              <a:off x="8763000" y="3238499"/>
              <a:ext cx="609600" cy="571501"/>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G</a:t>
              </a:r>
            </a:p>
          </p:txBody>
        </p:sp>
        <p:sp>
          <p:nvSpPr>
            <p:cNvPr id="16389" name="AutoShape 5"/>
            <p:cNvSpPr>
              <a:spLocks noChangeArrowheads="1"/>
            </p:cNvSpPr>
            <p:nvPr/>
          </p:nvSpPr>
          <p:spPr bwMode="auto">
            <a:xfrm>
              <a:off x="2819400" y="3124198"/>
              <a:ext cx="609600" cy="571501"/>
            </a:xfrm>
            <a:prstGeom prst="roundRect">
              <a:avLst>
                <a:gd name="adj" fmla="val 50000"/>
              </a:avLst>
            </a:prstGeom>
            <a:noFill/>
            <a:ln w="28575">
              <a:solidFill>
                <a:schemeClr val="tx1"/>
              </a:solidFill>
              <a:round/>
              <a:headEnd/>
              <a:tailEnd/>
            </a:ln>
          </p:spPr>
          <p:txBody>
            <a:bodyPr wrap="none"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S</a:t>
              </a:r>
            </a:p>
          </p:txBody>
        </p:sp>
        <p:sp>
          <p:nvSpPr>
            <p:cNvPr id="16391" name="Text Box 7"/>
            <p:cNvSpPr txBox="1">
              <a:spLocks noChangeArrowheads="1"/>
            </p:cNvSpPr>
            <p:nvPr/>
          </p:nvSpPr>
          <p:spPr bwMode="auto">
            <a:xfrm>
              <a:off x="3886200" y="1752599"/>
              <a:ext cx="457200" cy="519113"/>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1</a:t>
              </a:r>
            </a:p>
          </p:txBody>
        </p:sp>
        <p:sp>
          <p:nvSpPr>
            <p:cNvPr id="16392" name="Text Box 8"/>
            <p:cNvSpPr txBox="1">
              <a:spLocks noChangeArrowheads="1"/>
            </p:cNvSpPr>
            <p:nvPr/>
          </p:nvSpPr>
          <p:spPr bwMode="auto">
            <a:xfrm>
              <a:off x="7848600" y="1752599"/>
              <a:ext cx="457200" cy="519113"/>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3</a:t>
              </a:r>
            </a:p>
          </p:txBody>
        </p:sp>
        <p:sp>
          <p:nvSpPr>
            <p:cNvPr id="16393" name="Text Box 9"/>
            <p:cNvSpPr txBox="1">
              <a:spLocks noChangeArrowheads="1"/>
            </p:cNvSpPr>
            <p:nvPr/>
          </p:nvSpPr>
          <p:spPr bwMode="auto">
            <a:xfrm>
              <a:off x="5715000" y="1295399"/>
              <a:ext cx="914400" cy="40010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a:ea typeface="+mn-ea"/>
                  <a:cs typeface="Calibri"/>
                </a:rPr>
                <a:t>h = 6</a:t>
              </a:r>
            </a:p>
          </p:txBody>
        </p:sp>
        <p:sp>
          <p:nvSpPr>
            <p:cNvPr id="16394" name="Text Box 10"/>
            <p:cNvSpPr txBox="1">
              <a:spLocks noChangeArrowheads="1"/>
            </p:cNvSpPr>
            <p:nvPr/>
          </p:nvSpPr>
          <p:spPr bwMode="auto">
            <a:xfrm>
              <a:off x="9448800" y="3288269"/>
              <a:ext cx="914400" cy="40010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a:ea typeface="+mn-ea"/>
                  <a:cs typeface="Calibri"/>
                </a:rPr>
                <a:t>h = 0</a:t>
              </a:r>
            </a:p>
          </p:txBody>
        </p:sp>
        <p:sp>
          <p:nvSpPr>
            <p:cNvPr id="16396" name="Text Box 12"/>
            <p:cNvSpPr txBox="1">
              <a:spLocks noChangeArrowheads="1"/>
            </p:cNvSpPr>
            <p:nvPr/>
          </p:nvSpPr>
          <p:spPr bwMode="auto">
            <a:xfrm>
              <a:off x="0" y="4038600"/>
              <a:ext cx="12192000" cy="519113"/>
            </a:xfrm>
            <a:prstGeom prst="rect">
              <a:avLst/>
            </a:prstGeom>
            <a:noFill/>
            <a:ln w="9525">
              <a:noFill/>
              <a:miter lim="800000"/>
              <a:headEnd/>
              <a:tailEnd/>
            </a:ln>
          </p:spPr>
          <p:txBody>
            <a:bodyPr wrap="square" lIns="91438" tIns="45719" rIns="91438" bIns="45719">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5</a:t>
              </a:r>
            </a:p>
          </p:txBody>
        </p:sp>
        <p:sp>
          <p:nvSpPr>
            <p:cNvPr id="16398" name="Text Box 15"/>
            <p:cNvSpPr txBox="1">
              <a:spLocks noChangeArrowheads="1"/>
            </p:cNvSpPr>
            <p:nvPr/>
          </p:nvSpPr>
          <p:spPr bwMode="auto">
            <a:xfrm>
              <a:off x="3505200" y="3200399"/>
              <a:ext cx="762000" cy="400108"/>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a:ea typeface="+mn-ea"/>
                  <a:cs typeface="Calibri"/>
                </a:rPr>
                <a:t>h</a:t>
              </a:r>
              <a:r>
                <a:rPr kumimoji="0" lang="en-US" sz="2000" b="0" i="0" u="none" strike="noStrike" kern="1200" cap="none" spc="0" normalizeH="0" baseline="0" noProof="0" dirty="0">
                  <a:ln>
                    <a:noFill/>
                  </a:ln>
                  <a:solidFill>
                    <a:srgbClr val="000000"/>
                  </a:solidFill>
                  <a:effectLst/>
                  <a:uLnTx/>
                  <a:uFillTx/>
                  <a:latin typeface="Calibri"/>
                  <a:ea typeface="+mn-ea"/>
                  <a:cs typeface="Calibri"/>
                </a:rPr>
                <a:t> = </a:t>
              </a:r>
              <a:r>
                <a:rPr kumimoji="0" lang="en-US" sz="2000" b="0" i="1" u="none" strike="noStrike" kern="1200" cap="none" spc="0" normalizeH="0" baseline="0" noProof="0" dirty="0">
                  <a:ln>
                    <a:noFill/>
                  </a:ln>
                  <a:solidFill>
                    <a:srgbClr val="000000"/>
                  </a:solidFill>
                  <a:effectLst/>
                  <a:uLnTx/>
                  <a:uFillTx/>
                  <a:latin typeface="Calibri"/>
                  <a:ea typeface="+mn-ea"/>
                  <a:cs typeface="Calibri"/>
                </a:rPr>
                <a:t>7</a:t>
              </a:r>
            </a:p>
          </p:txBody>
        </p:sp>
        <p:cxnSp>
          <p:nvCxnSpPr>
            <p:cNvPr id="26" name="Curved Connector 25"/>
            <p:cNvCxnSpPr>
              <a:stCxn id="16389" idx="2"/>
              <a:endCxn id="16388" idx="2"/>
            </p:cNvCxnSpPr>
            <p:nvPr/>
          </p:nvCxnSpPr>
          <p:spPr>
            <a:xfrm rot="16200000" flipH="1">
              <a:off x="6038850" y="781049"/>
              <a:ext cx="114301" cy="5943600"/>
            </a:xfrm>
            <a:prstGeom prst="curvedConnector3">
              <a:avLst>
                <a:gd name="adj1" fmla="val 792305"/>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16389" idx="0"/>
              <a:endCxn id="16387" idx="1"/>
            </p:cNvCxnSpPr>
            <p:nvPr/>
          </p:nvCxnSpPr>
          <p:spPr>
            <a:xfrm rot="5400000" flipH="1" flipV="1">
              <a:off x="3914776" y="1247774"/>
              <a:ext cx="1085849" cy="2667000"/>
            </a:xfrm>
            <a:prstGeom prst="curvedConnector2">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27"/>
            <p:cNvCxnSpPr>
              <a:stCxn id="16387" idx="3"/>
              <a:endCxn id="16388" idx="0"/>
            </p:cNvCxnSpPr>
            <p:nvPr/>
          </p:nvCxnSpPr>
          <p:spPr>
            <a:xfrm>
              <a:off x="6400800" y="2038349"/>
              <a:ext cx="2667000" cy="1200150"/>
            </a:xfrm>
            <a:prstGeom prst="curvedConnector2">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466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38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385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38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1035" y="0"/>
            <a:ext cx="9898081" cy="7620000"/>
          </a:xfrm>
          <a:prstGeom prst="rect">
            <a:avLst/>
          </a:prstGeom>
          <a:noFill/>
        </p:spPr>
      </p:pic>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 A*</a:t>
            </a:r>
            <a:r>
              <a:rPr lang="zh-CN" altLang="en-US" sz="2800" kern="0" dirty="0" smtClean="0">
                <a:solidFill>
                  <a:srgbClr val="000099"/>
                </a:solidFill>
                <a:effectLst>
                  <a:outerShdw blurRad="38100" dist="38100" dir="2700000" algn="tl">
                    <a:srgbClr val="C0C0C0"/>
                  </a:outerShdw>
                </a:effectLst>
                <a:latin typeface="黑体" pitchFamily="2" charset="-122"/>
                <a:ea typeface="黑体" pitchFamily="2" charset="-122"/>
              </a:rPr>
              <a:t>算法：缩小总评估代价</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Tree>
    <p:extLst>
      <p:ext uri="{BB962C8B-B14F-4D97-AF65-F5344CB8AC3E}">
        <p14:creationId xmlns:p14="http://schemas.microsoft.com/office/powerpoint/2010/main" val="30714121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p>
        </p:txBody>
      </p:sp>
      <p:sp>
        <p:nvSpPr>
          <p:cNvPr id="6" name="Rectangle 4"/>
          <p:cNvSpPr>
            <a:spLocks noChangeArrowheads="1"/>
          </p:cNvSpPr>
          <p:nvPr/>
        </p:nvSpPr>
        <p:spPr bwMode="auto">
          <a:xfrm>
            <a:off x="639224" y="1251701"/>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9270"/>
            <a:r>
              <a:rPr lang="en-US" altLang="zh-CN" sz="2400" dirty="0">
                <a:solidFill>
                  <a:srgbClr val="0000CC"/>
                </a:solidFill>
                <a:latin typeface="Times New Roman" panose="02020603050405020304" pitchFamily="18" charset="0"/>
              </a:rPr>
              <a:t>     A*</a:t>
            </a:r>
            <a:r>
              <a:rPr lang="zh-CN" altLang="en-US" sz="2400" b="0" dirty="0">
                <a:solidFill>
                  <a:srgbClr val="0000CC"/>
                </a:solidFill>
                <a:latin typeface="FangSong_GB2312" panose="02010609030101010101" pitchFamily="49" charset="-122"/>
                <a:ea typeface="FangSong_GB2312" panose="02010609030101010101" pitchFamily="49" charset="-122"/>
              </a:rPr>
              <a:t>算法是对</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算法的估价函数</a:t>
            </a:r>
            <a:r>
              <a:rPr lang="en-US" altLang="zh-CN" sz="2400" dirty="0">
                <a:solidFill>
                  <a:srgbClr val="0000CC"/>
                </a:solidFill>
                <a:latin typeface="Times New Roman" panose="02020603050405020304" pitchFamily="18" charset="0"/>
                <a:ea typeface="FangSong_GB2312" panose="02010609030101010101" pitchFamily="49" charset="-122"/>
              </a:rPr>
              <a:t>f(n)=g(n)+h(n)</a:t>
            </a:r>
            <a:r>
              <a:rPr lang="zh-CN" altLang="en-US" sz="2400" b="0" dirty="0">
                <a:solidFill>
                  <a:srgbClr val="0000CC"/>
                </a:solidFill>
                <a:latin typeface="FangSong_GB2312" panose="02010609030101010101" pitchFamily="49" charset="-122"/>
                <a:ea typeface="FangSong_GB2312" panose="02010609030101010101" pitchFamily="49" charset="-122"/>
              </a:rPr>
              <a:t>加上某些限制后得到的一种启发式搜索算法</a:t>
            </a:r>
          </a:p>
          <a:p>
            <a:pPr marR="8020"/>
            <a:r>
              <a:rPr lang="zh-CN" altLang="en-US" sz="2400" b="0" dirty="0">
                <a:solidFill>
                  <a:srgbClr val="0000CC"/>
                </a:solidFill>
                <a:latin typeface="FangSong_GB2312" panose="02010609030101010101" pitchFamily="49" charset="-122"/>
                <a:ea typeface="FangSong_GB2312" panose="02010609030101010101" pitchFamily="49" charset="-122"/>
              </a:rPr>
              <a:t>  假设</a:t>
            </a:r>
            <a:r>
              <a:rPr lang="en-US" altLang="zh-CN" sz="2400" dirty="0">
                <a:solidFill>
                  <a:srgbClr val="0000CC"/>
                </a:solidFill>
                <a:latin typeface="Times New Roman" panose="02020603050405020304" pitchFamily="18" charset="0"/>
                <a:ea typeface="FangSong_GB2312" panose="02010609030101010101" pitchFamily="49" charset="-122"/>
              </a:rPr>
              <a:t>f*(n)</a:t>
            </a:r>
            <a:r>
              <a:rPr lang="zh-CN" altLang="en-US" sz="2400" b="0" dirty="0">
                <a:solidFill>
                  <a:srgbClr val="0000CC"/>
                </a:solidFill>
                <a:latin typeface="FangSong_GB2312" panose="02010609030101010101" pitchFamily="49" charset="-122"/>
                <a:ea typeface="FangSong_GB2312" panose="02010609030101010101" pitchFamily="49" charset="-122"/>
              </a:rPr>
              <a:t>是从初始节点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a:t>
            </a:r>
            <a:r>
              <a:rPr lang="zh-CN" altLang="en-US" sz="2400" b="0" dirty="0">
                <a:solidFill>
                  <a:srgbClr val="0000CC"/>
                </a:solidFill>
                <a:latin typeface="FangSong_GB2312" panose="02010609030101010101" pitchFamily="49" charset="-122"/>
                <a:ea typeface="FangSong_GB2312" panose="02010609030101010101" pitchFamily="49" charset="-122"/>
              </a:rPr>
              <a:t>出发，约束经过节点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到达目标节点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a:t>
            </a:r>
            <a:r>
              <a:rPr lang="zh-CN" altLang="en-US" sz="2400" b="0" dirty="0">
                <a:solidFill>
                  <a:srgbClr val="0000CC"/>
                </a:solidFill>
                <a:latin typeface="FangSong_GB2312" panose="02010609030101010101" pitchFamily="49" charset="-122"/>
                <a:ea typeface="FangSong_GB2312" panose="02010609030101010101" pitchFamily="49" charset="-122"/>
              </a:rPr>
              <a:t>的最小代价，估价函数</a:t>
            </a:r>
            <a:r>
              <a:rPr lang="en-US" altLang="zh-CN" sz="2400" dirty="0">
                <a:solidFill>
                  <a:srgbClr val="0000CC"/>
                </a:solidFill>
                <a:latin typeface="Times New Roman" panose="02020603050405020304" pitchFamily="18" charset="0"/>
                <a:ea typeface="FangSong_GB2312" panose="02010609030101010101" pitchFamily="49" charset="-122"/>
              </a:rPr>
              <a:t>f(n)</a:t>
            </a:r>
            <a:r>
              <a:rPr lang="zh-CN" altLang="en-US" sz="2400" b="0" dirty="0">
                <a:solidFill>
                  <a:srgbClr val="0000CC"/>
                </a:solidFill>
                <a:latin typeface="FangSong_GB2312" panose="02010609030101010101" pitchFamily="49" charset="-122"/>
                <a:ea typeface="FangSong_GB2312" panose="02010609030101010101" pitchFamily="49" charset="-122"/>
              </a:rPr>
              <a:t>是对</a:t>
            </a:r>
            <a:r>
              <a:rPr lang="en-US" altLang="zh-CN" sz="2400" dirty="0">
                <a:solidFill>
                  <a:srgbClr val="0000CC"/>
                </a:solidFill>
                <a:latin typeface="Times New Roman" panose="02020603050405020304" pitchFamily="18" charset="0"/>
                <a:ea typeface="FangSong_GB2312" panose="02010609030101010101" pitchFamily="49" charset="-122"/>
              </a:rPr>
              <a:t>f*(n)</a:t>
            </a:r>
            <a:r>
              <a:rPr lang="zh-CN" altLang="en-US" sz="2400" b="0" dirty="0">
                <a:solidFill>
                  <a:srgbClr val="0000CC"/>
                </a:solidFill>
                <a:latin typeface="FangSong_GB2312" panose="02010609030101010101" pitchFamily="49" charset="-122"/>
                <a:ea typeface="FangSong_GB2312" panose="02010609030101010101" pitchFamily="49" charset="-122"/>
              </a:rPr>
              <a:t>的估计值。记</a:t>
            </a:r>
          </a:p>
          <a:p>
            <a:pPr marR="89820"/>
            <a:r>
              <a:rPr lang="pt-BR" altLang="zh-CN" sz="2400" dirty="0">
                <a:solidFill>
                  <a:srgbClr val="0000CC"/>
                </a:solidFill>
                <a:latin typeface="Times New Roman" panose="02020603050405020304" pitchFamily="18" charset="0"/>
                <a:ea typeface="FangSong_GB2312" panose="02010609030101010101" pitchFamily="49" charset="-122"/>
              </a:rPr>
              <a:t>	f*(n)=g*(n)+h*(n)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8770"/>
            <a:r>
              <a:rPr lang="zh-CN" altLang="en-US" sz="2400" b="0" dirty="0">
                <a:solidFill>
                  <a:srgbClr val="0000CC"/>
                </a:solidFill>
                <a:latin typeface="FangSong_GB2312" panose="02010609030101010101" pitchFamily="49" charset="-122"/>
                <a:ea typeface="FangSong_GB2312" panose="02010609030101010101" pitchFamily="49" charset="-122"/>
              </a:rPr>
              <a:t>  其中，</a:t>
            </a:r>
            <a:r>
              <a:rPr lang="en-US" altLang="zh-CN" sz="2400" dirty="0">
                <a:solidFill>
                  <a:srgbClr val="0000CC"/>
                </a:solidFill>
                <a:latin typeface="Times New Roman" panose="02020603050405020304" pitchFamily="18" charset="0"/>
                <a:ea typeface="FangSong_GB2312" panose="02010609030101010101" pitchFamily="49" charset="-122"/>
              </a:rPr>
              <a:t>g*(n)</a:t>
            </a:r>
            <a:r>
              <a:rPr lang="zh-CN" altLang="en-US" sz="2400" b="0" dirty="0">
                <a:solidFill>
                  <a:srgbClr val="0000CC"/>
                </a:solidFill>
                <a:latin typeface="FangSong_GB2312" panose="02010609030101010101" pitchFamily="49" charset="-122"/>
                <a:ea typeface="FangSong_GB2312" panose="02010609030101010101" pitchFamily="49" charset="-122"/>
              </a:rPr>
              <a:t>是从</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a:t>
            </a:r>
            <a:r>
              <a:rPr lang="zh-CN" altLang="en-US" sz="2400" b="0" dirty="0">
                <a:solidFill>
                  <a:srgbClr val="0000CC"/>
                </a:solidFill>
                <a:latin typeface="FangSong_GB2312" panose="02010609030101010101" pitchFamily="49" charset="-122"/>
                <a:ea typeface="FangSong_GB2312" panose="02010609030101010101" pitchFamily="49" charset="-122"/>
              </a:rPr>
              <a:t>出发到达</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a:t>
            </a:r>
            <a:r>
              <a:rPr lang="zh-CN" altLang="en-US" sz="2400" b="0" dirty="0">
                <a:solidFill>
                  <a:srgbClr val="0000CC"/>
                </a:solidFill>
                <a:latin typeface="FangSong_GB2312" panose="02010609030101010101" pitchFamily="49" charset="-122"/>
                <a:ea typeface="FangSong_GB2312" panose="02010609030101010101" pitchFamily="49" charset="-122"/>
              </a:rPr>
              <a:t>的最小代价</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是</a:t>
            </a:r>
            <a:r>
              <a:rPr lang="en-US" altLang="zh-CN" sz="2400" dirty="0">
                <a:solidFill>
                  <a:srgbClr val="0000CC"/>
                </a:solidFill>
                <a:latin typeface="Times New Roman" panose="02020603050405020304" pitchFamily="18" charset="0"/>
                <a:ea typeface="FangSong_GB2312" panose="02010609030101010101" pitchFamily="49" charset="-122"/>
              </a:rPr>
              <a:t>n </a:t>
            </a:r>
            <a:r>
              <a:rPr lang="zh-CN" altLang="en-US" sz="2400" b="0" dirty="0">
                <a:solidFill>
                  <a:srgbClr val="0000CC"/>
                </a:solidFill>
                <a:latin typeface="FangSong_GB2312" panose="02010609030101010101" pitchFamily="49" charset="-122"/>
                <a:ea typeface="FangSong_GB2312" panose="02010609030101010101" pitchFamily="49" charset="-122"/>
              </a:rPr>
              <a:t>到</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a:t>
            </a:r>
            <a:r>
              <a:rPr lang="zh-CN" altLang="en-US" sz="2400" b="0" dirty="0">
                <a:solidFill>
                  <a:srgbClr val="0000CC"/>
                </a:solidFill>
                <a:latin typeface="FangSong_GB2312" panose="02010609030101010101" pitchFamily="49" charset="-122"/>
                <a:ea typeface="FangSong_GB2312" panose="02010609030101010101" pitchFamily="49" charset="-122"/>
              </a:rPr>
              <a:t>的最小代价</a:t>
            </a:r>
          </a:p>
          <a:p>
            <a:pPr marR="9970"/>
            <a:endParaRPr lang="en-US" altLang="zh-CN" sz="2400" b="0" dirty="0">
              <a:latin typeface="FangSong_GB2312" panose="02010609030101010101" pitchFamily="49" charset="-122"/>
              <a:ea typeface="FangSong_GB2312" panose="02010609030101010101" pitchFamily="49" charset="-122"/>
            </a:endParaRPr>
          </a:p>
          <a:p>
            <a:pPr marR="9970"/>
            <a:r>
              <a:rPr lang="zh-CN" altLang="en-US" sz="2400" b="0" dirty="0">
                <a:latin typeface="FangSong_GB2312" panose="02010609030101010101" pitchFamily="49" charset="-122"/>
                <a:ea typeface="FangSong_GB2312" panose="02010609030101010101" pitchFamily="49" charset="-122"/>
              </a:rPr>
              <a:t>定义</a:t>
            </a:r>
            <a:r>
              <a:rPr lang="en-US" altLang="zh-CN" sz="2400" dirty="0">
                <a:latin typeface="Times New Roman" panose="02020603050405020304" pitchFamily="18" charset="0"/>
                <a:ea typeface="FangSong_GB2312" panose="02010609030101010101" pitchFamily="49" charset="-122"/>
              </a:rPr>
              <a:t>4.1 </a:t>
            </a:r>
            <a:r>
              <a:rPr lang="zh-CN" altLang="en-US" sz="2400" b="0" dirty="0">
                <a:solidFill>
                  <a:srgbClr val="0000CC"/>
                </a:solidFill>
                <a:latin typeface="FangSong_GB2312" panose="02010609030101010101" pitchFamily="49" charset="-122"/>
                <a:ea typeface="FangSong_GB2312" panose="02010609030101010101" pitchFamily="49" charset="-122"/>
              </a:rPr>
              <a:t>如果对</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算法（全局择优）中的</a:t>
            </a:r>
            <a:r>
              <a:rPr lang="en-US" altLang="zh-CN" sz="2400" dirty="0">
                <a:solidFill>
                  <a:srgbClr val="0000CC"/>
                </a:solidFill>
                <a:latin typeface="Times New Roman" panose="02020603050405020304" pitchFamily="18" charset="0"/>
                <a:ea typeface="FangSong_GB2312" panose="02010609030101010101" pitchFamily="49" charset="-122"/>
              </a:rPr>
              <a:t>g(n)</a:t>
            </a:r>
            <a:r>
              <a:rPr lang="zh-CN" altLang="en-US" sz="2400" b="0" dirty="0">
                <a:solidFill>
                  <a:srgbClr val="0000CC"/>
                </a:solidFill>
                <a:latin typeface="FangSong_GB2312" panose="02010609030101010101" pitchFamily="49" charset="-122"/>
                <a:ea typeface="FangSong_GB2312" panose="02010609030101010101" pitchFamily="49" charset="-122"/>
              </a:rPr>
              <a:t>和</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分别提出如下限制：</a:t>
            </a:r>
          </a:p>
          <a:p>
            <a:pPr marR="38670"/>
            <a:r>
              <a:rPr lang="zh-CN" altLang="en-US" sz="2400" b="0" dirty="0">
                <a:solidFill>
                  <a:srgbClr val="0000CC"/>
                </a:solidFill>
                <a:latin typeface="FangSong_GB2312" panose="02010609030101010101" pitchFamily="49" charset="-122"/>
                <a:ea typeface="FangSong_GB2312" panose="02010609030101010101" pitchFamily="49" charset="-122"/>
              </a:rPr>
              <a:t>  第一，</a:t>
            </a:r>
            <a:r>
              <a:rPr lang="en-US" altLang="zh-CN" sz="2400" dirty="0">
                <a:solidFill>
                  <a:srgbClr val="0000CC"/>
                </a:solidFill>
                <a:latin typeface="Times New Roman" panose="02020603050405020304" pitchFamily="18" charset="0"/>
                <a:ea typeface="FangSong_GB2312" panose="02010609030101010101" pitchFamily="49" charset="-122"/>
              </a:rPr>
              <a:t>g(n)</a:t>
            </a:r>
            <a:r>
              <a:rPr lang="zh-CN" altLang="en-US" sz="2400" b="0" dirty="0">
                <a:solidFill>
                  <a:srgbClr val="0000CC"/>
                </a:solidFill>
                <a:latin typeface="FangSong_GB2312" panose="02010609030101010101" pitchFamily="49" charset="-122"/>
                <a:ea typeface="FangSong_GB2312" panose="02010609030101010101" pitchFamily="49" charset="-122"/>
              </a:rPr>
              <a:t>是对最小代价</a:t>
            </a:r>
            <a:r>
              <a:rPr lang="en-US" altLang="zh-CN" sz="2400" dirty="0">
                <a:solidFill>
                  <a:srgbClr val="0000CC"/>
                </a:solidFill>
                <a:latin typeface="Times New Roman" panose="02020603050405020304" pitchFamily="18" charset="0"/>
                <a:ea typeface="FangSong_GB2312" panose="02010609030101010101" pitchFamily="49" charset="-122"/>
              </a:rPr>
              <a:t>g*(n)</a:t>
            </a:r>
            <a:r>
              <a:rPr lang="zh-CN" altLang="en-US" sz="2400" b="0" dirty="0">
                <a:solidFill>
                  <a:srgbClr val="0000CC"/>
                </a:solidFill>
                <a:latin typeface="FangSong_GB2312" panose="02010609030101010101" pitchFamily="49" charset="-122"/>
                <a:ea typeface="FangSong_GB2312" panose="02010609030101010101" pitchFamily="49" charset="-122"/>
              </a:rPr>
              <a:t>的估计，且</a:t>
            </a:r>
            <a:r>
              <a:rPr lang="en-US" altLang="zh-CN" sz="2400" dirty="0">
                <a:solidFill>
                  <a:srgbClr val="0000CC"/>
                </a:solidFill>
                <a:latin typeface="Times New Roman" panose="02020603050405020304" pitchFamily="18" charset="0"/>
                <a:ea typeface="FangSong_GB2312" panose="02010609030101010101" pitchFamily="49" charset="-122"/>
              </a:rPr>
              <a:t>g(n)&gt;0</a:t>
            </a:r>
            <a:r>
              <a:rPr lang="zh-CN" altLang="en-US" sz="2400" b="0" dirty="0">
                <a:solidFill>
                  <a:srgbClr val="0000CC"/>
                </a:solidFill>
                <a:latin typeface="FangSong_GB2312" panose="02010609030101010101" pitchFamily="49" charset="-122"/>
                <a:ea typeface="FangSong_GB2312" panose="02010609030101010101" pitchFamily="49" charset="-122"/>
              </a:rPr>
              <a:t>；</a:t>
            </a:r>
          </a:p>
          <a:p>
            <a:pPr marR="24800"/>
            <a:r>
              <a:rPr lang="zh-CN" altLang="en-US" sz="2400" b="0" dirty="0">
                <a:solidFill>
                  <a:srgbClr val="0000CC"/>
                </a:solidFill>
                <a:latin typeface="FangSong_GB2312" panose="02010609030101010101" pitchFamily="49" charset="-122"/>
                <a:ea typeface="FangSong_GB2312" panose="02010609030101010101" pitchFamily="49" charset="-122"/>
              </a:rPr>
              <a:t>  第二，</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是最小代价</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的下界，即对任意节点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均有</a:t>
            </a:r>
            <a:r>
              <a:rPr lang="en-US" altLang="zh-CN" sz="2400" dirty="0">
                <a:solidFill>
                  <a:srgbClr val="0000CC"/>
                </a:solidFill>
                <a:latin typeface="Times New Roman" panose="02020603050405020304" pitchFamily="18" charset="0"/>
                <a:ea typeface="FangSong_GB2312" panose="02010609030101010101" pitchFamily="49" charset="-122"/>
              </a:rPr>
              <a:t>h(n)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a:t>
            </a:r>
          </a:p>
          <a:p>
            <a:pPr marR="55370"/>
            <a:r>
              <a:rPr lang="zh-CN" altLang="en-US" sz="2400" b="0" dirty="0">
                <a:solidFill>
                  <a:srgbClr val="0000CC"/>
                </a:solidFill>
                <a:latin typeface="FangSong_GB2312" panose="02010609030101010101" pitchFamily="49" charset="-122"/>
                <a:ea typeface="FangSong_GB2312" panose="02010609030101010101" pitchFamily="49" charset="-122"/>
              </a:rPr>
              <a:t>  则称满足上述两条限制的</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算法为</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a:t>
            </a:r>
            <a:endParaRPr lang="zh-CN" altLang="en-US" sz="2000" b="0" dirty="0">
              <a:solidFill>
                <a:srgbClr val="0000FF"/>
              </a:solidFill>
              <a:latin typeface="+mn-ea"/>
              <a:ea typeface="+mn-ea"/>
            </a:endParaRPr>
          </a:p>
        </p:txBody>
      </p:sp>
    </p:spTree>
    <p:extLst>
      <p:ext uri="{BB962C8B-B14F-4D97-AF65-F5344CB8AC3E}">
        <p14:creationId xmlns:p14="http://schemas.microsoft.com/office/powerpoint/2010/main" val="104400833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r>
              <a:rPr lang="en-US" altLang="zh-CN" dirty="0"/>
              <a:t>865</a:t>
            </a:r>
            <a:endParaRPr lang="zh-CN" altLang="en-US" dirty="0"/>
          </a:p>
        </p:txBody>
      </p:sp>
      <p:sp>
        <p:nvSpPr>
          <p:cNvPr id="73" name="文本框 72"/>
          <p:cNvSpPr txBox="1"/>
          <p:nvPr/>
        </p:nvSpPr>
        <p:spPr>
          <a:xfrm>
            <a:off x="1547579" y="4046657"/>
            <a:ext cx="606577" cy="369332"/>
          </a:xfrm>
          <a:prstGeom prst="rect">
            <a:avLst/>
          </a:prstGeom>
          <a:noFill/>
        </p:spPr>
        <p:txBody>
          <a:bodyPr wrap="square" rtlCol="0">
            <a:spAutoFit/>
          </a:bodyPr>
          <a:lstStyle/>
          <a:p>
            <a:r>
              <a:rPr lang="en-US" altLang="zh-CN" dirty="0"/>
              <a:t>962</a:t>
            </a:r>
            <a:endParaRPr lang="zh-CN" altLang="en-US" dirty="0"/>
          </a:p>
        </p:txBody>
      </p:sp>
      <p:sp>
        <p:nvSpPr>
          <p:cNvPr id="65" name="文本框 64"/>
          <p:cNvSpPr txBox="1"/>
          <p:nvPr/>
        </p:nvSpPr>
        <p:spPr>
          <a:xfrm>
            <a:off x="1324342" y="2618318"/>
            <a:ext cx="827946" cy="369332"/>
          </a:xfrm>
          <a:prstGeom prst="rect">
            <a:avLst/>
          </a:prstGeom>
          <a:noFill/>
        </p:spPr>
        <p:txBody>
          <a:bodyPr wrap="square" rtlCol="0">
            <a:spAutoFit/>
          </a:bodyPr>
          <a:lstStyle/>
          <a:p>
            <a:r>
              <a:rPr lang="en-US" altLang="zh-CN" dirty="0"/>
              <a:t>1132</a:t>
            </a:r>
            <a:endParaRPr lang="zh-CN" altLang="en-US" dirty="0"/>
          </a:p>
        </p:txBody>
      </p:sp>
      <p:sp>
        <p:nvSpPr>
          <p:cNvPr id="45" name="文本框 44"/>
          <p:cNvSpPr txBox="1"/>
          <p:nvPr/>
        </p:nvSpPr>
        <p:spPr>
          <a:xfrm>
            <a:off x="2223858" y="2657102"/>
            <a:ext cx="606577" cy="369332"/>
          </a:xfrm>
          <a:prstGeom prst="rect">
            <a:avLst/>
          </a:prstGeom>
          <a:noFill/>
        </p:spPr>
        <p:txBody>
          <a:bodyPr wrap="square" rtlCol="0">
            <a:spAutoFit/>
          </a:bodyPr>
          <a:lstStyle/>
          <a:p>
            <a:r>
              <a:rPr lang="en-US" altLang="zh-CN" dirty="0"/>
              <a:t>872</a:t>
            </a:r>
            <a:endParaRPr lang="zh-CN" altLang="en-US" dirty="0"/>
          </a:p>
        </p:txBody>
      </p:sp>
      <p:sp>
        <p:nvSpPr>
          <p:cNvPr id="47" name="文本框 46"/>
          <p:cNvSpPr txBox="1"/>
          <p:nvPr/>
        </p:nvSpPr>
        <p:spPr>
          <a:xfrm>
            <a:off x="3107521" y="2667117"/>
            <a:ext cx="606577" cy="369332"/>
          </a:xfrm>
          <a:prstGeom prst="rect">
            <a:avLst/>
          </a:prstGeom>
          <a:noFill/>
        </p:spPr>
        <p:txBody>
          <a:bodyPr wrap="square" rtlCol="0">
            <a:spAutoFit/>
          </a:bodyPr>
          <a:lstStyle/>
          <a:p>
            <a:r>
              <a:rPr lang="en-US" altLang="zh-CN" dirty="0"/>
              <a:t>908</a:t>
            </a:r>
            <a:endParaRPr lang="zh-CN" altLang="en-US" dirty="0"/>
          </a:p>
        </p:txBody>
      </p:sp>
      <p:sp>
        <p:nvSpPr>
          <p:cNvPr id="54" name="文本框 53"/>
          <p:cNvSpPr txBox="1"/>
          <p:nvPr/>
        </p:nvSpPr>
        <p:spPr>
          <a:xfrm>
            <a:off x="823300" y="3326944"/>
            <a:ext cx="768097" cy="369332"/>
          </a:xfrm>
          <a:prstGeom prst="rect">
            <a:avLst/>
          </a:prstGeom>
          <a:noFill/>
        </p:spPr>
        <p:txBody>
          <a:bodyPr wrap="square" rtlCol="0">
            <a:spAutoFit/>
          </a:bodyPr>
          <a:lstStyle/>
          <a:p>
            <a:r>
              <a:rPr lang="en-US" altLang="zh-CN" dirty="0">
                <a:solidFill>
                  <a:srgbClr val="FF0000"/>
                </a:solidFill>
              </a:rPr>
              <a:t>1634</a:t>
            </a:r>
            <a:endParaRPr lang="zh-CN" altLang="en-US" dirty="0">
              <a:solidFill>
                <a:srgbClr val="FF0000"/>
              </a:solidFill>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en-US" altLang="zh-CN" sz="3200" dirty="0">
                <a:solidFill>
                  <a:srgbClr val="000099"/>
                </a:solidFill>
                <a:latin typeface="黑体" pitchFamily="2" charset="-122"/>
                <a:ea typeface="黑体" pitchFamily="2" charset="-122"/>
              </a:rPr>
              <a:t> </a:t>
            </a:r>
            <a:r>
              <a:rPr lang="zh-CN" altLang="en-US" sz="3200" dirty="0">
                <a:solidFill>
                  <a:srgbClr val="000099"/>
                </a:solidFill>
                <a:effectLst>
                  <a:outerShdw blurRad="38100" dist="38100" dir="2700000" algn="tl">
                    <a:srgbClr val="C0C0C0"/>
                  </a:outerShdw>
                </a:effectLst>
                <a:latin typeface="黑体" pitchFamily="2" charset="-122"/>
                <a:ea typeface="黑体" pitchFamily="2" charset="-122"/>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连</a:t>
            </a:r>
          </a:p>
        </p:txBody>
      </p:sp>
      <p:sp>
        <p:nvSpPr>
          <p:cNvPr id="2" name="文本框 1"/>
          <p:cNvSpPr txBox="1"/>
          <p:nvPr/>
        </p:nvSpPr>
        <p:spPr>
          <a:xfrm>
            <a:off x="634838" y="2000058"/>
            <a:ext cx="680566" cy="369332"/>
          </a:xfrm>
          <a:prstGeom prst="rect">
            <a:avLst/>
          </a:prstGeom>
          <a:noFill/>
        </p:spPr>
        <p:txBody>
          <a:bodyPr wrap="square" rtlCol="0">
            <a:spAutoFit/>
          </a:bodyPr>
          <a:lstStyle/>
          <a:p>
            <a:r>
              <a:rPr lang="en-US" altLang="zh-CN" dirty="0"/>
              <a:t>1037</a:t>
            </a:r>
            <a:endParaRPr lang="zh-CN" altLang="en-US" dirty="0"/>
          </a:p>
        </p:txBody>
      </p:sp>
      <p:sp>
        <p:nvSpPr>
          <p:cNvPr id="41" name="文本框 40"/>
          <p:cNvSpPr txBox="1"/>
          <p:nvPr/>
        </p:nvSpPr>
        <p:spPr>
          <a:xfrm>
            <a:off x="1920569" y="2020097"/>
            <a:ext cx="606577" cy="369332"/>
          </a:xfrm>
          <a:prstGeom prst="rect">
            <a:avLst/>
          </a:prstGeom>
          <a:noFill/>
        </p:spPr>
        <p:txBody>
          <a:bodyPr wrap="square" rtlCol="0">
            <a:spAutoFit/>
          </a:bodyPr>
          <a:lstStyle/>
          <a:p>
            <a:r>
              <a:rPr lang="en-US" altLang="zh-CN" dirty="0"/>
              <a:t>872</a:t>
            </a:r>
            <a:endParaRPr lang="zh-CN" altLang="en-US" dirty="0"/>
          </a:p>
        </p:txBody>
      </p:sp>
      <p:sp>
        <p:nvSpPr>
          <p:cNvPr id="42" name="文本框 41"/>
          <p:cNvSpPr txBox="1"/>
          <p:nvPr/>
        </p:nvSpPr>
        <p:spPr>
          <a:xfrm>
            <a:off x="3858469" y="2000058"/>
            <a:ext cx="683020" cy="369332"/>
          </a:xfrm>
          <a:prstGeom prst="rect">
            <a:avLst/>
          </a:prstGeom>
          <a:noFill/>
        </p:spPr>
        <p:txBody>
          <a:bodyPr wrap="square" rtlCol="0">
            <a:spAutoFit/>
          </a:bodyPr>
          <a:lstStyle/>
          <a:p>
            <a:r>
              <a:rPr lang="en-US" altLang="zh-CN" dirty="0"/>
              <a:t>1191</a:t>
            </a:r>
            <a:endParaRPr lang="zh-CN" altLang="en-US" dirty="0"/>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r>
              <a:rPr lang="en-US" altLang="zh-CN" dirty="0"/>
              <a:t>865</a:t>
            </a:r>
            <a:endParaRPr lang="zh-CN" altLang="en-US" dirty="0"/>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dirty="0"/>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r>
              <a:rPr lang="en-US" altLang="zh-CN" dirty="0"/>
              <a:t>865</a:t>
            </a:r>
            <a:endParaRPr lang="zh-CN" altLang="en-US" dirty="0"/>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r>
              <a:rPr lang="en-US" altLang="zh-CN" dirty="0">
                <a:solidFill>
                  <a:srgbClr val="FF0000"/>
                </a:solidFill>
              </a:rPr>
              <a:t>1188</a:t>
            </a:r>
            <a:endParaRPr lang="zh-CN" altLang="en-US" dirty="0">
              <a:solidFill>
                <a:srgbClr val="FF0000"/>
              </a:solidFill>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669799" y="3086571"/>
            <a:ext cx="1851789" cy="3785652"/>
          </a:xfrm>
          <a:prstGeom prst="rect">
            <a:avLst/>
          </a:prstGeom>
        </p:spPr>
        <p:txBody>
          <a:bodyPr wrap="none">
            <a:spAutoFit/>
          </a:bodyPr>
          <a:lstStyle/>
          <a:p>
            <a:r>
              <a:rPr lang="zh-CN" altLang="en-US" sz="2000" dirty="0">
                <a:solidFill>
                  <a:srgbClr val="0000CC"/>
                </a:solidFill>
                <a:latin typeface="Times New Roman" panose="02020603050405020304" pitchFamily="18" charset="0"/>
              </a:rPr>
              <a:t>哈尔滨    ：</a:t>
            </a:r>
            <a:r>
              <a:rPr lang="en-US" altLang="zh-CN" sz="2000" dirty="0">
                <a:solidFill>
                  <a:srgbClr val="0000CC"/>
                </a:solidFill>
                <a:latin typeface="Times New Roman" panose="02020603050405020304" pitchFamily="18" charset="0"/>
              </a:rPr>
              <a:t>865</a:t>
            </a:r>
          </a:p>
          <a:p>
            <a:r>
              <a:rPr lang="zh-CN" altLang="en-US" sz="2000" dirty="0">
                <a:solidFill>
                  <a:srgbClr val="0000CC"/>
                </a:solidFill>
                <a:latin typeface="Times New Roman" panose="02020603050405020304" pitchFamily="18" charset="0"/>
              </a:rPr>
              <a:t>牡丹江    ：</a:t>
            </a:r>
            <a:r>
              <a:rPr lang="en-US" altLang="zh-CN" sz="2000" dirty="0">
                <a:solidFill>
                  <a:srgbClr val="0000CC"/>
                </a:solidFill>
                <a:latin typeface="Times New Roman" panose="02020603050405020304" pitchFamily="18" charset="0"/>
              </a:rPr>
              <a:t>912</a:t>
            </a:r>
          </a:p>
          <a:p>
            <a:r>
              <a:rPr lang="zh-CN" altLang="en-US" sz="2000" dirty="0">
                <a:solidFill>
                  <a:srgbClr val="0000CC"/>
                </a:solidFill>
                <a:latin typeface="Times New Roman" panose="02020603050405020304" pitchFamily="18" charset="0"/>
              </a:rPr>
              <a:t>长春        ：</a:t>
            </a:r>
            <a:r>
              <a:rPr lang="en-US" altLang="zh-CN" sz="2000" dirty="0">
                <a:solidFill>
                  <a:srgbClr val="0000CC"/>
                </a:solidFill>
                <a:latin typeface="Times New Roman" panose="02020603050405020304" pitchFamily="18" charset="0"/>
              </a:rPr>
              <a:t>630</a:t>
            </a:r>
          </a:p>
          <a:p>
            <a:r>
              <a:rPr lang="zh-CN" altLang="en-US" sz="2000" dirty="0">
                <a:solidFill>
                  <a:srgbClr val="0000CC"/>
                </a:solidFill>
                <a:latin typeface="Times New Roman" panose="02020603050405020304" pitchFamily="18" charset="0"/>
              </a:rPr>
              <a:t>丹东</a:t>
            </a:r>
            <a:r>
              <a:rPr lang="en-US" altLang="zh-CN" sz="2000" dirty="0">
                <a:solidFill>
                  <a:srgbClr val="0000CC"/>
                </a:solidFill>
                <a:latin typeface="Times New Roman" panose="02020603050405020304" pitchFamily="18" charset="0"/>
              </a:rPr>
              <a:t>        </a:t>
            </a:r>
            <a:r>
              <a:rPr lang="zh-CN" altLang="en-US" sz="2000" dirty="0">
                <a:solidFill>
                  <a:srgbClr val="0000CC"/>
                </a:solidFill>
                <a:latin typeface="Times New Roman" panose="02020603050405020304" pitchFamily="18" charset="0"/>
              </a:rPr>
              <a:t>：</a:t>
            </a:r>
            <a:r>
              <a:rPr lang="en-US" altLang="zh-CN" sz="2000" dirty="0">
                <a:solidFill>
                  <a:srgbClr val="0000CC"/>
                </a:solidFill>
                <a:latin typeface="Times New Roman" panose="02020603050405020304" pitchFamily="18" charset="0"/>
              </a:rPr>
              <a:t>403</a:t>
            </a:r>
          </a:p>
          <a:p>
            <a:r>
              <a:rPr lang="zh-CN" altLang="en-US" sz="2000" dirty="0">
                <a:solidFill>
                  <a:srgbClr val="0000CC"/>
                </a:solidFill>
                <a:latin typeface="Times New Roman" panose="02020603050405020304" pitchFamily="18" charset="0"/>
              </a:rPr>
              <a:t>铁岭        ：</a:t>
            </a:r>
            <a:r>
              <a:rPr lang="en-US" altLang="zh-CN" sz="2000" dirty="0">
                <a:solidFill>
                  <a:srgbClr val="0000CC"/>
                </a:solidFill>
                <a:latin typeface="Times New Roman" panose="02020603050405020304" pitchFamily="18" charset="0"/>
              </a:rPr>
              <a:t>410</a:t>
            </a:r>
          </a:p>
          <a:p>
            <a:r>
              <a:rPr lang="zh-CN" altLang="en-US" sz="2000" dirty="0">
                <a:solidFill>
                  <a:srgbClr val="0000CC"/>
                </a:solidFill>
                <a:latin typeface="Times New Roman" panose="02020603050405020304" pitchFamily="18" charset="0"/>
              </a:rPr>
              <a:t>沈阳        ：</a:t>
            </a:r>
            <a:r>
              <a:rPr lang="en-US" altLang="zh-CN" sz="2000" dirty="0">
                <a:solidFill>
                  <a:srgbClr val="0000CC"/>
                </a:solidFill>
                <a:latin typeface="Times New Roman" panose="02020603050405020304" pitchFamily="18" charset="0"/>
              </a:rPr>
              <a:t>352</a:t>
            </a:r>
          </a:p>
          <a:p>
            <a:r>
              <a:rPr lang="zh-CN" altLang="en-US" sz="2000" dirty="0">
                <a:solidFill>
                  <a:srgbClr val="0000CC"/>
                </a:solidFill>
                <a:latin typeface="Times New Roman" panose="02020603050405020304" pitchFamily="18" charset="0"/>
              </a:rPr>
              <a:t>锦州        ：</a:t>
            </a:r>
            <a:r>
              <a:rPr lang="en-US" altLang="zh-CN" sz="2000" dirty="0">
                <a:solidFill>
                  <a:srgbClr val="0000CC"/>
                </a:solidFill>
                <a:latin typeface="Times New Roman" panose="02020603050405020304" pitchFamily="18" charset="0"/>
              </a:rPr>
              <a:t>244</a:t>
            </a:r>
          </a:p>
          <a:p>
            <a:r>
              <a:rPr lang="zh-CN" altLang="en-US" sz="2000" dirty="0">
                <a:solidFill>
                  <a:srgbClr val="0000CC"/>
                </a:solidFill>
                <a:latin typeface="Times New Roman" panose="02020603050405020304" pitchFamily="18" charset="0"/>
              </a:rPr>
              <a:t>松原        ：</a:t>
            </a:r>
            <a:r>
              <a:rPr lang="en-US" altLang="zh-CN" sz="2000" dirty="0">
                <a:solidFill>
                  <a:srgbClr val="0000CC"/>
                </a:solidFill>
                <a:latin typeface="Times New Roman" panose="02020603050405020304" pitchFamily="18" charset="0"/>
              </a:rPr>
              <a:t>738</a:t>
            </a:r>
          </a:p>
          <a:p>
            <a:r>
              <a:rPr lang="zh-CN" altLang="en-US" sz="2000" dirty="0">
                <a:solidFill>
                  <a:srgbClr val="0000CC"/>
                </a:solidFill>
                <a:latin typeface="Times New Roman" panose="02020603050405020304" pitchFamily="18" charset="0"/>
              </a:rPr>
              <a:t>白城        ：</a:t>
            </a:r>
            <a:r>
              <a:rPr lang="en-US" altLang="zh-CN" sz="2000" dirty="0">
                <a:solidFill>
                  <a:srgbClr val="0000CC"/>
                </a:solidFill>
                <a:latin typeface="Times New Roman" panose="02020603050405020304" pitchFamily="18" charset="0"/>
              </a:rPr>
              <a:t>751</a:t>
            </a:r>
          </a:p>
          <a:p>
            <a:r>
              <a:rPr lang="zh-CN" altLang="en-US" sz="2000" dirty="0">
                <a:solidFill>
                  <a:srgbClr val="0000CC"/>
                </a:solidFill>
                <a:latin typeface="Times New Roman" panose="02020603050405020304" pitchFamily="18" charset="0"/>
              </a:rPr>
              <a:t>齐齐哈尔：</a:t>
            </a:r>
            <a:r>
              <a:rPr lang="en-US" altLang="zh-CN" sz="2000" dirty="0">
                <a:solidFill>
                  <a:srgbClr val="0000CC"/>
                </a:solidFill>
                <a:latin typeface="Times New Roman" panose="02020603050405020304" pitchFamily="18" charset="0"/>
              </a:rPr>
              <a:t>957</a:t>
            </a:r>
          </a:p>
          <a:p>
            <a:r>
              <a:rPr lang="zh-CN" altLang="en-US" sz="2000" dirty="0">
                <a:solidFill>
                  <a:srgbClr val="0000CC"/>
                </a:solidFill>
                <a:latin typeface="Times New Roman" panose="02020603050405020304" pitchFamily="18" charset="0"/>
              </a:rPr>
              <a:t>大庆        ：</a:t>
            </a:r>
            <a:r>
              <a:rPr lang="en-US" altLang="zh-CN" sz="2000" dirty="0">
                <a:solidFill>
                  <a:srgbClr val="0000CC"/>
                </a:solidFill>
                <a:latin typeface="Times New Roman" panose="02020603050405020304" pitchFamily="18" charset="0"/>
              </a:rPr>
              <a:t>900</a:t>
            </a:r>
          </a:p>
          <a:p>
            <a:r>
              <a:rPr lang="zh-CN" altLang="en-US" sz="2000" dirty="0">
                <a:solidFill>
                  <a:srgbClr val="0000CC"/>
                </a:solidFill>
                <a:latin typeface="Times New Roman" panose="02020603050405020304" pitchFamily="18" charset="0"/>
              </a:rPr>
              <a:t>大连        ：</a:t>
            </a:r>
            <a:r>
              <a:rPr lang="en-US" altLang="zh-CN" sz="2000" dirty="0">
                <a:solidFill>
                  <a:srgbClr val="0000CC"/>
                </a:solidFill>
                <a:latin typeface="Times New Roman" panose="02020603050405020304" pitchFamily="18" charset="0"/>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r>
              <a:rPr lang="en-US" altLang="zh-CN" dirty="0"/>
              <a:t>865</a:t>
            </a:r>
            <a:endParaRPr lang="zh-CN" altLang="en-US" dirty="0"/>
          </a:p>
        </p:txBody>
      </p:sp>
    </p:spTree>
    <p:extLst>
      <p:ext uri="{BB962C8B-B14F-4D97-AF65-F5344CB8AC3E}">
        <p14:creationId xmlns:p14="http://schemas.microsoft.com/office/powerpoint/2010/main" val="3030362013"/>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72380"/>
            <a:ext cx="3657600" cy="2050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72380"/>
            <a:ext cx="3621881"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0695" y="2372380"/>
            <a:ext cx="351650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p:cNvSpPr txBox="1"/>
          <p:nvPr/>
        </p:nvSpPr>
        <p:spPr>
          <a:xfrm>
            <a:off x="1143000" y="5039380"/>
            <a:ext cx="124906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Greedy</a:t>
            </a:r>
          </a:p>
        </p:txBody>
      </p:sp>
      <p:sp>
        <p:nvSpPr>
          <p:cNvPr id="8" name="TextBox 7"/>
          <p:cNvSpPr txBox="1"/>
          <p:nvPr/>
        </p:nvSpPr>
        <p:spPr>
          <a:xfrm>
            <a:off x="5105400" y="5039380"/>
            <a:ext cx="2121093"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Uniform Cost</a:t>
            </a:r>
          </a:p>
        </p:txBody>
      </p:sp>
      <p:sp>
        <p:nvSpPr>
          <p:cNvPr id="9" name="TextBox 8"/>
          <p:cNvSpPr txBox="1"/>
          <p:nvPr/>
        </p:nvSpPr>
        <p:spPr>
          <a:xfrm>
            <a:off x="9753600" y="5039380"/>
            <a:ext cx="571265"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A*</a:t>
            </a:r>
          </a:p>
        </p:txBody>
      </p:sp>
    </p:spTree>
    <p:extLst>
      <p:ext uri="{BB962C8B-B14F-4D97-AF65-F5344CB8AC3E}">
        <p14:creationId xmlns:p14="http://schemas.microsoft.com/office/powerpoint/2010/main" val="2844464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lvl="0" eaLnBrk="1" hangingPunct="1">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t>
            </a: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Tree>
    <p:extLst>
      <p:ext uri="{BB962C8B-B14F-4D97-AF65-F5344CB8AC3E}">
        <p14:creationId xmlns:p14="http://schemas.microsoft.com/office/powerpoint/2010/main" val="367630668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p:nvPr>
        </p:nvSpPr>
        <p:spPr>
          <a:xfrm>
            <a:off x="211513" y="515620"/>
            <a:ext cx="8229600" cy="649287"/>
          </a:xfrm>
        </p:spPr>
        <p:txBody>
          <a:bodyPr>
            <a:normAutofit/>
          </a:bodyPr>
          <a:lstStyle/>
          <a:p>
            <a:pPr>
              <a:defRPr/>
            </a:pPr>
            <a:r>
              <a:rPr lang="en-US" altLang="zh-CN" sz="2800" b="1" dirty="0">
                <a:solidFill>
                  <a:srgbClr val="000099"/>
                </a:solidFill>
                <a:effectLst>
                  <a:outerShdw blurRad="38100" dist="38100" dir="2700000" algn="tl">
                    <a:srgbClr val="C0C0C0"/>
                  </a:outerShdw>
                </a:effectLst>
                <a:latin typeface="黑体" pitchFamily="2" charset="-122"/>
              </a:rPr>
              <a:t>4.1.3 </a:t>
            </a:r>
            <a:r>
              <a:rPr lang="zh-CN" altLang="en-US" sz="2800" b="1" dirty="0">
                <a:solidFill>
                  <a:srgbClr val="000099"/>
                </a:solidFill>
                <a:effectLst>
                  <a:outerShdw blurRad="38100" dist="38100" dir="2700000" algn="tl">
                    <a:srgbClr val="C0C0C0"/>
                  </a:outerShdw>
                </a:effectLst>
                <a:latin typeface="黑体" pitchFamily="2" charset="-122"/>
              </a:rPr>
              <a:t>状态空间法</a:t>
            </a:r>
          </a:p>
        </p:txBody>
      </p:sp>
      <p:sp>
        <p:nvSpPr>
          <p:cNvPr id="10" name="Rectangle 2"/>
          <p:cNvSpPr txBox="1">
            <a:spLocks/>
          </p:cNvSpPr>
          <p:nvPr/>
        </p:nvSpPr>
        <p:spPr>
          <a:xfrm>
            <a:off x="1291897" y="10105"/>
            <a:ext cx="8229600" cy="649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4.1 </a:t>
            </a: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概述</a:t>
            </a:r>
          </a:p>
        </p:txBody>
      </p:sp>
      <p:sp>
        <p:nvSpPr>
          <p:cNvPr id="7" name="Text Box 3"/>
          <p:cNvSpPr txBox="1">
            <a:spLocks noChangeArrowheads="1"/>
          </p:cNvSpPr>
          <p:nvPr/>
        </p:nvSpPr>
        <p:spPr bwMode="auto">
          <a:xfrm>
            <a:off x="558340" y="1149910"/>
            <a:ext cx="6819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a:spcBef>
                <a:spcPct val="20000"/>
              </a:spcBef>
              <a:buClr>
                <a:schemeClr val="folHlink"/>
              </a:buClr>
              <a:buSzPct val="60000"/>
            </a:pPr>
            <a:r>
              <a:rPr lang="zh-CN" altLang="en-US" sz="2800" dirty="0">
                <a:solidFill>
                  <a:srgbClr val="FF3300"/>
                </a:solidFill>
                <a:latin typeface="华文新魏" pitchFamily="2" charset="-122"/>
                <a:ea typeface="华文新魏" pitchFamily="2" charset="-122"/>
              </a:rPr>
              <a:t>例：</a:t>
            </a:r>
            <a:r>
              <a:rPr lang="en-US" altLang="zh-CN" sz="2800" dirty="0">
                <a:solidFill>
                  <a:srgbClr val="FF3300"/>
                </a:solidFill>
                <a:latin typeface="华文新魏" pitchFamily="2" charset="-122"/>
                <a:ea typeface="华文新魏" pitchFamily="2" charset="-122"/>
              </a:rPr>
              <a:t>Hanoi</a:t>
            </a:r>
            <a:r>
              <a:rPr lang="zh-CN" altLang="en-US" sz="2800" dirty="0">
                <a:solidFill>
                  <a:srgbClr val="FF3300"/>
                </a:solidFill>
                <a:latin typeface="华文新魏" pitchFamily="2" charset="-122"/>
                <a:ea typeface="华文新魏" pitchFamily="2" charset="-122"/>
              </a:rPr>
              <a:t>塔</a:t>
            </a:r>
          </a:p>
        </p:txBody>
      </p:sp>
      <p:sp>
        <p:nvSpPr>
          <p:cNvPr id="8" name="矩形 7"/>
          <p:cNvSpPr>
            <a:spLocks noChangeArrowheads="1"/>
          </p:cNvSpPr>
          <p:nvPr/>
        </p:nvSpPr>
        <p:spPr bwMode="auto">
          <a:xfrm>
            <a:off x="5915268" y="1815514"/>
            <a:ext cx="4807082" cy="4093428"/>
          </a:xfrm>
          <a:prstGeom prst="rect">
            <a:avLst/>
          </a:prstGeom>
          <a:solidFill>
            <a:srgbClr val="FFFF00">
              <a:alpha val="16078"/>
            </a:srgbClr>
          </a:solidFill>
          <a:ln w="9525">
            <a:noFill/>
            <a:miter lim="800000"/>
            <a:headEnd/>
            <a:tailEnd/>
          </a:ln>
          <a:extLst/>
        </p:spPr>
        <p:txBody>
          <a:bodyPr wrap="square">
            <a:spAutoFit/>
          </a:bodyPr>
          <a:ls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a:lstStyle>
          <a:p>
            <a:pPr eaLnBrk="1" hangingPunct="1">
              <a:lnSpc>
                <a:spcPct val="130000"/>
              </a:lnSpc>
            </a:pPr>
            <a:r>
              <a:rPr lang="zh-CN" altLang="en-US" sz="2000" dirty="0"/>
              <a:t>在梵城（</a:t>
            </a:r>
            <a:r>
              <a:rPr lang="en-US" altLang="zh-CN" sz="2000" dirty="0"/>
              <a:t>Hana</a:t>
            </a:r>
            <a:r>
              <a:rPr lang="zh-CN" altLang="en-US" sz="2000" dirty="0"/>
              <a:t>）地下有一个僧侣的秘密组织，他们有</a:t>
            </a:r>
            <a:r>
              <a:rPr lang="en-US" altLang="zh-CN" sz="2000" dirty="0"/>
              <a:t>3</a:t>
            </a:r>
            <a:r>
              <a:rPr lang="zh-CN" altLang="en-US" sz="2000" dirty="0"/>
              <a:t>个大型的塔柱，左边的塔柱上由方到小套着</a:t>
            </a:r>
            <a:r>
              <a:rPr lang="en-US" altLang="zh-CN" sz="2000" dirty="0"/>
              <a:t>64</a:t>
            </a:r>
            <a:r>
              <a:rPr lang="zh-CN" altLang="en-US" sz="2000" dirty="0"/>
              <a:t>个金盘。僧侣们的工作是要把这</a:t>
            </a:r>
            <a:r>
              <a:rPr lang="en-US" altLang="zh-CN" sz="2000" dirty="0"/>
              <a:t>64</a:t>
            </a:r>
            <a:r>
              <a:rPr lang="zh-CN" altLang="en-US" sz="2000" dirty="0"/>
              <a:t>个金盘从左边塔柱转移到右边塔柱上去。但转移过程有规定的：</a:t>
            </a:r>
            <a:r>
              <a:rPr lang="en-US" altLang="zh-CN" sz="2000" dirty="0"/>
              <a:t>1</a:t>
            </a:r>
            <a:r>
              <a:rPr lang="zh-CN" altLang="en-US" sz="2000" dirty="0"/>
              <a:t>、每次只能搬动一只盘子，盘十只能在</a:t>
            </a:r>
            <a:r>
              <a:rPr lang="en-US" altLang="zh-CN" sz="2000" dirty="0"/>
              <a:t>3</a:t>
            </a:r>
            <a:r>
              <a:rPr lang="zh-CN" altLang="en-US" sz="2000" dirty="0"/>
              <a:t>个塔柱上安放，不允许放在地上；</a:t>
            </a:r>
            <a:r>
              <a:rPr lang="en-US" altLang="zh-CN" sz="2000" dirty="0"/>
              <a:t>2</a:t>
            </a:r>
            <a:r>
              <a:rPr lang="zh-CN" altLang="en-US" sz="2000" dirty="0"/>
              <a:t>、在每个塔柱上，只允许把小盘十叠在大盘上，反之不允许。据传说，僧侣们完成这个任务时，世界的末日就来临了。</a:t>
            </a:r>
          </a:p>
        </p:txBody>
      </p:sp>
      <p:pic>
        <p:nvPicPr>
          <p:cNvPr id="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814" y="1872664"/>
            <a:ext cx="4019550" cy="20955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3797199"/>
      </p:ext>
    </p:extLst>
  </p:cSld>
  <p:clrMapOvr>
    <a:masterClrMapping/>
  </p:clrMapOvr>
  <mc:AlternateContent xmlns:mc="http://schemas.openxmlformats.org/markup-compatibility/2006" xmlns:p14="http://schemas.microsoft.com/office/powerpoint/2010/main">
    <mc:Choice Requires="p14">
      <p:transition spd="slow" p14:dur="2000" advTm="96"/>
    </mc:Choice>
    <mc:Fallback xmlns="">
      <p:transition spd="slow" advTm="96"/>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639224" y="1251701"/>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r>
              <a:rPr lang="zh-CN" altLang="en-US" sz="2400" b="0" dirty="0">
                <a:latin typeface="FangSong_GB2312" panose="02010609030101010101" pitchFamily="49" charset="-122"/>
                <a:ea typeface="FangSong_GB2312" panose="02010609030101010101" pitchFamily="49" charset="-122"/>
              </a:rPr>
              <a:t>可纳性的含义：</a:t>
            </a:r>
          </a:p>
          <a:p>
            <a:pPr marR="6900"/>
            <a:r>
              <a:rPr lang="zh-CN" altLang="en-US" sz="2400" b="0" dirty="0">
                <a:solidFill>
                  <a:srgbClr val="630031"/>
                </a:solidFill>
                <a:latin typeface="FangSong_GB2312" panose="02010609030101010101" pitchFamily="49" charset="-122"/>
                <a:ea typeface="FangSong_GB2312" panose="02010609030101010101" pitchFamily="49" charset="-122"/>
              </a:rPr>
              <a:t>  定义</a:t>
            </a:r>
            <a:r>
              <a:rPr lang="en-US" altLang="zh-CN" sz="2400" dirty="0">
                <a:solidFill>
                  <a:srgbClr val="630031"/>
                </a:solidFill>
                <a:latin typeface="Times New Roman" panose="02020603050405020304" pitchFamily="18" charset="0"/>
                <a:ea typeface="FangSong_GB2312" panose="02010609030101010101" pitchFamily="49" charset="-122"/>
              </a:rPr>
              <a:t>4.2 </a:t>
            </a:r>
            <a:r>
              <a:rPr lang="zh-CN" altLang="en-US" sz="2400" b="0" dirty="0">
                <a:solidFill>
                  <a:srgbClr val="0000CC"/>
                </a:solidFill>
                <a:latin typeface="FangSong_GB2312" panose="02010609030101010101" pitchFamily="49" charset="-122"/>
                <a:ea typeface="FangSong_GB2312" panose="02010609030101010101" pitchFamily="49" charset="-122"/>
              </a:rPr>
              <a:t>对任一状态空间图，当从初始节点到目标节点有路经存在时，如果搜索算法总能在有限步骤内找到一条从初始节点到目标节点的最佳路径</a:t>
            </a:r>
            <a:r>
              <a:rPr lang="zh-CN" altLang="en-US" sz="2400" b="0" dirty="0" smtClean="0">
                <a:solidFill>
                  <a:srgbClr val="0000CC"/>
                </a:solidFill>
                <a:latin typeface="FangSong_GB2312" panose="02010609030101010101" pitchFamily="49" charset="-122"/>
                <a:ea typeface="FangSong_GB2312" panose="02010609030101010101" pitchFamily="49" charset="-122"/>
              </a:rPr>
              <a:t>，并</a:t>
            </a:r>
            <a:r>
              <a:rPr lang="zh-CN" altLang="en-US" sz="2400" b="0" dirty="0">
                <a:solidFill>
                  <a:srgbClr val="0000CC"/>
                </a:solidFill>
                <a:latin typeface="FangSong_GB2312" panose="02010609030101010101" pitchFamily="49" charset="-122"/>
                <a:ea typeface="FangSong_GB2312" panose="02010609030101010101" pitchFamily="49" charset="-122"/>
              </a:rPr>
              <a:t>在此路径上结束，则称该搜索算法是可采纳的。</a:t>
            </a:r>
            <a:endParaRPr lang="en-US" altLang="zh-CN" sz="2400" b="0" dirty="0">
              <a:latin typeface="FangSong_GB2312" panose="02010609030101010101" pitchFamily="49" charset="-122"/>
              <a:ea typeface="FangSong_GB2312" panose="02010609030101010101" pitchFamily="49" charset="-122"/>
            </a:endParaRPr>
          </a:p>
          <a:p>
            <a:pPr marR="62400"/>
            <a:endParaRPr lang="en-US" altLang="zh-CN" sz="2400" dirty="0">
              <a:solidFill>
                <a:srgbClr val="0000CC"/>
              </a:solidFill>
              <a:latin typeface="Times New Roman" panose="02020603050405020304" pitchFamily="18" charset="0"/>
            </a:endParaRPr>
          </a:p>
          <a:p>
            <a:pPr marR="62400"/>
            <a:r>
              <a:rPr lang="en-US" altLang="zh-CN" sz="2400" dirty="0">
                <a:solidFill>
                  <a:srgbClr val="0000CC"/>
                </a:solidFill>
                <a:latin typeface="Times New Roman" panose="02020603050405020304" pitchFamily="18" charset="0"/>
              </a:rPr>
              <a:t>    A*</a:t>
            </a:r>
            <a:r>
              <a:rPr lang="zh-CN" altLang="en-US" sz="2400" b="0" dirty="0">
                <a:solidFill>
                  <a:srgbClr val="0000CC"/>
                </a:solidFill>
                <a:latin typeface="FangSong_GB2312" panose="02010609030101010101" pitchFamily="49" charset="-122"/>
                <a:ea typeface="FangSong_GB2312" panose="02010609030101010101" pitchFamily="49" charset="-122"/>
              </a:rPr>
              <a:t>算法可纳性的证明过程可分以下三步：</a:t>
            </a:r>
          </a:p>
          <a:p>
            <a:pPr marR="37270"/>
            <a:r>
              <a:rPr lang="zh-CN" altLang="en-US" sz="2400" b="0" dirty="0">
                <a:solidFill>
                  <a:srgbClr val="0000CC"/>
                </a:solidFill>
                <a:latin typeface="FangSong_GB2312" panose="02010609030101010101" pitchFamily="49" charset="-122"/>
                <a:ea typeface="FangSong_GB2312" panose="02010609030101010101" pitchFamily="49" charset="-122"/>
              </a:rPr>
              <a:t>  第一步，对有限图，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算法一定能够成功结束</a:t>
            </a:r>
            <a:r>
              <a:rPr lang="zh-CN" altLang="en-US" sz="2400" b="0" dirty="0" smtClean="0">
                <a:solidFill>
                  <a:srgbClr val="0000CC"/>
                </a:solidFill>
                <a:latin typeface="FangSong_GB2312" panose="02010609030101010101" pitchFamily="49" charset="-122"/>
                <a:ea typeface="FangSong_GB2312" panose="02010609030101010101" pitchFamily="49" charset="-122"/>
              </a:rPr>
              <a:t>。</a:t>
            </a:r>
            <a:endParaRPr lang="en-US" altLang="zh-CN" sz="2400" b="0" dirty="0" smtClean="0">
              <a:solidFill>
                <a:srgbClr val="0000CC"/>
              </a:solidFill>
              <a:latin typeface="FangSong_GB2312" panose="02010609030101010101" pitchFamily="49" charset="-122"/>
              <a:ea typeface="FangSong_GB2312" panose="02010609030101010101" pitchFamily="49" charset="-122"/>
            </a:endParaRPr>
          </a:p>
          <a:p>
            <a:pPr marR="37270"/>
            <a:r>
              <a:rPr lang="zh-CN" altLang="en-US" sz="2400" b="0" dirty="0" smtClean="0">
                <a:solidFill>
                  <a:srgbClr val="0000CC"/>
                </a:solidFill>
                <a:latin typeface="FangSong_GB2312" panose="02010609030101010101" pitchFamily="49" charset="-122"/>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第二步，对无限图，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算法也一定能够成功结束</a:t>
            </a:r>
            <a:r>
              <a:rPr lang="zh-CN" altLang="en-US" sz="2400" b="0" dirty="0" smtClean="0">
                <a:solidFill>
                  <a:srgbClr val="0000CC"/>
                </a:solidFill>
                <a:latin typeface="FangSong_GB2312" panose="02010609030101010101" pitchFamily="49" charset="-122"/>
                <a:ea typeface="FangSong_GB2312" panose="02010609030101010101" pitchFamily="49" charset="-122"/>
              </a:rPr>
              <a:t>。</a:t>
            </a:r>
            <a:endParaRPr lang="en-US" altLang="zh-CN" sz="2400" b="0" dirty="0" smtClean="0">
              <a:solidFill>
                <a:srgbClr val="0000CC"/>
              </a:solidFill>
              <a:latin typeface="FangSong_GB2312" panose="02010609030101010101" pitchFamily="49" charset="-122"/>
              <a:ea typeface="FangSong_GB2312" panose="02010609030101010101" pitchFamily="49" charset="-122"/>
            </a:endParaRPr>
          </a:p>
          <a:p>
            <a:pPr marR="37270"/>
            <a:r>
              <a:rPr lang="zh-CN" altLang="en-US" sz="2400" b="0" dirty="0" smtClean="0">
                <a:solidFill>
                  <a:srgbClr val="0000CC"/>
                </a:solidFill>
                <a:latin typeface="FangSong_GB2312" panose="02010609030101010101" pitchFamily="49" charset="-122"/>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第三步，</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算法一定能够结束在最佳路径上</a:t>
            </a:r>
            <a:r>
              <a:rPr lang="zh-CN" altLang="en-US" sz="2400" b="0" dirty="0" smtClean="0">
                <a:solidFill>
                  <a:srgbClr val="0000CC"/>
                </a:solidFill>
                <a:latin typeface="FangSong_GB2312" panose="02010609030101010101" pitchFamily="49" charset="-122"/>
                <a:ea typeface="FangSong_GB2312" panose="02010609030101010101" pitchFamily="49" charset="-122"/>
              </a:rPr>
              <a:t>。</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93092139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590064" y="1104217"/>
            <a:ext cx="109628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r>
              <a:rPr lang="zh-CN" altLang="en-US" sz="2400" b="0" dirty="0">
                <a:latin typeface="FangSong_GB2312" panose="02010609030101010101" pitchFamily="49" charset="-122"/>
                <a:ea typeface="FangSong_GB2312" panose="02010609030101010101" pitchFamily="49" charset="-122"/>
              </a:rPr>
              <a:t>可纳性的证明：</a:t>
            </a:r>
          </a:p>
          <a:p>
            <a:pPr marR="8970"/>
            <a:r>
              <a:rPr lang="zh-CN" altLang="en-US" sz="2400" b="0" dirty="0" smtClean="0">
                <a:solidFill>
                  <a:srgbClr val="630031"/>
                </a:solidFill>
                <a:latin typeface="FangSong_GB2312" panose="02010609030101010101" pitchFamily="49" charset="-122"/>
                <a:ea typeface="FangSong_GB2312" panose="02010609030101010101" pitchFamily="49" charset="-122"/>
              </a:rPr>
              <a:t>定理</a:t>
            </a:r>
            <a:r>
              <a:rPr lang="en-US" altLang="zh-CN" sz="2400" dirty="0" smtClean="0">
                <a:solidFill>
                  <a:srgbClr val="630031"/>
                </a:solidFill>
                <a:latin typeface="Times New Roman" panose="02020603050405020304" pitchFamily="18" charset="0"/>
                <a:ea typeface="FangSong_GB2312" panose="02010609030101010101" pitchFamily="49" charset="-122"/>
              </a:rPr>
              <a:t>4.1 </a:t>
            </a:r>
            <a:r>
              <a:rPr lang="zh-CN" altLang="en-US" sz="2400" b="0" dirty="0">
                <a:solidFill>
                  <a:srgbClr val="0000CC"/>
                </a:solidFill>
                <a:latin typeface="FangSong_GB2312" panose="02010609030101010101" pitchFamily="49" charset="-122"/>
                <a:ea typeface="FangSong_GB2312" panose="02010609030101010101" pitchFamily="49" charset="-122"/>
              </a:rPr>
              <a:t>对有限图，如果从初始节点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到目标节点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 </a:t>
            </a:r>
            <a:r>
              <a:rPr lang="zh-CN" altLang="en-US" sz="2400" b="0" dirty="0">
                <a:solidFill>
                  <a:srgbClr val="0000CC"/>
                </a:solidFill>
                <a:latin typeface="FangSong_GB2312" panose="02010609030101010101" pitchFamily="49" charset="-122"/>
                <a:ea typeface="FangSong_GB2312" panose="02010609030101010101" pitchFamily="49" charset="-122"/>
              </a:rPr>
              <a:t>有路径存在，则算法</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一定成功结束。</a:t>
            </a:r>
          </a:p>
          <a:p>
            <a:pPr marR="75350"/>
            <a:r>
              <a:rPr lang="zh-CN" altLang="en-US" sz="2400" b="0" dirty="0">
                <a:solidFill>
                  <a:srgbClr val="630031"/>
                </a:solidFill>
                <a:latin typeface="FangSong_GB2312" panose="02010609030101010101" pitchFamily="49" charset="-122"/>
                <a:ea typeface="FangSong_GB2312" panose="02010609030101010101" pitchFamily="49" charset="-122"/>
              </a:rPr>
              <a:t>证明：</a:t>
            </a:r>
            <a:r>
              <a:rPr lang="zh-CN" altLang="en-US" sz="2400" b="0" dirty="0">
                <a:solidFill>
                  <a:srgbClr val="006300"/>
                </a:solidFill>
                <a:latin typeface="FangSong_GB2312" panose="02010609030101010101" pitchFamily="49" charset="-122"/>
                <a:ea typeface="FangSong_GB2312" panose="02010609030101010101" pitchFamily="49" charset="-122"/>
              </a:rPr>
              <a:t>首先证明算法必然会结束。</a:t>
            </a:r>
          </a:p>
          <a:p>
            <a:pPr marR="6920"/>
            <a:r>
              <a:rPr lang="zh-CN" altLang="en-US" sz="2400" b="0" dirty="0">
                <a:solidFill>
                  <a:srgbClr val="0000CC"/>
                </a:solidFill>
                <a:latin typeface="FangSong_GB2312" panose="02010609030101010101" pitchFamily="49" charset="-122"/>
                <a:ea typeface="FangSong_GB2312" panose="02010609030101010101" pitchFamily="49" charset="-122"/>
              </a:rPr>
              <a:t>  由于搜索图为有限图，如果算法能找到解，则成功结束；如果算法找不到解，则必然会由于</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表变空而结束。因此，</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算法必然会结束。</a:t>
            </a:r>
            <a:endParaRPr lang="zh-CN" altLang="en-US" sz="2400" b="0" dirty="0">
              <a:latin typeface="FangSong_GB2312" panose="02010609030101010101" pitchFamily="49" charset="-122"/>
              <a:ea typeface="FangSong_GB2312" panose="02010609030101010101" pitchFamily="49" charset="-122"/>
            </a:endParaRPr>
          </a:p>
        </p:txBody>
      </p:sp>
      <p:sp>
        <p:nvSpPr>
          <p:cNvPr id="3" name="矩形 2"/>
          <p:cNvSpPr/>
          <p:nvPr/>
        </p:nvSpPr>
        <p:spPr>
          <a:xfrm>
            <a:off x="590064" y="3695392"/>
            <a:ext cx="10962840" cy="2308324"/>
          </a:xfrm>
          <a:prstGeom prst="rect">
            <a:avLst/>
          </a:prstGeom>
        </p:spPr>
        <p:txBody>
          <a:bodyPr wrap="square">
            <a:spAutoFit/>
          </a:bodyPr>
          <a:lstStyle/>
          <a:p>
            <a:pPr marR="78800"/>
            <a:r>
              <a:rPr lang="zh-CN" altLang="en-US" sz="2400" dirty="0">
                <a:solidFill>
                  <a:srgbClr val="006300"/>
                </a:solidFill>
                <a:latin typeface="FangSong_GB2312" panose="02010609030101010101" pitchFamily="49" charset="-122"/>
                <a:ea typeface="FangSong_GB2312" panose="02010609030101010101" pitchFamily="49" charset="-122"/>
              </a:rPr>
              <a:t>然后证明算法一定会成功结束。</a:t>
            </a:r>
          </a:p>
          <a:p>
            <a:pPr marR="26470"/>
            <a:r>
              <a:rPr lang="zh-CN" altLang="en-US" sz="2400" dirty="0">
                <a:solidFill>
                  <a:srgbClr val="0000CC"/>
                </a:solidFill>
                <a:latin typeface="FangSong_GB2312" panose="02010609030101010101" pitchFamily="49" charset="-122"/>
                <a:ea typeface="FangSong_GB2312" panose="02010609030101010101" pitchFamily="49" charset="-122"/>
              </a:rPr>
              <a:t>  由于至少存在一条有初始节点到目标节点的路径，设此路径为</a:t>
            </a:r>
          </a:p>
          <a:p>
            <a:pPr marR="96820"/>
            <a:r>
              <a:rPr lang="pt-BR" altLang="zh-CN" sz="2400" b="1" dirty="0">
                <a:solidFill>
                  <a:srgbClr val="0000CC"/>
                </a:solidFill>
                <a:latin typeface="Times New Roman" panose="02020603050405020304" pitchFamily="18" charset="0"/>
                <a:ea typeface="FangSong_GB2312" panose="02010609030101010101" pitchFamily="49" charset="-122"/>
              </a:rPr>
              <a:t>S</a:t>
            </a:r>
            <a:r>
              <a:rPr lang="pt-BR" altLang="zh-CN" sz="1400" b="1" dirty="0">
                <a:solidFill>
                  <a:srgbClr val="0000CC"/>
                </a:solidFill>
                <a:latin typeface="Times New Roman" panose="02020603050405020304" pitchFamily="18" charset="0"/>
                <a:ea typeface="FangSong_GB2312" panose="02010609030101010101" pitchFamily="49" charset="-122"/>
              </a:rPr>
              <a:t>0 </a:t>
            </a:r>
            <a:r>
              <a:rPr lang="pt-BR" altLang="zh-CN" sz="2400" b="1" dirty="0">
                <a:solidFill>
                  <a:srgbClr val="0000CC"/>
                </a:solidFill>
                <a:latin typeface="Times New Roman" panose="02020603050405020304" pitchFamily="18" charset="0"/>
                <a:ea typeface="FangSong_GB2312" panose="02010609030101010101" pitchFamily="49" charset="-122"/>
              </a:rPr>
              <a:t>=n</a:t>
            </a:r>
            <a:r>
              <a:rPr lang="pt-BR" altLang="zh-CN" sz="1400" b="1" dirty="0">
                <a:solidFill>
                  <a:srgbClr val="0000CC"/>
                </a:solidFill>
                <a:latin typeface="Times New Roman" panose="02020603050405020304" pitchFamily="18" charset="0"/>
                <a:ea typeface="FangSong_GB2312" panose="02010609030101010101" pitchFamily="49" charset="-122"/>
              </a:rPr>
              <a:t>0 </a:t>
            </a:r>
            <a:r>
              <a:rPr lang="pt-BR" altLang="zh-CN" sz="2400" b="1" dirty="0">
                <a:solidFill>
                  <a:srgbClr val="0000CC"/>
                </a:solidFill>
                <a:latin typeface="Times New Roman" panose="02020603050405020304" pitchFamily="18" charset="0"/>
                <a:ea typeface="FangSong_GB2312" panose="02010609030101010101" pitchFamily="49" charset="-122"/>
              </a:rPr>
              <a:t>, n</a:t>
            </a:r>
            <a:r>
              <a:rPr lang="pt-BR" altLang="zh-CN" sz="1400" b="1" dirty="0">
                <a:solidFill>
                  <a:srgbClr val="0000CC"/>
                </a:solidFill>
                <a:latin typeface="Times New Roman" panose="02020603050405020304" pitchFamily="18" charset="0"/>
                <a:ea typeface="FangSong_GB2312" panose="02010609030101010101" pitchFamily="49" charset="-122"/>
              </a:rPr>
              <a:t>1 </a:t>
            </a:r>
            <a:r>
              <a:rPr lang="pt-BR" altLang="zh-CN" sz="2400" b="1" dirty="0">
                <a:solidFill>
                  <a:srgbClr val="0000CC"/>
                </a:solidFill>
                <a:latin typeface="Times New Roman" panose="02020603050405020304" pitchFamily="18" charset="0"/>
                <a:ea typeface="FangSong_GB2312" panose="02010609030101010101" pitchFamily="49" charset="-122"/>
              </a:rPr>
              <a:t>, … , n</a:t>
            </a:r>
            <a:r>
              <a:rPr lang="pt-BR" altLang="zh-CN" sz="1400" b="1" dirty="0">
                <a:solidFill>
                  <a:srgbClr val="0000CC"/>
                </a:solidFill>
                <a:latin typeface="Times New Roman" panose="02020603050405020304" pitchFamily="18" charset="0"/>
                <a:ea typeface="FangSong_GB2312" panose="02010609030101010101" pitchFamily="49" charset="-122"/>
              </a:rPr>
              <a:t>k </a:t>
            </a:r>
            <a:r>
              <a:rPr lang="pt-BR" altLang="zh-CN" sz="2400" b="1" dirty="0">
                <a:solidFill>
                  <a:srgbClr val="0000CC"/>
                </a:solidFill>
                <a:latin typeface="Times New Roman" panose="02020603050405020304" pitchFamily="18" charset="0"/>
                <a:ea typeface="FangSong_GB2312" panose="02010609030101010101" pitchFamily="49" charset="-122"/>
              </a:rPr>
              <a:t>=S</a:t>
            </a:r>
            <a:r>
              <a:rPr lang="pt-BR" altLang="zh-CN" sz="1400" b="1" dirty="0">
                <a:solidFill>
                  <a:srgbClr val="0000CC"/>
                </a:solidFill>
                <a:latin typeface="Times New Roman" panose="02020603050405020304" pitchFamily="18" charset="0"/>
                <a:ea typeface="FangSong_GB2312" panose="02010609030101010101" pitchFamily="49" charset="-122"/>
              </a:rPr>
              <a:t>g</a:t>
            </a:r>
            <a:endParaRPr lang="pt-BR" altLang="zh-CN" sz="1400" dirty="0">
              <a:solidFill>
                <a:srgbClr val="0000CC"/>
              </a:solidFill>
              <a:latin typeface="Times New Roman" panose="02020603050405020304" pitchFamily="18" charset="0"/>
              <a:ea typeface="FangSong_GB2312" panose="02010609030101010101" pitchFamily="49" charset="-122"/>
            </a:endParaRPr>
          </a:p>
          <a:p>
            <a:pPr marR="6100"/>
            <a:r>
              <a:rPr lang="zh-CN" altLang="en-US" sz="2400" dirty="0">
                <a:solidFill>
                  <a:srgbClr val="0000CC"/>
                </a:solidFill>
                <a:latin typeface="FangSong_GB2312" panose="02010609030101010101" pitchFamily="49" charset="-122"/>
                <a:ea typeface="FangSong_GB2312" panose="02010609030101010101" pitchFamily="49" charset="-122"/>
              </a:rPr>
              <a:t>  算法开始时，节点</a:t>
            </a:r>
            <a:r>
              <a:rPr lang="en-US" altLang="zh-CN" sz="2400" b="1" dirty="0">
                <a:solidFill>
                  <a:srgbClr val="0000CC"/>
                </a:solidFill>
                <a:latin typeface="Times New Roman" panose="02020603050405020304" pitchFamily="18" charset="0"/>
                <a:ea typeface="FangSong_GB2312" panose="02010609030101010101" pitchFamily="49" charset="-122"/>
              </a:rPr>
              <a:t>n</a:t>
            </a:r>
            <a:r>
              <a:rPr lang="en-US" altLang="zh-CN" sz="1400" b="1" dirty="0">
                <a:solidFill>
                  <a:srgbClr val="0000CC"/>
                </a:solidFill>
                <a:latin typeface="Times New Roman" panose="02020603050405020304" pitchFamily="18" charset="0"/>
                <a:ea typeface="FangSong_GB2312" panose="02010609030101010101" pitchFamily="49" charset="-122"/>
              </a:rPr>
              <a:t>0 </a:t>
            </a:r>
            <a:r>
              <a:rPr lang="zh-CN" altLang="en-US" sz="2400" dirty="0">
                <a:solidFill>
                  <a:srgbClr val="0000CC"/>
                </a:solidFill>
                <a:latin typeface="FangSong_GB2312" panose="02010609030101010101" pitchFamily="49" charset="-122"/>
                <a:ea typeface="FangSong_GB2312" panose="02010609030101010101" pitchFamily="49" charset="-122"/>
              </a:rPr>
              <a:t>在</a:t>
            </a:r>
            <a:r>
              <a:rPr lang="en-US" altLang="zh-CN" sz="2400" b="1" dirty="0">
                <a:solidFill>
                  <a:srgbClr val="0000CC"/>
                </a:solidFill>
                <a:latin typeface="Times New Roman" panose="02020603050405020304" pitchFamily="18" charset="0"/>
                <a:ea typeface="FangSong_GB2312" panose="02010609030101010101" pitchFamily="49" charset="-122"/>
              </a:rPr>
              <a:t>Open</a:t>
            </a:r>
            <a:r>
              <a:rPr lang="zh-CN" altLang="en-US" sz="2400" dirty="0">
                <a:solidFill>
                  <a:srgbClr val="0000CC"/>
                </a:solidFill>
                <a:latin typeface="FangSong_GB2312" panose="02010609030101010101" pitchFamily="49" charset="-122"/>
                <a:ea typeface="FangSong_GB2312" panose="02010609030101010101" pitchFamily="49" charset="-122"/>
              </a:rPr>
              <a:t>表中，且路径中任一节点</a:t>
            </a:r>
            <a:r>
              <a:rPr lang="en-US" altLang="zh-CN" sz="2400" b="1" dirty="0" err="1">
                <a:solidFill>
                  <a:srgbClr val="0000CC"/>
                </a:solidFill>
                <a:latin typeface="Times New Roman" panose="02020603050405020304" pitchFamily="18" charset="0"/>
                <a:ea typeface="FangSong_GB2312" panose="02010609030101010101" pitchFamily="49" charset="-122"/>
              </a:rPr>
              <a:t>n</a:t>
            </a:r>
            <a:r>
              <a:rPr lang="en-US" altLang="zh-CN" sz="1400" b="1" dirty="0" err="1">
                <a:solidFill>
                  <a:srgbClr val="0000CC"/>
                </a:solidFill>
                <a:latin typeface="Times New Roman" panose="02020603050405020304" pitchFamily="18" charset="0"/>
                <a:ea typeface="FangSong_GB2312" panose="02010609030101010101" pitchFamily="49" charset="-122"/>
              </a:rPr>
              <a:t>i</a:t>
            </a:r>
            <a:r>
              <a:rPr lang="en-US" altLang="zh-CN" sz="1400" b="1" dirty="0">
                <a:solidFill>
                  <a:srgbClr val="0000CC"/>
                </a:solidFill>
                <a:latin typeface="Times New Roman" panose="02020603050405020304" pitchFamily="18" charset="0"/>
                <a:ea typeface="FangSong_GB2312" panose="02010609030101010101" pitchFamily="49" charset="-122"/>
              </a:rPr>
              <a:t> </a:t>
            </a:r>
            <a:r>
              <a:rPr lang="zh-CN" altLang="en-US" sz="2400" dirty="0">
                <a:solidFill>
                  <a:srgbClr val="0000CC"/>
                </a:solidFill>
                <a:latin typeface="FangSong_GB2312" panose="02010609030101010101" pitchFamily="49" charset="-122"/>
                <a:ea typeface="FangSong_GB2312" panose="02010609030101010101" pitchFamily="49" charset="-122"/>
              </a:rPr>
              <a:t>离开</a:t>
            </a:r>
            <a:r>
              <a:rPr lang="en-US" altLang="zh-CN" sz="2400" b="1" dirty="0">
                <a:solidFill>
                  <a:srgbClr val="0000CC"/>
                </a:solidFill>
                <a:latin typeface="Times New Roman" panose="02020603050405020304" pitchFamily="18" charset="0"/>
                <a:ea typeface="FangSong_GB2312" panose="02010609030101010101" pitchFamily="49" charset="-122"/>
              </a:rPr>
              <a:t>Open</a:t>
            </a:r>
            <a:r>
              <a:rPr lang="zh-CN" altLang="en-US" sz="2400" dirty="0">
                <a:solidFill>
                  <a:srgbClr val="0000CC"/>
                </a:solidFill>
                <a:latin typeface="FangSong_GB2312" panose="02010609030101010101" pitchFamily="49" charset="-122"/>
                <a:ea typeface="FangSong_GB2312" panose="02010609030101010101" pitchFamily="49" charset="-122"/>
              </a:rPr>
              <a:t>表后，其后继节点</a:t>
            </a:r>
            <a:r>
              <a:rPr lang="en-US" altLang="zh-CN" sz="2400" b="1" dirty="0">
                <a:solidFill>
                  <a:srgbClr val="0000CC"/>
                </a:solidFill>
                <a:latin typeface="Times New Roman" panose="02020603050405020304" pitchFamily="18" charset="0"/>
                <a:ea typeface="FangSong_GB2312" panose="02010609030101010101" pitchFamily="49" charset="-122"/>
              </a:rPr>
              <a:t>n</a:t>
            </a:r>
            <a:r>
              <a:rPr lang="en-US" altLang="zh-CN" sz="1400" b="1" dirty="0">
                <a:solidFill>
                  <a:srgbClr val="0000CC"/>
                </a:solidFill>
                <a:latin typeface="Times New Roman" panose="02020603050405020304" pitchFamily="18" charset="0"/>
                <a:ea typeface="FangSong_GB2312" panose="02010609030101010101" pitchFamily="49" charset="-122"/>
              </a:rPr>
              <a:t>i+1 </a:t>
            </a:r>
            <a:r>
              <a:rPr lang="zh-CN" altLang="en-US" sz="2400" dirty="0">
                <a:solidFill>
                  <a:srgbClr val="0000CC"/>
                </a:solidFill>
                <a:latin typeface="FangSong_GB2312" panose="02010609030101010101" pitchFamily="49" charset="-122"/>
                <a:ea typeface="FangSong_GB2312" panose="02010609030101010101" pitchFamily="49" charset="-122"/>
              </a:rPr>
              <a:t>必然进入</a:t>
            </a:r>
            <a:r>
              <a:rPr lang="en-US" altLang="zh-CN" sz="2400" b="1" dirty="0">
                <a:solidFill>
                  <a:srgbClr val="0000CC"/>
                </a:solidFill>
                <a:latin typeface="Times New Roman" panose="02020603050405020304" pitchFamily="18" charset="0"/>
                <a:ea typeface="FangSong_GB2312" panose="02010609030101010101" pitchFamily="49" charset="-122"/>
              </a:rPr>
              <a:t>Open</a:t>
            </a:r>
            <a:r>
              <a:rPr lang="zh-CN" altLang="en-US" sz="2400" dirty="0">
                <a:solidFill>
                  <a:srgbClr val="0000CC"/>
                </a:solidFill>
                <a:latin typeface="FangSong_GB2312" panose="02010609030101010101" pitchFamily="49" charset="-122"/>
                <a:ea typeface="FangSong_GB2312" panose="02010609030101010101" pitchFamily="49" charset="-122"/>
              </a:rPr>
              <a:t>表，这样，在</a:t>
            </a:r>
            <a:r>
              <a:rPr lang="en-US" altLang="zh-CN" sz="2400" b="1" dirty="0">
                <a:solidFill>
                  <a:srgbClr val="0000CC"/>
                </a:solidFill>
                <a:latin typeface="Times New Roman" panose="02020603050405020304" pitchFamily="18" charset="0"/>
                <a:ea typeface="FangSong_GB2312" panose="02010609030101010101" pitchFamily="49" charset="-122"/>
              </a:rPr>
              <a:t>Open</a:t>
            </a:r>
            <a:r>
              <a:rPr lang="zh-CN" altLang="en-US" sz="2400" dirty="0">
                <a:solidFill>
                  <a:srgbClr val="0000CC"/>
                </a:solidFill>
                <a:latin typeface="FangSong_GB2312" panose="02010609030101010101" pitchFamily="49" charset="-122"/>
                <a:ea typeface="FangSong_GB2312" panose="02010609030101010101" pitchFamily="49" charset="-122"/>
              </a:rPr>
              <a:t>表变为空之前，目标节点必然出现在</a:t>
            </a:r>
            <a:r>
              <a:rPr lang="en-US" altLang="zh-CN" sz="2400" b="1" dirty="0">
                <a:solidFill>
                  <a:srgbClr val="0000CC"/>
                </a:solidFill>
                <a:latin typeface="Times New Roman" panose="02020603050405020304" pitchFamily="18" charset="0"/>
                <a:ea typeface="FangSong_GB2312" panose="02010609030101010101" pitchFamily="49" charset="-122"/>
              </a:rPr>
              <a:t>Open</a:t>
            </a:r>
            <a:r>
              <a:rPr lang="zh-CN" altLang="en-US" sz="2400" dirty="0">
                <a:solidFill>
                  <a:srgbClr val="0000CC"/>
                </a:solidFill>
                <a:latin typeface="FangSong_GB2312" panose="02010609030101010101" pitchFamily="49" charset="-122"/>
                <a:ea typeface="FangSong_GB2312" panose="02010609030101010101" pitchFamily="49" charset="-122"/>
              </a:rPr>
              <a:t>表中。因此，算法一定会成功结束。</a:t>
            </a:r>
            <a:endParaRPr lang="zh-CN" altLang="en-US" sz="2000" dirty="0"/>
          </a:p>
        </p:txBody>
      </p:sp>
    </p:spTree>
    <p:extLst>
      <p:ext uri="{BB962C8B-B14F-4D97-AF65-F5344CB8AC3E}">
        <p14:creationId xmlns:p14="http://schemas.microsoft.com/office/powerpoint/2010/main" val="191657010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590064" y="1281198"/>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7400"/>
            <a:r>
              <a:rPr lang="zh-CN" altLang="en-US" sz="2400" b="0" dirty="0" smtClean="0">
                <a:solidFill>
                  <a:srgbClr val="630031"/>
                </a:solidFill>
                <a:latin typeface="FangSong_GB2312" panose="02010609030101010101" pitchFamily="49" charset="-122"/>
                <a:ea typeface="FangSong_GB2312" panose="02010609030101010101" pitchFamily="49" charset="-122"/>
              </a:rPr>
              <a:t>引理</a:t>
            </a:r>
            <a:r>
              <a:rPr lang="en-US" altLang="zh-CN" sz="2400" dirty="0" smtClean="0">
                <a:solidFill>
                  <a:srgbClr val="630031"/>
                </a:solidFill>
                <a:latin typeface="Times New Roman" panose="02020603050405020304" pitchFamily="18" charset="0"/>
                <a:ea typeface="FangSong_GB2312" panose="02010609030101010101" pitchFamily="49" charset="-122"/>
              </a:rPr>
              <a:t>4.1 </a:t>
            </a:r>
            <a:r>
              <a:rPr lang="zh-CN" altLang="en-US" sz="2400" b="0" dirty="0">
                <a:solidFill>
                  <a:srgbClr val="0000CC"/>
                </a:solidFill>
                <a:latin typeface="FangSong_GB2312" panose="02010609030101010101" pitchFamily="49" charset="-122"/>
                <a:ea typeface="FangSong_GB2312" panose="02010609030101010101" pitchFamily="49" charset="-122"/>
              </a:rPr>
              <a:t>对无限图，如果从初始节点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到目标节点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 </a:t>
            </a:r>
            <a:r>
              <a:rPr lang="zh-CN" altLang="en-US" sz="2400" b="0" dirty="0">
                <a:solidFill>
                  <a:srgbClr val="0000CC"/>
                </a:solidFill>
                <a:latin typeface="FangSong_GB2312" panose="02010609030101010101" pitchFamily="49" charset="-122"/>
                <a:ea typeface="FangSong_GB2312" panose="02010609030101010101" pitchFamily="49" charset="-122"/>
              </a:rPr>
              <a:t>有路径存在，则算法</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算法不终止的话，则从</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表中选出的节点必将具有任意大的</a:t>
            </a:r>
            <a:r>
              <a:rPr lang="en-US" altLang="zh-CN" sz="2400" dirty="0">
                <a:solidFill>
                  <a:srgbClr val="0000CC"/>
                </a:solidFill>
                <a:latin typeface="Times New Roman" panose="02020603050405020304" pitchFamily="18" charset="0"/>
                <a:ea typeface="FangSong_GB2312" panose="02010609030101010101" pitchFamily="49" charset="-122"/>
              </a:rPr>
              <a:t>f</a:t>
            </a:r>
            <a:r>
              <a:rPr lang="zh-CN" altLang="en-US" sz="2400" b="0" dirty="0">
                <a:solidFill>
                  <a:srgbClr val="0000CC"/>
                </a:solidFill>
                <a:latin typeface="FangSong_GB2312" panose="02010609030101010101" pitchFamily="49" charset="-122"/>
                <a:ea typeface="FangSong_GB2312" panose="02010609030101010101" pitchFamily="49" charset="-122"/>
              </a:rPr>
              <a:t>值。</a:t>
            </a:r>
            <a:endParaRPr lang="en-US" altLang="zh-CN" sz="2400" b="0" dirty="0">
              <a:solidFill>
                <a:srgbClr val="0000CC"/>
              </a:solidFill>
              <a:latin typeface="FangSong_GB2312" panose="02010609030101010101" pitchFamily="49" charset="-122"/>
              <a:ea typeface="FangSong_GB2312" panose="02010609030101010101" pitchFamily="49" charset="-122"/>
            </a:endParaRPr>
          </a:p>
          <a:p>
            <a:pPr marR="7400"/>
            <a:endParaRPr lang="zh-CN" altLang="en-US" sz="2400" b="0" dirty="0">
              <a:solidFill>
                <a:srgbClr val="0000CC"/>
              </a:solidFill>
              <a:latin typeface="FangSong_GB2312" panose="02010609030101010101" pitchFamily="49" charset="-122"/>
              <a:ea typeface="FangSong_GB2312" panose="02010609030101010101" pitchFamily="49" charset="-122"/>
            </a:endParaRPr>
          </a:p>
          <a:p>
            <a:pPr marR="6720"/>
            <a:r>
              <a:rPr lang="zh-CN" altLang="en-US" sz="2400" b="0" dirty="0">
                <a:solidFill>
                  <a:srgbClr val="630031"/>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设</a:t>
            </a:r>
            <a:r>
              <a:rPr lang="en-US" altLang="zh-CN" sz="2400" dirty="0">
                <a:solidFill>
                  <a:srgbClr val="0000CC"/>
                </a:solidFill>
                <a:latin typeface="Times New Roman" panose="02020603050405020304" pitchFamily="18" charset="0"/>
                <a:ea typeface="FangSong_GB2312" panose="02010609030101010101" pitchFamily="49" charset="-122"/>
              </a:rPr>
              <a:t>d*(n)</a:t>
            </a:r>
            <a:r>
              <a:rPr lang="zh-CN" altLang="en-US" sz="2400" b="0" dirty="0">
                <a:solidFill>
                  <a:srgbClr val="0000CC"/>
                </a:solidFill>
                <a:latin typeface="FangSong_GB2312" panose="02010609030101010101" pitchFamily="49" charset="-122"/>
                <a:ea typeface="FangSong_GB2312" panose="02010609030101010101" pitchFamily="49" charset="-122"/>
              </a:rPr>
              <a:t>是</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生成的从初始节点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的最</a:t>
            </a:r>
            <a:r>
              <a:rPr lang="zh-CN" altLang="en-US" sz="2400" b="0" dirty="0" smtClean="0">
                <a:solidFill>
                  <a:srgbClr val="0000CC"/>
                </a:solidFill>
                <a:latin typeface="FangSong_GB2312" panose="02010609030101010101" pitchFamily="49" charset="-122"/>
                <a:ea typeface="FangSong_GB2312" panose="02010609030101010101" pitchFamily="49" charset="-122"/>
              </a:rPr>
              <a:t>短路径长度</a:t>
            </a:r>
            <a:r>
              <a:rPr lang="zh-CN" altLang="en-US" sz="2400" b="0" dirty="0">
                <a:solidFill>
                  <a:srgbClr val="0000CC"/>
                </a:solidFill>
                <a:latin typeface="FangSong_GB2312" panose="02010609030101010101" pitchFamily="49" charset="-122"/>
                <a:ea typeface="FangSong_GB2312" panose="02010609030101010101" pitchFamily="49" charset="-122"/>
              </a:rPr>
              <a:t>，由于搜索图中每条边的代价都是一个正数，令其中的最小的一个数是</a:t>
            </a:r>
            <a:r>
              <a:rPr lang="en-US" altLang="zh-CN" sz="2400" dirty="0">
                <a:solidFill>
                  <a:srgbClr val="0000CC"/>
                </a:solidFill>
                <a:latin typeface="Times New Roman" panose="02020603050405020304" pitchFamily="18" charset="0"/>
                <a:ea typeface="FangSong_GB2312" panose="02010609030101010101" pitchFamily="49" charset="-122"/>
              </a:rPr>
              <a:t>e</a:t>
            </a:r>
            <a:r>
              <a:rPr lang="zh-CN" altLang="en-US" sz="2400" b="0" dirty="0">
                <a:solidFill>
                  <a:srgbClr val="0000CC"/>
                </a:solidFill>
                <a:latin typeface="FangSong_GB2312" panose="02010609030101010101" pitchFamily="49" charset="-122"/>
                <a:ea typeface="FangSong_GB2312" panose="02010609030101010101" pitchFamily="49" charset="-122"/>
              </a:rPr>
              <a:t>，则有</a:t>
            </a:r>
          </a:p>
          <a:p>
            <a:r>
              <a:rPr lang="pt-BR" altLang="zh-CN" sz="2400" dirty="0">
                <a:solidFill>
                  <a:srgbClr val="0000CC"/>
                </a:solidFill>
                <a:latin typeface="Times New Roman" panose="02020603050405020304" pitchFamily="18" charset="0"/>
                <a:ea typeface="FangSong_GB2312" panose="02010609030101010101" pitchFamily="49" charset="-122"/>
              </a:rPr>
              <a:t>	g*(n)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d*(n)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e</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77950"/>
            <a:r>
              <a:rPr lang="zh-CN" altLang="en-US" sz="2400" b="0" dirty="0">
                <a:solidFill>
                  <a:srgbClr val="0000CC"/>
                </a:solidFill>
                <a:latin typeface="FangSong_GB2312" panose="02010609030101010101" pitchFamily="49" charset="-122"/>
                <a:ea typeface="FangSong_GB2312" panose="02010609030101010101" pitchFamily="49" charset="-122"/>
              </a:rPr>
              <a:t>  因为</a:t>
            </a:r>
            <a:r>
              <a:rPr lang="en-US" altLang="zh-CN" sz="2400" dirty="0">
                <a:solidFill>
                  <a:srgbClr val="0000CC"/>
                </a:solidFill>
                <a:latin typeface="Times New Roman" panose="02020603050405020304" pitchFamily="18" charset="0"/>
                <a:ea typeface="FangSong_GB2312" panose="02010609030101010101" pitchFamily="49" charset="-122"/>
              </a:rPr>
              <a:t>g*(n)</a:t>
            </a:r>
            <a:r>
              <a:rPr lang="zh-CN" altLang="en-US" sz="2400" b="0" dirty="0">
                <a:solidFill>
                  <a:srgbClr val="0000CC"/>
                </a:solidFill>
                <a:latin typeface="FangSong_GB2312" panose="02010609030101010101" pitchFamily="49" charset="-122"/>
                <a:ea typeface="FangSong_GB2312" panose="02010609030101010101" pitchFamily="49" charset="-122"/>
              </a:rPr>
              <a:t>是最佳路径的代价，故有</a:t>
            </a:r>
          </a:p>
          <a:p>
            <a:pPr marR="92450"/>
            <a:r>
              <a:rPr lang="pt-BR" altLang="zh-CN" sz="2400" dirty="0">
                <a:solidFill>
                  <a:srgbClr val="0000CC"/>
                </a:solidFill>
                <a:latin typeface="Times New Roman" panose="02020603050405020304" pitchFamily="18" charset="0"/>
                <a:ea typeface="FangSong_GB2312" panose="02010609030101010101" pitchFamily="49" charset="-122"/>
              </a:rPr>
              <a:t>	g(n)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g*(n)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d*(n)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e</a:t>
            </a:r>
            <a:endParaRPr lang="pt-BR" altLang="zh-CN" sz="2400" b="0" dirty="0">
              <a:solidFill>
                <a:srgbClr val="0000CC"/>
              </a:solidFill>
              <a:latin typeface="Times New Roman" panose="02020603050405020304" pitchFamily="18" charset="0"/>
              <a:ea typeface="FangSong_GB2312" panose="02010609030101010101" pitchFamily="49" charset="-122"/>
            </a:endParaRPr>
          </a:p>
          <a:p>
            <a:r>
              <a:rPr lang="zh-CN" altLang="en-US" sz="2400" b="0" dirty="0">
                <a:solidFill>
                  <a:srgbClr val="0000CC"/>
                </a:solidFill>
                <a:latin typeface="FangSong_GB2312" panose="02010609030101010101" pitchFamily="49" charset="-122"/>
                <a:ea typeface="FangSong_GB2312" panose="02010609030101010101" pitchFamily="49" charset="-122"/>
              </a:rPr>
              <a:t>  又因为</a:t>
            </a:r>
            <a:r>
              <a:rPr lang="en-US" altLang="zh-CN" sz="2400" dirty="0">
                <a:solidFill>
                  <a:srgbClr val="0000CC"/>
                </a:solidFill>
                <a:latin typeface="Times New Roman" panose="02020603050405020304" pitchFamily="18" charset="0"/>
                <a:ea typeface="FangSong_GB2312" panose="02010609030101010101" pitchFamily="49" charset="-122"/>
              </a:rPr>
              <a:t>h(n)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0</a:t>
            </a:r>
            <a:r>
              <a:rPr lang="zh-CN" altLang="en-US" sz="2400" b="0" dirty="0">
                <a:solidFill>
                  <a:srgbClr val="0000CC"/>
                </a:solidFill>
                <a:latin typeface="FangSong_GB2312" panose="02010609030101010101" pitchFamily="49" charset="-122"/>
                <a:ea typeface="FangSong_GB2312" panose="02010609030101010101" pitchFamily="49" charset="-122"/>
              </a:rPr>
              <a:t>，故有</a:t>
            </a:r>
          </a:p>
          <a:p>
            <a:pPr marR="76600"/>
            <a:r>
              <a:rPr lang="pt-BR" altLang="zh-CN" sz="2400" dirty="0">
                <a:solidFill>
                  <a:srgbClr val="0000CC"/>
                </a:solidFill>
                <a:latin typeface="Times New Roman" panose="02020603050405020304" pitchFamily="18" charset="0"/>
                <a:ea typeface="FangSong_GB2312" panose="02010609030101010101" pitchFamily="49" charset="-122"/>
              </a:rPr>
              <a:t>	f(n)=g(n)+h(n)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g(n)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d*(n)</a:t>
            </a:r>
            <a:r>
              <a:rPr lang="pt-BR" altLang="zh-CN" sz="2400" b="0" dirty="0">
                <a:solidFill>
                  <a:srgbClr val="0000CC"/>
                </a:solidFill>
                <a:latin typeface="FangSong_GB2312" panose="02010609030101010101" pitchFamily="49" charset="-122"/>
                <a:ea typeface="FangSong_GB2312" panose="02010609030101010101" pitchFamily="49" charset="-122"/>
              </a:rPr>
              <a:t>×</a:t>
            </a:r>
            <a:r>
              <a:rPr lang="pt-BR" altLang="zh-CN" sz="2400" dirty="0">
                <a:solidFill>
                  <a:srgbClr val="0000CC"/>
                </a:solidFill>
                <a:latin typeface="Times New Roman" panose="02020603050405020304" pitchFamily="18" charset="0"/>
                <a:ea typeface="FangSong_GB2312" panose="02010609030101010101" pitchFamily="49" charset="-122"/>
              </a:rPr>
              <a:t>e</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7170"/>
            <a:r>
              <a:rPr lang="zh-CN" altLang="en-US" sz="2400" b="0" dirty="0">
                <a:solidFill>
                  <a:srgbClr val="0000CC"/>
                </a:solidFill>
                <a:latin typeface="FangSong_GB2312" panose="02010609030101010101" pitchFamily="49" charset="-122"/>
                <a:ea typeface="FangSong_GB2312" panose="02010609030101010101" pitchFamily="49" charset="-122"/>
              </a:rPr>
              <a:t>  如果</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算法不终止的话，从</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表中选出的节点必将具有任意大的</a:t>
            </a:r>
            <a:r>
              <a:rPr lang="en-US" altLang="zh-CN" sz="2400" dirty="0">
                <a:solidFill>
                  <a:srgbClr val="0000CC"/>
                </a:solidFill>
                <a:latin typeface="Times New Roman" panose="02020603050405020304" pitchFamily="18" charset="0"/>
                <a:ea typeface="FangSong_GB2312" panose="02010609030101010101" pitchFamily="49" charset="-122"/>
              </a:rPr>
              <a:t>d*(n) </a:t>
            </a:r>
            <a:r>
              <a:rPr lang="zh-CN" altLang="en-US" sz="2400" b="0" dirty="0">
                <a:solidFill>
                  <a:srgbClr val="0000CC"/>
                </a:solidFill>
                <a:latin typeface="FangSong_GB2312" panose="02010609030101010101" pitchFamily="49" charset="-122"/>
                <a:ea typeface="FangSong_GB2312" panose="02010609030101010101" pitchFamily="49" charset="-122"/>
              </a:rPr>
              <a:t>值，因此，也将具有任意大的</a:t>
            </a:r>
            <a:r>
              <a:rPr lang="en-US" altLang="zh-CN" sz="2400" dirty="0">
                <a:solidFill>
                  <a:srgbClr val="0000CC"/>
                </a:solidFill>
                <a:latin typeface="Times New Roman" panose="02020603050405020304" pitchFamily="18" charset="0"/>
                <a:ea typeface="FangSong_GB2312" panose="02010609030101010101" pitchFamily="49" charset="-122"/>
              </a:rPr>
              <a:t>f</a:t>
            </a:r>
            <a:r>
              <a:rPr lang="zh-CN" altLang="en-US" sz="2400" b="0" dirty="0">
                <a:solidFill>
                  <a:srgbClr val="0000CC"/>
                </a:solidFill>
                <a:latin typeface="FangSong_GB2312" panose="02010609030101010101" pitchFamily="49" charset="-122"/>
                <a:ea typeface="FangSong_GB2312" panose="02010609030101010101" pitchFamily="49" charset="-122"/>
              </a:rPr>
              <a:t>值。</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3039813636"/>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590064" y="1173043"/>
            <a:ext cx="109628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5850"/>
            <a:r>
              <a:rPr lang="zh-CN" altLang="en-US" sz="2400" b="0" dirty="0">
                <a:solidFill>
                  <a:srgbClr val="D50092"/>
                </a:solidFill>
                <a:latin typeface="FangSong_GB2312" panose="02010609030101010101" pitchFamily="49" charset="-122"/>
                <a:ea typeface="FangSong_GB2312" panose="02010609030101010101" pitchFamily="49" charset="-122"/>
              </a:rPr>
              <a:t>引理</a:t>
            </a:r>
            <a:r>
              <a:rPr lang="en-US" altLang="zh-CN" sz="2400" dirty="0">
                <a:solidFill>
                  <a:srgbClr val="D50092"/>
                </a:solidFill>
                <a:latin typeface="Times New Roman" panose="02020603050405020304" pitchFamily="18" charset="0"/>
                <a:ea typeface="FangSong_GB2312" panose="02010609030101010101" pitchFamily="49" charset="-122"/>
              </a:rPr>
              <a:t>4.2 </a:t>
            </a:r>
            <a:r>
              <a:rPr lang="zh-CN" altLang="en-US" sz="2400" b="0" dirty="0">
                <a:solidFill>
                  <a:srgbClr val="0000CC"/>
                </a:solidFill>
                <a:latin typeface="FangSong_GB2312" panose="02010609030101010101" pitchFamily="49" charset="-122"/>
                <a:ea typeface="FangSong_GB2312" panose="02010609030101010101" pitchFamily="49" charset="-122"/>
              </a:rPr>
              <a:t>在</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算法终止前的任何时刻，</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表中总存在节点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，它是从初始节点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到目标节点的最佳路径上的一个节点，且满足</a:t>
            </a:r>
            <a:r>
              <a:rPr lang="en-US" altLang="zh-CN" sz="2400" dirty="0">
                <a:solidFill>
                  <a:srgbClr val="0000CC"/>
                </a:solidFill>
                <a:latin typeface="Times New Roman" panose="02020603050405020304" pitchFamily="18" charset="0"/>
                <a:ea typeface="FangSong_GB2312" panose="02010609030101010101" pitchFamily="49" charset="-122"/>
              </a:rPr>
              <a:t>f(n’)</a:t>
            </a:r>
            <a:r>
              <a:rPr lang="zh-CN" altLang="en-US"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a:t>
            </a:r>
          </a:p>
          <a:p>
            <a:pPr marR="33850"/>
            <a:r>
              <a:rPr lang="zh-CN" altLang="en-US" sz="2400" b="0" dirty="0">
                <a:solidFill>
                  <a:srgbClr val="D50092"/>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设从初始节点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到目标节点</a:t>
            </a:r>
            <a:r>
              <a:rPr lang="en-US" altLang="zh-CN" sz="2400" dirty="0">
                <a:solidFill>
                  <a:srgbClr val="0000CC"/>
                </a:solidFill>
                <a:latin typeface="Times New Roman" panose="02020603050405020304" pitchFamily="18" charset="0"/>
                <a:ea typeface="FangSong_GB2312" panose="02010609030101010101" pitchFamily="49" charset="-122"/>
              </a:rPr>
              <a:t>t</a:t>
            </a:r>
            <a:r>
              <a:rPr lang="zh-CN" altLang="en-US" sz="2400" b="0" dirty="0">
                <a:solidFill>
                  <a:srgbClr val="0000CC"/>
                </a:solidFill>
                <a:latin typeface="FangSong_GB2312" panose="02010609030101010101" pitchFamily="49" charset="-122"/>
                <a:ea typeface="FangSong_GB2312" panose="02010609030101010101" pitchFamily="49" charset="-122"/>
              </a:rPr>
              <a:t>的一条最佳路径序列为</a:t>
            </a:r>
          </a:p>
          <a:p>
            <a:pPr marR="95970"/>
            <a:r>
              <a:rPr lang="pt-BR" altLang="zh-CN" sz="2400" dirty="0">
                <a:solidFill>
                  <a:srgbClr val="0000CC"/>
                </a:solidFill>
                <a:latin typeface="Times New Roman" panose="02020603050405020304" pitchFamily="18" charset="0"/>
                <a:ea typeface="FangSong_GB2312" panose="02010609030101010101" pitchFamily="49" charset="-122"/>
              </a:rPr>
              <a:t>	S</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 n</a:t>
            </a:r>
            <a:r>
              <a:rPr lang="pt-BR" altLang="zh-CN" sz="1600" dirty="0">
                <a:solidFill>
                  <a:srgbClr val="0000CC"/>
                </a:solidFill>
                <a:latin typeface="Times New Roman" panose="02020603050405020304" pitchFamily="18" charset="0"/>
                <a:ea typeface="FangSong_GB2312" panose="02010609030101010101" pitchFamily="49" charset="-122"/>
              </a:rPr>
              <a:t>0 </a:t>
            </a:r>
            <a:r>
              <a:rPr lang="pt-BR" altLang="zh-CN" sz="2400" dirty="0">
                <a:solidFill>
                  <a:srgbClr val="0000CC"/>
                </a:solidFill>
                <a:latin typeface="Times New Roman" panose="02020603050405020304" pitchFamily="18" charset="0"/>
                <a:ea typeface="FangSong_GB2312" panose="02010609030101010101" pitchFamily="49" charset="-122"/>
              </a:rPr>
              <a:t>, n</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 … , n</a:t>
            </a:r>
            <a:r>
              <a:rPr lang="pt-BR" altLang="zh-CN" sz="1600" dirty="0">
                <a:solidFill>
                  <a:srgbClr val="0000CC"/>
                </a:solidFill>
                <a:latin typeface="Times New Roman" panose="02020603050405020304" pitchFamily="18" charset="0"/>
                <a:ea typeface="FangSong_GB2312" panose="02010609030101010101" pitchFamily="49" charset="-122"/>
              </a:rPr>
              <a:t>k </a:t>
            </a:r>
            <a:r>
              <a:rPr lang="pt-BR" altLang="zh-CN" sz="2400" dirty="0">
                <a:solidFill>
                  <a:srgbClr val="0000CC"/>
                </a:solidFill>
                <a:latin typeface="Times New Roman" panose="02020603050405020304" pitchFamily="18" charset="0"/>
                <a:ea typeface="FangSong_GB2312" panose="02010609030101010101" pitchFamily="49" charset="-122"/>
              </a:rPr>
              <a:t>=S</a:t>
            </a:r>
            <a:r>
              <a:rPr lang="pt-BR" altLang="zh-CN" sz="1600" dirty="0">
                <a:solidFill>
                  <a:srgbClr val="0000CC"/>
                </a:solidFill>
                <a:latin typeface="Times New Roman" panose="02020603050405020304" pitchFamily="18" charset="0"/>
                <a:ea typeface="FangSong_GB2312" panose="02010609030101010101" pitchFamily="49" charset="-122"/>
              </a:rPr>
              <a:t>g</a:t>
            </a:r>
            <a:endParaRPr lang="pt-BR" altLang="zh-CN" sz="1600" b="0" dirty="0">
              <a:solidFill>
                <a:srgbClr val="0000CC"/>
              </a:solidFill>
              <a:latin typeface="Times New Roman" panose="02020603050405020304" pitchFamily="18" charset="0"/>
              <a:ea typeface="FangSong_GB2312" panose="02010609030101010101" pitchFamily="49" charset="-122"/>
            </a:endParaRPr>
          </a:p>
          <a:p>
            <a:pPr marR="4550"/>
            <a:r>
              <a:rPr lang="zh-CN" altLang="en-US" sz="2400" b="0" dirty="0">
                <a:solidFill>
                  <a:srgbClr val="0000CC"/>
                </a:solidFill>
                <a:latin typeface="FangSong_GB2312" panose="02010609030101010101" pitchFamily="49" charset="-122"/>
                <a:ea typeface="FangSong_GB2312" panose="02010609030101010101" pitchFamily="49" charset="-122"/>
              </a:rPr>
              <a:t>  算法开始时，节点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在</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表中，当节点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离开</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表进入</a:t>
            </a:r>
            <a:r>
              <a:rPr lang="en-US" altLang="zh-CN" sz="2400" dirty="0">
                <a:solidFill>
                  <a:srgbClr val="0000CC"/>
                </a:solidFill>
                <a:latin typeface="Times New Roman" panose="02020603050405020304" pitchFamily="18" charset="0"/>
                <a:ea typeface="FangSong_GB2312" panose="02010609030101010101" pitchFamily="49" charset="-122"/>
              </a:rPr>
              <a:t>Closed</a:t>
            </a:r>
            <a:r>
              <a:rPr lang="zh-CN" altLang="en-US" sz="2400" b="0" dirty="0">
                <a:solidFill>
                  <a:srgbClr val="0000CC"/>
                </a:solidFill>
                <a:latin typeface="FangSong_GB2312" panose="02010609030101010101" pitchFamily="49" charset="-122"/>
                <a:ea typeface="FangSong_GB2312" panose="02010609030101010101" pitchFamily="49" charset="-122"/>
              </a:rPr>
              <a:t>表时，节点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b="0" dirty="0">
                <a:solidFill>
                  <a:srgbClr val="0000CC"/>
                </a:solidFill>
                <a:latin typeface="FangSong_GB2312" panose="02010609030101010101" pitchFamily="49" charset="-122"/>
                <a:ea typeface="FangSong_GB2312" panose="02010609030101010101" pitchFamily="49" charset="-122"/>
              </a:rPr>
              <a:t>进入</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表。因此，</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没有结束以前，在</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表中必存在最佳路径上的节点。设这些节点中排在最前面的节点为</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，则有</a:t>
            </a:r>
          </a:p>
          <a:p>
            <a:r>
              <a:rPr lang="pt-BR" altLang="zh-CN" sz="2400" dirty="0">
                <a:solidFill>
                  <a:srgbClr val="0000CC"/>
                </a:solidFill>
                <a:latin typeface="Times New Roman" panose="02020603050405020304" pitchFamily="18" charset="0"/>
                <a:ea typeface="FangSong_GB2312" panose="02010609030101010101" pitchFamily="49" charset="-122"/>
              </a:rPr>
              <a:t>	f(n')=g(n')+h(n')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60400"/>
            <a:r>
              <a:rPr lang="zh-CN" altLang="en-US" sz="2400" b="0" dirty="0">
                <a:solidFill>
                  <a:srgbClr val="0000CC"/>
                </a:solidFill>
                <a:latin typeface="FangSong_GB2312" panose="02010609030101010101" pitchFamily="49" charset="-122"/>
                <a:ea typeface="FangSong_GB2312" panose="02010609030101010101" pitchFamily="49" charset="-122"/>
              </a:rPr>
              <a:t>  由于</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在最佳路径上，故有</a:t>
            </a:r>
            <a:r>
              <a:rPr lang="en-US" altLang="zh-CN" sz="2400" dirty="0">
                <a:solidFill>
                  <a:srgbClr val="0000CC"/>
                </a:solidFill>
                <a:latin typeface="Times New Roman" panose="02020603050405020304" pitchFamily="18" charset="0"/>
                <a:ea typeface="FangSong_GB2312" panose="02010609030101010101" pitchFamily="49" charset="-122"/>
              </a:rPr>
              <a:t>g(n')=g*(n')</a:t>
            </a:r>
            <a:r>
              <a:rPr lang="zh-CN" altLang="en-US" sz="2400" b="0" dirty="0">
                <a:solidFill>
                  <a:srgbClr val="0000CC"/>
                </a:solidFill>
                <a:latin typeface="FangSong_GB2312" panose="02010609030101010101" pitchFamily="49" charset="-122"/>
                <a:ea typeface="FangSong_GB2312" panose="02010609030101010101" pitchFamily="49" charset="-122"/>
              </a:rPr>
              <a:t>，从而</a:t>
            </a:r>
          </a:p>
          <a:p>
            <a:r>
              <a:rPr lang="pt-BR" altLang="zh-CN" sz="2400" dirty="0">
                <a:solidFill>
                  <a:srgbClr val="0000CC"/>
                </a:solidFill>
                <a:latin typeface="Times New Roman" panose="02020603050405020304" pitchFamily="18" charset="0"/>
                <a:ea typeface="FangSong_GB2312" panose="02010609030101010101" pitchFamily="49" charset="-122"/>
              </a:rPr>
              <a:t>	f(n')=g*(n')+h(n')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72720"/>
            <a:r>
              <a:rPr lang="zh-CN" altLang="en-US" sz="2400" b="0" dirty="0">
                <a:solidFill>
                  <a:srgbClr val="0000CC"/>
                </a:solidFill>
                <a:latin typeface="FangSong_GB2312" panose="02010609030101010101" pitchFamily="49" charset="-122"/>
                <a:ea typeface="FangSong_GB2312" panose="02010609030101010101" pitchFamily="49" charset="-122"/>
              </a:rPr>
              <a:t>  又由于</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算法满足</a:t>
            </a:r>
            <a:r>
              <a:rPr lang="en-US" altLang="zh-CN" sz="2400" dirty="0">
                <a:solidFill>
                  <a:srgbClr val="0000CC"/>
                </a:solidFill>
                <a:latin typeface="Times New Roman" panose="02020603050405020304" pitchFamily="18" charset="0"/>
                <a:ea typeface="FangSong_GB2312" panose="02010609030101010101" pitchFamily="49" charset="-122"/>
              </a:rPr>
              <a:t>h(n')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，故有</a:t>
            </a:r>
          </a:p>
          <a:p>
            <a:pPr marR="86950"/>
            <a:r>
              <a:rPr lang="en-US" altLang="zh-CN" sz="2400" dirty="0">
                <a:solidFill>
                  <a:srgbClr val="0000CC"/>
                </a:solidFill>
                <a:latin typeface="Times New Roman" panose="02020603050405020304" pitchFamily="18" charset="0"/>
                <a:ea typeface="FangSong_GB2312" panose="02010609030101010101" pitchFamily="49" charset="-122"/>
              </a:rPr>
              <a:t>	f(n')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g*(n')+h*(n')=f*(n')</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44400"/>
            <a:r>
              <a:rPr lang="zh-CN" altLang="en-US" sz="2400" b="0" dirty="0">
                <a:solidFill>
                  <a:srgbClr val="0000CC"/>
                </a:solidFill>
                <a:latin typeface="FangSong_GB2312" panose="02010609030101010101" pitchFamily="49" charset="-122"/>
                <a:ea typeface="FangSong_GB2312" panose="02010609030101010101" pitchFamily="49" charset="-122"/>
              </a:rPr>
              <a:t>  因为在最佳路径上的所有节点的</a:t>
            </a:r>
            <a:r>
              <a:rPr lang="en-US" altLang="zh-CN" sz="2400" dirty="0">
                <a:solidFill>
                  <a:srgbClr val="0000CC"/>
                </a:solidFill>
                <a:latin typeface="Times New Roman" panose="02020603050405020304" pitchFamily="18" charset="0"/>
                <a:ea typeface="FangSong_GB2312" panose="02010609030101010101" pitchFamily="49" charset="-122"/>
              </a:rPr>
              <a:t>f*</a:t>
            </a:r>
            <a:r>
              <a:rPr lang="zh-CN" altLang="en-US" sz="2400" b="0" dirty="0">
                <a:solidFill>
                  <a:srgbClr val="0000CC"/>
                </a:solidFill>
                <a:latin typeface="FangSong_GB2312" panose="02010609030101010101" pitchFamily="49" charset="-122"/>
                <a:ea typeface="FangSong_GB2312" panose="02010609030101010101" pitchFamily="49" charset="-122"/>
              </a:rPr>
              <a:t>值都应相等，因此有</a:t>
            </a:r>
          </a:p>
          <a:p>
            <a:r>
              <a:rPr lang="en-US" altLang="zh-CN" sz="2400" dirty="0">
                <a:solidFill>
                  <a:srgbClr val="0000CC"/>
                </a:solidFill>
                <a:latin typeface="Times New Roman" panose="02020603050405020304" pitchFamily="18" charset="0"/>
                <a:ea typeface="FangSong_GB2312" panose="02010609030101010101" pitchFamily="49" charset="-122"/>
              </a:rPr>
              <a:t>	f(n')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354451116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590064" y="1173043"/>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11320"/>
            <a:r>
              <a:rPr lang="zh-CN" altLang="en-US" sz="2400" b="0" dirty="0">
                <a:solidFill>
                  <a:srgbClr val="D50092"/>
                </a:solidFill>
                <a:latin typeface="FangSong_GB2312" panose="02010609030101010101" pitchFamily="49" charset="-122"/>
                <a:ea typeface="FangSong_GB2312" panose="02010609030101010101" pitchFamily="49" charset="-122"/>
              </a:rPr>
              <a:t>定理</a:t>
            </a:r>
            <a:r>
              <a:rPr lang="en-US" altLang="zh-CN" sz="2400" dirty="0">
                <a:solidFill>
                  <a:srgbClr val="D50092"/>
                </a:solidFill>
                <a:latin typeface="Times New Roman" panose="02020603050405020304" pitchFamily="18" charset="0"/>
                <a:ea typeface="FangSong_GB2312" panose="02010609030101010101" pitchFamily="49" charset="-122"/>
              </a:rPr>
              <a:t>4.2 </a:t>
            </a:r>
            <a:r>
              <a:rPr lang="zh-CN" altLang="en-US" sz="2400" b="0" dirty="0">
                <a:solidFill>
                  <a:srgbClr val="0000CC"/>
                </a:solidFill>
                <a:latin typeface="FangSong_GB2312" panose="02010609030101010101" pitchFamily="49" charset="-122"/>
                <a:ea typeface="FangSong_GB2312" panose="02010609030101010101" pitchFamily="49" charset="-122"/>
              </a:rPr>
              <a:t>对无限图，若从初始节点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a:t>
            </a:r>
            <a:r>
              <a:rPr lang="zh-CN" altLang="en-US" sz="2400" b="0" dirty="0">
                <a:solidFill>
                  <a:srgbClr val="0000CC"/>
                </a:solidFill>
                <a:latin typeface="FangSong_GB2312" panose="02010609030101010101" pitchFamily="49" charset="-122"/>
                <a:ea typeface="FangSong_GB2312" panose="02010609030101010101" pitchFamily="49" charset="-122"/>
              </a:rPr>
              <a:t>到目标节点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a:t>
            </a:r>
            <a:r>
              <a:rPr lang="zh-CN" altLang="en-US" sz="2400" b="0" dirty="0">
                <a:solidFill>
                  <a:srgbClr val="0000CC"/>
                </a:solidFill>
                <a:latin typeface="FangSong_GB2312" panose="02010609030101010101" pitchFamily="49" charset="-122"/>
                <a:ea typeface="FangSong_GB2312" panose="02010609030101010101" pitchFamily="49" charset="-122"/>
              </a:rPr>
              <a:t>有路径存在，则</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算法必然会结束。</a:t>
            </a:r>
            <a:endParaRPr lang="en-US" altLang="zh-CN" sz="2400" b="0" dirty="0">
              <a:solidFill>
                <a:srgbClr val="0000CC"/>
              </a:solidFill>
              <a:latin typeface="FangSong_GB2312" panose="02010609030101010101" pitchFamily="49" charset="-122"/>
              <a:ea typeface="FangSong_GB2312" panose="02010609030101010101" pitchFamily="49" charset="-122"/>
            </a:endParaRPr>
          </a:p>
          <a:p>
            <a:pPr marR="11320"/>
            <a:endParaRPr lang="zh-CN" altLang="en-US" sz="2400" b="0" dirty="0">
              <a:solidFill>
                <a:srgbClr val="0000CC"/>
              </a:solidFill>
              <a:latin typeface="FangSong_GB2312" panose="02010609030101010101" pitchFamily="49" charset="-122"/>
              <a:ea typeface="FangSong_GB2312" panose="02010609030101010101" pitchFamily="49" charset="-122"/>
            </a:endParaRPr>
          </a:p>
          <a:p>
            <a:pPr marR="7620"/>
            <a:r>
              <a:rPr lang="zh-CN" altLang="en-US" sz="2400" b="0" dirty="0">
                <a:solidFill>
                  <a:srgbClr val="D50092"/>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（反证法）假设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不结束，由引理</a:t>
            </a:r>
            <a:r>
              <a:rPr lang="en-US" altLang="zh-CN" sz="2400" dirty="0">
                <a:solidFill>
                  <a:srgbClr val="0000CC"/>
                </a:solidFill>
                <a:latin typeface="Times New Roman" panose="02020603050405020304" pitchFamily="18" charset="0"/>
                <a:ea typeface="FangSong_GB2312" panose="02010609030101010101" pitchFamily="49" charset="-122"/>
              </a:rPr>
              <a:t>4.1</a:t>
            </a:r>
            <a:r>
              <a:rPr lang="zh-CN" altLang="en-US" sz="2400" b="0" dirty="0">
                <a:solidFill>
                  <a:srgbClr val="0000CC"/>
                </a:solidFill>
                <a:latin typeface="FangSong_GB2312" panose="02010609030101010101" pitchFamily="49" charset="-122"/>
                <a:ea typeface="FangSong_GB2312" panose="02010609030101010101" pitchFamily="49" charset="-122"/>
              </a:rPr>
              <a:t>知</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表中的节点有任意大的</a:t>
            </a:r>
            <a:r>
              <a:rPr lang="en-US" altLang="zh-CN" sz="2400" dirty="0">
                <a:solidFill>
                  <a:srgbClr val="0000CC"/>
                </a:solidFill>
                <a:latin typeface="Times New Roman" panose="02020603050405020304" pitchFamily="18" charset="0"/>
                <a:ea typeface="FangSong_GB2312" panose="02010609030101010101" pitchFamily="49" charset="-122"/>
              </a:rPr>
              <a:t>f</a:t>
            </a:r>
            <a:r>
              <a:rPr lang="zh-CN" altLang="en-US" sz="2400" b="0" dirty="0">
                <a:solidFill>
                  <a:srgbClr val="0000CC"/>
                </a:solidFill>
                <a:latin typeface="FangSong_GB2312" panose="02010609030101010101" pitchFamily="49" charset="-122"/>
                <a:ea typeface="FangSong_GB2312" panose="02010609030101010101" pitchFamily="49" charset="-122"/>
              </a:rPr>
              <a:t>值，这与引理</a:t>
            </a:r>
            <a:r>
              <a:rPr lang="en-US" altLang="zh-CN" sz="2400" dirty="0">
                <a:solidFill>
                  <a:srgbClr val="0000CC"/>
                </a:solidFill>
                <a:latin typeface="Times New Roman" panose="02020603050405020304" pitchFamily="18" charset="0"/>
                <a:ea typeface="FangSong_GB2312" panose="02010609030101010101" pitchFamily="49" charset="-122"/>
              </a:rPr>
              <a:t>4.2</a:t>
            </a:r>
            <a:r>
              <a:rPr lang="zh-CN" altLang="en-US" sz="2400" b="0" dirty="0">
                <a:solidFill>
                  <a:srgbClr val="0000CC"/>
                </a:solidFill>
                <a:latin typeface="FangSong_GB2312" panose="02010609030101010101" pitchFamily="49" charset="-122"/>
                <a:ea typeface="FangSong_GB2312" panose="02010609030101010101" pitchFamily="49" charset="-122"/>
              </a:rPr>
              <a:t>的结论相矛盾，因此，</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算法只能成功结束。</a:t>
            </a:r>
            <a:endParaRPr lang="en-US" altLang="zh-CN" sz="2400" b="0" dirty="0">
              <a:solidFill>
                <a:srgbClr val="0000CC"/>
              </a:solidFill>
              <a:latin typeface="FangSong_GB2312" panose="02010609030101010101" pitchFamily="49" charset="-122"/>
              <a:ea typeface="FangSong_GB2312" panose="02010609030101010101" pitchFamily="49" charset="-122"/>
            </a:endParaRPr>
          </a:p>
          <a:p>
            <a:pPr marR="7620"/>
            <a:endParaRPr lang="zh-CN" altLang="en-US" sz="2400" b="0" dirty="0">
              <a:solidFill>
                <a:srgbClr val="0000CC"/>
              </a:solidFill>
              <a:latin typeface="FangSong_GB2312" panose="02010609030101010101" pitchFamily="49" charset="-122"/>
              <a:ea typeface="FangSong_GB2312" panose="02010609030101010101" pitchFamily="49" charset="-122"/>
            </a:endParaRPr>
          </a:p>
          <a:p>
            <a:pPr marR="7400"/>
            <a:r>
              <a:rPr lang="zh-CN" altLang="en-US" sz="2400" b="0" dirty="0">
                <a:solidFill>
                  <a:srgbClr val="D50092"/>
                </a:solidFill>
                <a:latin typeface="FangSong_GB2312" panose="02010609030101010101" pitchFamily="49" charset="-122"/>
                <a:ea typeface="FangSong_GB2312" panose="02010609030101010101" pitchFamily="49" charset="-122"/>
              </a:rPr>
              <a:t>推论</a:t>
            </a:r>
            <a:r>
              <a:rPr lang="en-US" altLang="zh-CN" sz="2400" dirty="0">
                <a:solidFill>
                  <a:srgbClr val="D50092"/>
                </a:solidFill>
                <a:latin typeface="Times New Roman" panose="02020603050405020304" pitchFamily="18" charset="0"/>
                <a:ea typeface="FangSong_GB2312" panose="02010609030101010101" pitchFamily="49" charset="-122"/>
              </a:rPr>
              <a:t>4.1 </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表中任一具有</a:t>
            </a:r>
            <a:r>
              <a:rPr lang="en-US" altLang="zh-CN" sz="2400" dirty="0">
                <a:solidFill>
                  <a:srgbClr val="0000CC"/>
                </a:solidFill>
                <a:latin typeface="Times New Roman" panose="02020603050405020304" pitchFamily="18" charset="0"/>
                <a:ea typeface="FangSong_GB2312" panose="02010609030101010101" pitchFamily="49" charset="-122"/>
              </a:rPr>
              <a:t>f(n)&lt;f*(S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的节点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，最终都被</a:t>
            </a:r>
            <a:r>
              <a:rPr lang="en-US" altLang="zh-CN" sz="2400" dirty="0">
                <a:solidFill>
                  <a:srgbClr val="0000CC"/>
                </a:solidFill>
                <a:latin typeface="Times New Roman" panose="02020603050405020304" pitchFamily="18" charset="0"/>
                <a:ea typeface="FangSong_GB2312" panose="02010609030101010101" pitchFamily="49" charset="-122"/>
              </a:rPr>
              <a:t>A* </a:t>
            </a:r>
            <a:r>
              <a:rPr lang="zh-CN" altLang="en-US" sz="2400" b="0" dirty="0">
                <a:solidFill>
                  <a:srgbClr val="0000CC"/>
                </a:solidFill>
                <a:latin typeface="FangSong_GB2312" panose="02010609030101010101" pitchFamily="49" charset="-122"/>
                <a:ea typeface="FangSong_GB2312" panose="02010609030101010101" pitchFamily="49" charset="-122"/>
              </a:rPr>
              <a:t>算法选作为扩展的节点。</a:t>
            </a:r>
          </a:p>
          <a:p>
            <a:r>
              <a:rPr lang="en-US" altLang="zh-CN" sz="2400" dirty="0">
                <a:solidFill>
                  <a:srgbClr val="0000CC"/>
                </a:solidFill>
                <a:latin typeface="Times New Roman" panose="02020603050405020304" pitchFamily="18" charset="0"/>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证明略</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zh-CN" altLang="en-US" sz="2400" b="0" dirty="0">
              <a:solidFill>
                <a:srgbClr val="0000CC"/>
              </a:solidFill>
              <a:latin typeface="Times New Roman" panose="02020603050405020304" pitchFamily="18" charset="0"/>
              <a:ea typeface="FangSong_GB2312" panose="02010609030101010101" pitchFamily="49" charset="-122"/>
            </a:endParaRPr>
          </a:p>
          <a:p>
            <a:pPr marR="80300"/>
            <a:r>
              <a:rPr lang="zh-CN" altLang="en-US" sz="2400" b="0" dirty="0">
                <a:solidFill>
                  <a:srgbClr val="0000CC"/>
                </a:solidFill>
                <a:latin typeface="FangSong_GB2312" panose="02010609030101010101" pitchFamily="49" charset="-122"/>
                <a:ea typeface="FangSong_GB2312" panose="02010609030101010101" pitchFamily="49" charset="-122"/>
              </a:rPr>
              <a:t>  </a:t>
            </a:r>
            <a:endParaRPr lang="en-US" altLang="zh-CN" sz="2400" b="0" dirty="0">
              <a:solidFill>
                <a:srgbClr val="0000CC"/>
              </a:solidFill>
              <a:latin typeface="FangSong_GB2312" panose="02010609030101010101" pitchFamily="49" charset="-122"/>
              <a:ea typeface="FangSong_GB2312" panose="02010609030101010101" pitchFamily="49" charset="-122"/>
            </a:endParaRPr>
          </a:p>
          <a:p>
            <a:pPr marR="80300"/>
            <a:r>
              <a:rPr lang="en-US" altLang="zh-CN" sz="2400" b="0" dirty="0">
                <a:solidFill>
                  <a:srgbClr val="0000CC"/>
                </a:solidFill>
                <a:latin typeface="FangSong_GB2312" panose="02010609030101010101" pitchFamily="49" charset="-122"/>
                <a:ea typeface="FangSong_GB2312" panose="02010609030101010101" pitchFamily="49" charset="-122"/>
              </a:rPr>
              <a:t>  </a:t>
            </a:r>
            <a:r>
              <a:rPr lang="zh-CN" altLang="en-US" sz="2400" b="0" dirty="0">
                <a:solidFill>
                  <a:srgbClr val="0000CC"/>
                </a:solidFill>
                <a:latin typeface="FangSong_GB2312" panose="02010609030101010101" pitchFamily="49" charset="-122"/>
                <a:ea typeface="FangSong_GB2312" panose="02010609030101010101" pitchFamily="49" charset="-122"/>
              </a:rPr>
              <a:t>下面给出</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算法的可纳性</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183122746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590064" y="1025559"/>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9550"/>
            <a:r>
              <a:rPr lang="zh-CN" altLang="en-US" sz="2400" b="0" dirty="0">
                <a:solidFill>
                  <a:srgbClr val="D50092"/>
                </a:solidFill>
                <a:latin typeface="FangSong_GB2312" panose="02010609030101010101" pitchFamily="49" charset="-122"/>
                <a:ea typeface="FangSong_GB2312" panose="02010609030101010101" pitchFamily="49" charset="-122"/>
              </a:rPr>
              <a:t>定理</a:t>
            </a:r>
            <a:r>
              <a:rPr lang="en-US" altLang="zh-CN" sz="2400" dirty="0">
                <a:solidFill>
                  <a:srgbClr val="D50092"/>
                </a:solidFill>
                <a:latin typeface="Times New Roman" panose="02020603050405020304" pitchFamily="18" charset="0"/>
                <a:ea typeface="FangSong_GB2312" panose="02010609030101010101" pitchFamily="49" charset="-122"/>
              </a:rPr>
              <a:t>4.3 </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算法是可采纳的，即若存在从初始节点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到目标节点</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600" dirty="0">
                <a:solidFill>
                  <a:srgbClr val="0000CC"/>
                </a:solidFill>
                <a:latin typeface="Times New Roman" panose="02020603050405020304" pitchFamily="18" charset="0"/>
                <a:ea typeface="FangSong_GB2312" panose="02010609030101010101" pitchFamily="49" charset="-122"/>
              </a:rPr>
              <a:t>g </a:t>
            </a:r>
            <a:r>
              <a:rPr lang="zh-CN" altLang="en-US" sz="2400" b="0" dirty="0">
                <a:solidFill>
                  <a:srgbClr val="0000CC"/>
                </a:solidFill>
                <a:latin typeface="FangSong_GB2312" panose="02010609030101010101" pitchFamily="49" charset="-122"/>
                <a:ea typeface="FangSong_GB2312" panose="02010609030101010101" pitchFamily="49" charset="-122"/>
              </a:rPr>
              <a:t>的路径，则</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算法必能结束在最佳路径上。</a:t>
            </a:r>
          </a:p>
          <a:p>
            <a:pPr marR="73770"/>
            <a:r>
              <a:rPr lang="zh-CN" altLang="en-US" sz="2400" b="0" dirty="0">
                <a:solidFill>
                  <a:srgbClr val="D50092"/>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证明过程分以下两步进行：</a:t>
            </a:r>
          </a:p>
          <a:p>
            <a:pPr marR="48750"/>
            <a:r>
              <a:rPr lang="zh-CN" altLang="en-US" sz="2400" b="0" dirty="0">
                <a:solidFill>
                  <a:srgbClr val="D50092"/>
                </a:solidFill>
                <a:latin typeface="FangSong_GB2312" panose="02010609030101010101" pitchFamily="49" charset="-122"/>
                <a:ea typeface="FangSong_GB2312" panose="02010609030101010101" pitchFamily="49" charset="-122"/>
              </a:rPr>
              <a:t>  先证明</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算法一定能够终止在某个目标节点上。</a:t>
            </a:r>
          </a:p>
          <a:p>
            <a:pPr marR="7550"/>
            <a:r>
              <a:rPr lang="zh-CN" altLang="en-US" sz="2400" b="0" dirty="0">
                <a:solidFill>
                  <a:srgbClr val="0000CC"/>
                </a:solidFill>
                <a:latin typeface="FangSong_GB2312" panose="02010609030101010101" pitchFamily="49" charset="-122"/>
                <a:ea typeface="FangSong_GB2312" panose="02010609030101010101" pitchFamily="49" charset="-122"/>
              </a:rPr>
              <a:t>  由定理</a:t>
            </a:r>
            <a:r>
              <a:rPr lang="en-US" altLang="zh-CN" sz="2400" dirty="0">
                <a:solidFill>
                  <a:srgbClr val="0000CC"/>
                </a:solidFill>
                <a:latin typeface="Times New Roman" panose="02020603050405020304" pitchFamily="18" charset="0"/>
                <a:ea typeface="FangSong_GB2312" panose="02010609030101010101" pitchFamily="49" charset="-122"/>
              </a:rPr>
              <a:t>4.1</a:t>
            </a:r>
            <a:r>
              <a:rPr lang="zh-CN" altLang="en-US" sz="2400" b="0" dirty="0">
                <a:solidFill>
                  <a:srgbClr val="0000CC"/>
                </a:solidFill>
                <a:latin typeface="FangSong_GB2312" panose="02010609030101010101" pitchFamily="49" charset="-122"/>
                <a:ea typeface="FangSong_GB2312" panose="02010609030101010101" pitchFamily="49" charset="-122"/>
              </a:rPr>
              <a:t>和定理</a:t>
            </a:r>
            <a:r>
              <a:rPr lang="en-US" altLang="zh-CN" sz="2400" dirty="0">
                <a:solidFill>
                  <a:srgbClr val="0000CC"/>
                </a:solidFill>
                <a:latin typeface="Times New Roman" panose="02020603050405020304" pitchFamily="18" charset="0"/>
                <a:ea typeface="FangSong_GB2312" panose="02010609030101010101" pitchFamily="49" charset="-122"/>
              </a:rPr>
              <a:t>4.2</a:t>
            </a:r>
            <a:r>
              <a:rPr lang="zh-CN" altLang="en-US" sz="2400" b="0" dirty="0">
                <a:solidFill>
                  <a:srgbClr val="0000CC"/>
                </a:solidFill>
                <a:latin typeface="FangSong_GB2312" panose="02010609030101010101" pitchFamily="49" charset="-122"/>
                <a:ea typeface="FangSong_GB2312" panose="02010609030101010101" pitchFamily="49" charset="-122"/>
              </a:rPr>
              <a:t>可知，无论是对有限图还是无限图，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算法都能够找到某个目标节点而结束。</a:t>
            </a:r>
          </a:p>
          <a:p>
            <a:pPr marR="44720"/>
            <a:r>
              <a:rPr lang="zh-CN" altLang="en-US" sz="2400" b="0" dirty="0">
                <a:solidFill>
                  <a:srgbClr val="D50092"/>
                </a:solidFill>
                <a:latin typeface="FangSong_GB2312" panose="02010609030101010101" pitchFamily="49" charset="-122"/>
                <a:ea typeface="FangSong_GB2312" panose="02010609030101010101" pitchFamily="49" charset="-122"/>
              </a:rPr>
              <a:t>  再证明</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算法只能终止在最佳路径上。（反证法）</a:t>
            </a:r>
          </a:p>
          <a:p>
            <a:pPr marR="7170"/>
            <a:r>
              <a:rPr lang="zh-CN" altLang="en-US" sz="2400" b="0" dirty="0">
                <a:solidFill>
                  <a:srgbClr val="0000CC"/>
                </a:solidFill>
                <a:latin typeface="FangSong_GB2312" panose="02010609030101010101" pitchFamily="49" charset="-122"/>
                <a:ea typeface="FangSong_GB2312" panose="02010609030101010101" pitchFamily="49" charset="-122"/>
              </a:rPr>
              <a:t>  假设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算法未能终止在最佳路径上，而是终止在</a:t>
            </a:r>
            <a:r>
              <a:rPr lang="zh-CN" altLang="en-US" sz="2400" b="0" dirty="0">
                <a:solidFill>
                  <a:srgbClr val="006300"/>
                </a:solidFill>
                <a:latin typeface="FangSong_GB2312" panose="02010609030101010101" pitchFamily="49" charset="-122"/>
                <a:ea typeface="FangSong_GB2312" panose="02010609030101010101" pitchFamily="49" charset="-122"/>
              </a:rPr>
              <a:t>某个目标节点</a:t>
            </a:r>
            <a:r>
              <a:rPr lang="en-US" altLang="zh-CN" sz="2400" dirty="0">
                <a:solidFill>
                  <a:srgbClr val="006300"/>
                </a:solidFill>
                <a:latin typeface="Times New Roman" panose="02020603050405020304" pitchFamily="18" charset="0"/>
                <a:ea typeface="FangSong_GB2312" panose="02010609030101010101" pitchFamily="49" charset="-122"/>
              </a:rPr>
              <a:t>t</a:t>
            </a:r>
            <a:r>
              <a:rPr lang="zh-CN" altLang="en-US" sz="2400" b="0" dirty="0">
                <a:solidFill>
                  <a:srgbClr val="0000CC"/>
                </a:solidFill>
                <a:latin typeface="FangSong_GB2312" panose="02010609030101010101" pitchFamily="49" charset="-122"/>
                <a:ea typeface="FangSong_GB2312" panose="02010609030101010101" pitchFamily="49" charset="-122"/>
              </a:rPr>
              <a:t>处，则有</a:t>
            </a:r>
          </a:p>
          <a:p>
            <a:r>
              <a:rPr lang="en-US" altLang="zh-CN" sz="2400" dirty="0">
                <a:solidFill>
                  <a:srgbClr val="0000CC"/>
                </a:solidFill>
                <a:latin typeface="Times New Roman" panose="02020603050405020304" pitchFamily="18" charset="0"/>
                <a:ea typeface="FangSong_GB2312" panose="02010609030101010101" pitchFamily="49" charset="-122"/>
              </a:rPr>
              <a:t>	f(t)=g(t)&gt;f*(S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7920"/>
            <a:r>
              <a:rPr lang="zh-CN" altLang="en-US" sz="2400" b="0" dirty="0">
                <a:solidFill>
                  <a:srgbClr val="0000CC"/>
                </a:solidFill>
                <a:latin typeface="FangSong_GB2312" panose="02010609030101010101" pitchFamily="49" charset="-122"/>
                <a:ea typeface="FangSong_GB2312" panose="02010609030101010101" pitchFamily="49" charset="-122"/>
              </a:rPr>
              <a:t>  但由引理</a:t>
            </a:r>
            <a:r>
              <a:rPr lang="en-US" altLang="zh-CN" sz="2400" dirty="0">
                <a:solidFill>
                  <a:srgbClr val="0000CC"/>
                </a:solidFill>
                <a:latin typeface="Times New Roman" panose="02020603050405020304" pitchFamily="18" charset="0"/>
                <a:ea typeface="FangSong_GB2312" panose="02010609030101010101" pitchFamily="49" charset="-122"/>
              </a:rPr>
              <a:t>4.2</a:t>
            </a:r>
            <a:r>
              <a:rPr lang="zh-CN" altLang="en-US" sz="2400" b="0" dirty="0">
                <a:solidFill>
                  <a:srgbClr val="0000CC"/>
                </a:solidFill>
                <a:latin typeface="FangSong_GB2312" panose="02010609030101010101" pitchFamily="49" charset="-122"/>
                <a:ea typeface="FangSong_GB2312" panose="02010609030101010101" pitchFamily="49" charset="-122"/>
              </a:rPr>
              <a:t>可知，在</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算法结束前，必有最佳路径上的一个节点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在</a:t>
            </a:r>
            <a:r>
              <a:rPr lang="en-US" altLang="zh-CN" sz="2400" dirty="0">
                <a:solidFill>
                  <a:srgbClr val="0000CC"/>
                </a:solidFill>
                <a:latin typeface="Times New Roman" panose="02020603050405020304" pitchFamily="18" charset="0"/>
                <a:ea typeface="FangSong_GB2312" panose="02010609030101010101" pitchFamily="49" charset="-122"/>
              </a:rPr>
              <a:t>Open </a:t>
            </a:r>
            <a:r>
              <a:rPr lang="zh-CN" altLang="en-US" sz="2400" b="0" dirty="0">
                <a:solidFill>
                  <a:srgbClr val="0000CC"/>
                </a:solidFill>
                <a:latin typeface="FangSong_GB2312" panose="02010609030101010101" pitchFamily="49" charset="-122"/>
                <a:ea typeface="FangSong_GB2312" panose="02010609030101010101" pitchFamily="49" charset="-122"/>
              </a:rPr>
              <a:t>表中，且有</a:t>
            </a:r>
          </a:p>
          <a:p>
            <a:r>
              <a:rPr lang="en-US" altLang="zh-CN" sz="2400" dirty="0">
                <a:solidFill>
                  <a:srgbClr val="0000CC"/>
                </a:solidFill>
                <a:latin typeface="Times New Roman" panose="02020603050405020304" pitchFamily="18" charset="0"/>
                <a:ea typeface="FangSong_GB2312" panose="02010609030101010101" pitchFamily="49" charset="-122"/>
              </a:rPr>
              <a:t>	f(n’)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)&lt;f(t)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4820"/>
            <a:r>
              <a:rPr lang="zh-CN" altLang="en-US" sz="2400" b="0" dirty="0">
                <a:solidFill>
                  <a:srgbClr val="0000CC"/>
                </a:solidFill>
                <a:latin typeface="FangSong_GB2312" panose="02010609030101010101" pitchFamily="49" charset="-122"/>
                <a:ea typeface="FangSong_GB2312" panose="02010609030101010101" pitchFamily="49" charset="-122"/>
              </a:rPr>
              <a:t>  这时，</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算法一定会选择</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来扩展，而不可能选择</a:t>
            </a:r>
            <a:r>
              <a:rPr lang="en-US" altLang="zh-CN" sz="2400" dirty="0">
                <a:solidFill>
                  <a:srgbClr val="0000CC"/>
                </a:solidFill>
                <a:latin typeface="Times New Roman" panose="02020603050405020304" pitchFamily="18" charset="0"/>
                <a:ea typeface="FangSong_GB2312" panose="02010609030101010101" pitchFamily="49" charset="-122"/>
              </a:rPr>
              <a:t>t</a:t>
            </a:r>
            <a:r>
              <a:rPr lang="zh-CN" altLang="en-US" sz="2400" b="0" dirty="0">
                <a:solidFill>
                  <a:srgbClr val="0000CC"/>
                </a:solidFill>
                <a:latin typeface="FangSong_GB2312" panose="02010609030101010101" pitchFamily="49" charset="-122"/>
                <a:ea typeface="FangSong_GB2312" panose="02010609030101010101" pitchFamily="49" charset="-122"/>
              </a:rPr>
              <a:t>，从而也不会去测试目标节点</a:t>
            </a:r>
            <a:r>
              <a:rPr lang="en-US" altLang="zh-CN" sz="2400" dirty="0">
                <a:solidFill>
                  <a:srgbClr val="0000CC"/>
                </a:solidFill>
                <a:latin typeface="Times New Roman" panose="02020603050405020304" pitchFamily="18" charset="0"/>
                <a:ea typeface="FangSong_GB2312" panose="02010609030101010101" pitchFamily="49" charset="-122"/>
              </a:rPr>
              <a:t>t</a:t>
            </a:r>
            <a:r>
              <a:rPr lang="zh-CN" altLang="en-US" sz="2400" b="0" dirty="0">
                <a:solidFill>
                  <a:srgbClr val="0000CC"/>
                </a:solidFill>
                <a:latin typeface="FangSong_GB2312" panose="02010609030101010101" pitchFamily="49" charset="-122"/>
                <a:ea typeface="FangSong_GB2312" panose="02010609030101010101" pitchFamily="49" charset="-122"/>
              </a:rPr>
              <a:t>，这就与假设</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算法终止在目标节点</a:t>
            </a:r>
            <a:r>
              <a:rPr lang="en-US" altLang="zh-CN" sz="2400" dirty="0">
                <a:solidFill>
                  <a:srgbClr val="0000CC"/>
                </a:solidFill>
                <a:latin typeface="Times New Roman" panose="02020603050405020304" pitchFamily="18" charset="0"/>
                <a:ea typeface="FangSong_GB2312" panose="02010609030101010101" pitchFamily="49" charset="-122"/>
              </a:rPr>
              <a:t>t</a:t>
            </a:r>
            <a:r>
              <a:rPr lang="zh-CN" altLang="en-US" sz="2400" b="0" dirty="0">
                <a:solidFill>
                  <a:srgbClr val="0000CC"/>
                </a:solidFill>
                <a:latin typeface="FangSong_GB2312" panose="02010609030101010101" pitchFamily="49" charset="-122"/>
                <a:ea typeface="FangSong_GB2312" panose="02010609030101010101" pitchFamily="49" charset="-122"/>
              </a:rPr>
              <a:t>相矛盾。因此，</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算法只能终止在最佳路径上。 </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1281909326"/>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4.3.4.1 A*</a:t>
            </a:r>
            <a:r>
              <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rPr>
              <a:t>算法的可纳性</a:t>
            </a:r>
          </a:p>
        </p:txBody>
      </p:sp>
      <p:sp>
        <p:nvSpPr>
          <p:cNvPr id="6" name="Rectangle 4"/>
          <p:cNvSpPr>
            <a:spLocks noChangeArrowheads="1"/>
          </p:cNvSpPr>
          <p:nvPr/>
        </p:nvSpPr>
        <p:spPr bwMode="auto">
          <a:xfrm>
            <a:off x="776877" y="1644991"/>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22820"/>
            <a:r>
              <a:rPr lang="zh-CN" altLang="en-US" sz="2400" b="0" dirty="0">
                <a:solidFill>
                  <a:srgbClr val="CC3100"/>
                </a:solidFill>
                <a:latin typeface="FangSong_GB2312" panose="02010609030101010101" pitchFamily="49" charset="-122"/>
                <a:ea typeface="FangSong_GB2312" panose="02010609030101010101" pitchFamily="49" charset="-122"/>
              </a:rPr>
              <a:t>推论</a:t>
            </a:r>
            <a:r>
              <a:rPr lang="en-US" altLang="zh-CN" sz="2400" dirty="0">
                <a:solidFill>
                  <a:srgbClr val="CC3100"/>
                </a:solidFill>
                <a:latin typeface="Times New Roman" panose="02020603050405020304" pitchFamily="18" charset="0"/>
                <a:ea typeface="FangSong_GB2312" panose="02010609030101010101" pitchFamily="49" charset="-122"/>
              </a:rPr>
              <a:t>4.2 </a:t>
            </a:r>
            <a:r>
              <a:rPr lang="zh-CN" altLang="en-US" sz="2400" b="0" dirty="0">
                <a:solidFill>
                  <a:srgbClr val="006300"/>
                </a:solidFill>
                <a:latin typeface="FangSong_GB2312" panose="02010609030101010101" pitchFamily="49" charset="-122"/>
                <a:ea typeface="FangSong_GB2312" panose="02010609030101010101" pitchFamily="49" charset="-122"/>
              </a:rPr>
              <a:t>在</a:t>
            </a:r>
            <a:r>
              <a:rPr lang="en-US" altLang="zh-CN" sz="2400" dirty="0">
                <a:solidFill>
                  <a:srgbClr val="006300"/>
                </a:solidFill>
                <a:latin typeface="Times New Roman" panose="02020603050405020304" pitchFamily="18" charset="0"/>
                <a:ea typeface="FangSong_GB2312" panose="02010609030101010101" pitchFamily="49" charset="-122"/>
              </a:rPr>
              <a:t>A*</a:t>
            </a:r>
            <a:r>
              <a:rPr lang="zh-CN" altLang="en-US" sz="2400" b="0" dirty="0">
                <a:solidFill>
                  <a:srgbClr val="006300"/>
                </a:solidFill>
                <a:latin typeface="FangSong_GB2312" panose="02010609030101010101" pitchFamily="49" charset="-122"/>
                <a:ea typeface="FangSong_GB2312" panose="02010609030101010101" pitchFamily="49" charset="-122"/>
              </a:rPr>
              <a:t>算法中，对任何被扩展的节点</a:t>
            </a:r>
            <a:r>
              <a:rPr lang="en-US" altLang="zh-CN" sz="2400" dirty="0">
                <a:solidFill>
                  <a:srgbClr val="006300"/>
                </a:solidFill>
                <a:latin typeface="Times New Roman" panose="02020603050405020304" pitchFamily="18" charset="0"/>
                <a:ea typeface="FangSong_GB2312" panose="02010609030101010101" pitchFamily="49" charset="-122"/>
              </a:rPr>
              <a:t>n</a:t>
            </a:r>
            <a:r>
              <a:rPr lang="zh-CN" altLang="en-US" sz="2400" b="0" dirty="0">
                <a:solidFill>
                  <a:srgbClr val="006300"/>
                </a:solidFill>
                <a:latin typeface="FangSong_GB2312" panose="02010609030101010101" pitchFamily="49" charset="-122"/>
                <a:ea typeface="FangSong_GB2312" panose="02010609030101010101" pitchFamily="49" charset="-122"/>
              </a:rPr>
              <a:t>，都有</a:t>
            </a:r>
            <a:r>
              <a:rPr lang="en-US" altLang="zh-CN" sz="2400" dirty="0">
                <a:solidFill>
                  <a:srgbClr val="006300"/>
                </a:solidFill>
                <a:latin typeface="Times New Roman" panose="02020603050405020304" pitchFamily="18" charset="0"/>
                <a:ea typeface="FangSong_GB2312" panose="02010609030101010101" pitchFamily="49" charset="-122"/>
              </a:rPr>
              <a:t>f(n)</a:t>
            </a:r>
            <a:r>
              <a:rPr lang="en-US" altLang="zh-CN" sz="2400" b="0" dirty="0">
                <a:solidFill>
                  <a:srgbClr val="006300"/>
                </a:solidFill>
                <a:latin typeface="FangSong_GB2312" panose="02010609030101010101" pitchFamily="49" charset="-122"/>
                <a:ea typeface="FangSong_GB2312" panose="02010609030101010101" pitchFamily="49" charset="-122"/>
              </a:rPr>
              <a:t>≤</a:t>
            </a:r>
            <a:r>
              <a:rPr lang="en-US" altLang="zh-CN" sz="2400" dirty="0">
                <a:solidFill>
                  <a:srgbClr val="006300"/>
                </a:solidFill>
                <a:latin typeface="Times New Roman" panose="02020603050405020304" pitchFamily="18" charset="0"/>
                <a:ea typeface="FangSong_GB2312" panose="02010609030101010101" pitchFamily="49" charset="-122"/>
              </a:rPr>
              <a:t>f*(S</a:t>
            </a:r>
            <a:r>
              <a:rPr lang="en-US" altLang="zh-CN" sz="1600" dirty="0">
                <a:solidFill>
                  <a:srgbClr val="006300"/>
                </a:solidFill>
                <a:latin typeface="Times New Roman" panose="02020603050405020304" pitchFamily="18" charset="0"/>
                <a:ea typeface="FangSong_GB2312" panose="02010609030101010101" pitchFamily="49" charset="-122"/>
              </a:rPr>
              <a:t>0 </a:t>
            </a:r>
            <a:r>
              <a:rPr lang="en-US" altLang="zh-CN" sz="2400" dirty="0">
                <a:solidFill>
                  <a:srgbClr val="006300"/>
                </a:solidFill>
                <a:latin typeface="Times New Roman" panose="02020603050405020304" pitchFamily="18" charset="0"/>
                <a:ea typeface="FangSong_GB2312" panose="02010609030101010101" pitchFamily="49" charset="-122"/>
              </a:rPr>
              <a:t>)</a:t>
            </a:r>
            <a:r>
              <a:rPr lang="zh-CN" altLang="en-US" sz="2400" b="0" dirty="0">
                <a:solidFill>
                  <a:srgbClr val="006300"/>
                </a:solidFill>
                <a:latin typeface="FangSong_GB2312" panose="02010609030101010101" pitchFamily="49" charset="-122"/>
                <a:ea typeface="FangSong_GB2312" panose="02010609030101010101" pitchFamily="49" charset="-122"/>
              </a:rPr>
              <a:t>。</a:t>
            </a:r>
          </a:p>
          <a:p>
            <a:pPr marR="5620"/>
            <a:r>
              <a:rPr lang="zh-CN" altLang="en-US" sz="2400" b="0" dirty="0">
                <a:solidFill>
                  <a:srgbClr val="CC3100"/>
                </a:solidFill>
                <a:latin typeface="FangSong_GB2312" panose="02010609030101010101" pitchFamily="49" charset="-122"/>
                <a:ea typeface="FangSong_GB2312" panose="02010609030101010101" pitchFamily="49" charset="-122"/>
              </a:rPr>
              <a:t>证明：</a:t>
            </a:r>
            <a:r>
              <a:rPr lang="zh-CN" altLang="en-US" sz="2400" b="0" dirty="0">
                <a:solidFill>
                  <a:srgbClr val="0000CC"/>
                </a:solidFill>
                <a:latin typeface="FangSong_GB2312" panose="02010609030101010101" pitchFamily="49" charset="-122"/>
                <a:ea typeface="FangSong_GB2312" panose="02010609030101010101" pitchFamily="49" charset="-122"/>
              </a:rPr>
              <a:t>令</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是由</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选作扩展的任一节点，因此</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不会是目标节点，且搜索没有结束。由引理</a:t>
            </a:r>
            <a:r>
              <a:rPr lang="en-US" altLang="zh-CN" sz="2400" dirty="0">
                <a:solidFill>
                  <a:srgbClr val="0000CC"/>
                </a:solidFill>
                <a:latin typeface="Times New Roman" panose="02020603050405020304" pitchFamily="18" charset="0"/>
                <a:ea typeface="FangSong_GB2312" panose="02010609030101010101" pitchFamily="49" charset="-122"/>
              </a:rPr>
              <a:t>4.2</a:t>
            </a:r>
            <a:r>
              <a:rPr lang="zh-CN" altLang="en-US" sz="2400" b="0" dirty="0">
                <a:solidFill>
                  <a:srgbClr val="0000CC"/>
                </a:solidFill>
                <a:latin typeface="FangSong_GB2312" panose="02010609030101010101" pitchFamily="49" charset="-122"/>
                <a:ea typeface="FangSong_GB2312" panose="02010609030101010101" pitchFamily="49" charset="-122"/>
              </a:rPr>
              <a:t>可知，在</a:t>
            </a:r>
            <a:r>
              <a:rPr lang="en-US" altLang="zh-CN" sz="2400" dirty="0">
                <a:solidFill>
                  <a:srgbClr val="0000CC"/>
                </a:solidFill>
                <a:latin typeface="Times New Roman" panose="02020603050405020304" pitchFamily="18" charset="0"/>
                <a:ea typeface="FangSong_GB2312" panose="02010609030101010101" pitchFamily="49" charset="-122"/>
              </a:rPr>
              <a:t>Open</a:t>
            </a:r>
            <a:r>
              <a:rPr lang="zh-CN" altLang="en-US" sz="2400" b="0" dirty="0">
                <a:solidFill>
                  <a:srgbClr val="0000CC"/>
                </a:solidFill>
                <a:latin typeface="FangSong_GB2312" panose="02010609030101010101" pitchFamily="49" charset="-122"/>
                <a:ea typeface="FangSong_GB2312" panose="02010609030101010101" pitchFamily="49" charset="-122"/>
              </a:rPr>
              <a:t>表中有满足</a:t>
            </a:r>
          </a:p>
          <a:p>
            <a:r>
              <a:rPr lang="en-US" altLang="zh-CN" sz="2400" dirty="0">
                <a:solidFill>
                  <a:srgbClr val="0000CC"/>
                </a:solidFill>
                <a:latin typeface="Times New Roman" panose="02020603050405020304" pitchFamily="18" charset="0"/>
                <a:ea typeface="FangSong_GB2312" panose="02010609030101010101" pitchFamily="49" charset="-122"/>
              </a:rPr>
              <a:t>	f(n')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5920"/>
            <a:r>
              <a:rPr lang="zh-CN" altLang="en-US" sz="2400" b="0" dirty="0">
                <a:solidFill>
                  <a:srgbClr val="0000CC"/>
                </a:solidFill>
                <a:latin typeface="FangSong_GB2312" panose="02010609030101010101" pitchFamily="49" charset="-122"/>
                <a:ea typeface="FangSong_GB2312" panose="02010609030101010101" pitchFamily="49" charset="-122"/>
              </a:rPr>
              <a:t>的节点</a:t>
            </a:r>
            <a:r>
              <a:rPr lang="en-US" altLang="zh-CN" sz="2400" dirty="0" smtClean="0">
                <a:solidFill>
                  <a:srgbClr val="0000CC"/>
                </a:solidFill>
                <a:latin typeface="Times New Roman" panose="02020603050405020304" pitchFamily="18" charset="0"/>
                <a:ea typeface="FangSong_GB2312" panose="02010609030101010101" pitchFamily="49" charset="-122"/>
              </a:rPr>
              <a:t>n‘</a:t>
            </a:r>
            <a:r>
              <a:rPr lang="zh-CN" altLang="en-US" sz="2400" b="0" dirty="0" smtClean="0">
                <a:solidFill>
                  <a:srgbClr val="0000CC"/>
                </a:solidFill>
                <a:latin typeface="FangSong_GB2312" panose="02010609030101010101" pitchFamily="49" charset="-122"/>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若</a:t>
            </a:r>
            <a:r>
              <a:rPr lang="en-US" altLang="zh-CN" sz="2400" dirty="0" smtClean="0">
                <a:solidFill>
                  <a:srgbClr val="0000CC"/>
                </a:solidFill>
                <a:latin typeface="Times New Roman" panose="02020603050405020304" pitchFamily="18" charset="0"/>
                <a:ea typeface="FangSong_GB2312" panose="02010609030101010101" pitchFamily="49" charset="-122"/>
              </a:rPr>
              <a:t>n=n’</a:t>
            </a:r>
            <a:r>
              <a:rPr lang="zh-CN" altLang="en-US" sz="2400" b="0" dirty="0" smtClean="0">
                <a:solidFill>
                  <a:srgbClr val="0000CC"/>
                </a:solidFill>
                <a:latin typeface="FangSong_GB2312" panose="02010609030101010101" pitchFamily="49" charset="-122"/>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则有</a:t>
            </a:r>
            <a:r>
              <a:rPr lang="en-US" altLang="zh-CN" sz="2400" dirty="0">
                <a:solidFill>
                  <a:srgbClr val="0000CC"/>
                </a:solidFill>
                <a:latin typeface="Times New Roman" panose="02020603050405020304" pitchFamily="18" charset="0"/>
                <a:ea typeface="FangSong_GB2312" panose="02010609030101010101" pitchFamily="49" charset="-122"/>
              </a:rPr>
              <a:t>f(n)</a:t>
            </a:r>
            <a:r>
              <a:rPr lang="zh-CN" altLang="en-US"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；否则，选择</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smtClean="0">
                <a:solidFill>
                  <a:srgbClr val="0000CC"/>
                </a:solidFill>
                <a:latin typeface="FangSong_GB2312" panose="02010609030101010101" pitchFamily="49" charset="-122"/>
                <a:ea typeface="FangSong_GB2312" panose="02010609030101010101" pitchFamily="49" charset="-122"/>
              </a:rPr>
              <a:t>扩展（选择</a:t>
            </a:r>
            <a:r>
              <a:rPr lang="en-US" altLang="zh-CN" sz="2400" b="0" dirty="0" smtClean="0">
                <a:solidFill>
                  <a:srgbClr val="0000CC"/>
                </a:solidFill>
                <a:latin typeface="FangSong_GB2312" panose="02010609030101010101" pitchFamily="49" charset="-122"/>
                <a:ea typeface="FangSong_GB2312" panose="02010609030101010101" pitchFamily="49" charset="-122"/>
              </a:rPr>
              <a:t>f</a:t>
            </a:r>
            <a:r>
              <a:rPr lang="zh-CN" altLang="en-US" sz="2400" b="0" dirty="0" smtClean="0">
                <a:solidFill>
                  <a:srgbClr val="0000CC"/>
                </a:solidFill>
                <a:latin typeface="FangSong_GB2312" panose="02010609030101010101" pitchFamily="49" charset="-122"/>
                <a:ea typeface="FangSong_GB2312" panose="02010609030101010101" pitchFamily="49" charset="-122"/>
              </a:rPr>
              <a:t>较小的节点扩展），</a:t>
            </a:r>
            <a:r>
              <a:rPr lang="zh-CN" altLang="en-US" sz="2400" b="0" dirty="0">
                <a:solidFill>
                  <a:srgbClr val="0000CC"/>
                </a:solidFill>
                <a:latin typeface="FangSong_GB2312" panose="02010609030101010101" pitchFamily="49" charset="-122"/>
                <a:ea typeface="FangSong_GB2312" panose="02010609030101010101" pitchFamily="49" charset="-122"/>
              </a:rPr>
              <a:t>必有</a:t>
            </a:r>
          </a:p>
          <a:p>
            <a:r>
              <a:rPr lang="en-US" altLang="zh-CN" sz="2400" dirty="0">
                <a:solidFill>
                  <a:srgbClr val="0000CC"/>
                </a:solidFill>
                <a:latin typeface="Times New Roman" panose="02020603050405020304" pitchFamily="18" charset="0"/>
                <a:ea typeface="FangSong_GB2312" panose="02010609030101010101" pitchFamily="49" charset="-122"/>
              </a:rPr>
              <a:t>	f(n) </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f(n')</a:t>
            </a:r>
            <a:endParaRPr lang="en-US" altLang="zh-CN" sz="2400" b="0" dirty="0">
              <a:solidFill>
                <a:srgbClr val="0000CC"/>
              </a:solidFill>
              <a:latin typeface="Times New Roman" panose="02020603050405020304" pitchFamily="18" charset="0"/>
              <a:ea typeface="FangSong_GB2312" panose="02010609030101010101" pitchFamily="49" charset="-122"/>
            </a:endParaRPr>
          </a:p>
          <a:p>
            <a:r>
              <a:rPr lang="zh-CN" altLang="en-US" sz="2400" b="0" dirty="0">
                <a:solidFill>
                  <a:srgbClr val="0000CC"/>
                </a:solidFill>
                <a:latin typeface="FangSong_GB2312" panose="02010609030101010101" pitchFamily="49" charset="-122"/>
                <a:ea typeface="FangSong_GB2312" panose="02010609030101010101" pitchFamily="49" charset="-122"/>
              </a:rPr>
              <a:t>所以有</a:t>
            </a:r>
          </a:p>
          <a:p>
            <a:r>
              <a:rPr lang="en-US" altLang="zh-CN" sz="2400" dirty="0">
                <a:solidFill>
                  <a:srgbClr val="0000CC"/>
                </a:solidFill>
                <a:latin typeface="Times New Roman" panose="02020603050405020304" pitchFamily="18" charset="0"/>
                <a:ea typeface="FangSong_GB2312" panose="02010609030101010101" pitchFamily="49" charset="-122"/>
              </a:rPr>
              <a:t>	f(n)</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f*(S</a:t>
            </a:r>
            <a:r>
              <a:rPr lang="en-US" altLang="zh-CN" sz="1600" dirty="0">
                <a:solidFill>
                  <a:srgbClr val="0000CC"/>
                </a:solidFill>
                <a:latin typeface="Times New Roman" panose="02020603050405020304" pitchFamily="18" charset="0"/>
                <a:ea typeface="FangSong_GB2312" panose="02010609030101010101" pitchFamily="49" charset="-122"/>
              </a:rPr>
              <a:t>0 </a:t>
            </a:r>
            <a:r>
              <a:rPr lang="en-US" altLang="zh-CN" sz="2400" dirty="0">
                <a:solidFill>
                  <a:srgbClr val="0000CC"/>
                </a:solidFill>
                <a:latin typeface="Times New Roman" panose="02020603050405020304" pitchFamily="18" charset="0"/>
                <a:ea typeface="FangSong_GB2312" panose="02010609030101010101" pitchFamily="49" charset="-122"/>
              </a:rPr>
              <a:t>)</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49628346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4.3.4.2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A*</a:t>
            </a:r>
            <a:r>
              <a:rPr lang="zh-CN" altLang="pt-BR" sz="2800" kern="0" dirty="0">
                <a:solidFill>
                  <a:srgbClr val="000099"/>
                </a:solidFill>
                <a:effectLst>
                  <a:outerShdw blurRad="38100" dist="38100" dir="2700000" algn="tl">
                    <a:srgbClr val="C0C0C0"/>
                  </a:outerShdw>
                </a:effectLst>
                <a:latin typeface="黑体" pitchFamily="2" charset="-122"/>
                <a:ea typeface="黑体" pitchFamily="2" charset="-122"/>
              </a:rPr>
              <a:t>算法的最优性</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6" name="Rectangle 4"/>
          <p:cNvSpPr>
            <a:spLocks noChangeArrowheads="1"/>
          </p:cNvSpPr>
          <p:nvPr/>
        </p:nvSpPr>
        <p:spPr bwMode="auto">
          <a:xfrm>
            <a:off x="639224" y="1251701"/>
            <a:ext cx="1096284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4900"/>
            <a:r>
              <a:rPr lang="en-US" altLang="zh-CN" sz="2400" dirty="0">
                <a:solidFill>
                  <a:srgbClr val="0000CC"/>
                </a:solidFill>
                <a:latin typeface="Times New Roman" panose="02020603050405020304" pitchFamily="18" charset="0"/>
              </a:rPr>
              <a:t>    A</a:t>
            </a:r>
            <a:r>
              <a:rPr lang="zh-CN" altLang="en-US" sz="2400" dirty="0">
                <a:solidFill>
                  <a:srgbClr val="0000CC"/>
                </a:solidFill>
                <a:latin typeface="Times New Roman" panose="02020603050405020304" pitchFamily="18" charset="0"/>
              </a:rPr>
              <a:t>*</a:t>
            </a:r>
            <a:r>
              <a:rPr lang="zh-CN" altLang="en-US" sz="2400" b="0" dirty="0">
                <a:solidFill>
                  <a:srgbClr val="0000CC"/>
                </a:solidFill>
                <a:latin typeface="FangSong_GB2312" panose="02010609030101010101" pitchFamily="49" charset="-122"/>
                <a:ea typeface="FangSong_GB2312" panose="02010609030101010101" pitchFamily="49" charset="-122"/>
              </a:rPr>
              <a:t>算法的搜索效率很大程度上取决于估价函数</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。一般来说， 在满足</a:t>
            </a:r>
            <a:r>
              <a:rPr lang="en-US" altLang="zh-CN" sz="2400" dirty="0">
                <a:solidFill>
                  <a:srgbClr val="0000CC"/>
                </a:solidFill>
                <a:latin typeface="Times New Roman" panose="02020603050405020304" pitchFamily="18" charset="0"/>
                <a:ea typeface="FangSong_GB2312" panose="02010609030101010101" pitchFamily="49" charset="-122"/>
              </a:rPr>
              <a:t>h(n) </a:t>
            </a:r>
            <a:r>
              <a:rPr lang="en-US" altLang="zh-CN" sz="2400" b="0" dirty="0">
                <a:solidFill>
                  <a:srgbClr val="0000CC"/>
                </a:solidFill>
                <a:latin typeface="FangSong_GB2312" panose="02010609030101010101" pitchFamily="49" charset="-122"/>
                <a:ea typeface="FangSong_GB2312" panose="02010609030101010101" pitchFamily="49" charset="-122"/>
              </a:rPr>
              <a:t>≤</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的前提下，</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的值越大越好。</a:t>
            </a:r>
            <a:r>
              <a:rPr lang="en-US" altLang="zh-CN" sz="2400" dirty="0">
                <a:solidFill>
                  <a:srgbClr val="0000CC"/>
                </a:solidFill>
                <a:latin typeface="Times New Roman" panose="02020603050405020304" pitchFamily="18" charset="0"/>
                <a:ea typeface="FangSong_GB2312" panose="02010609030101010101" pitchFamily="49" charset="-122"/>
              </a:rPr>
              <a:t>h(n)</a:t>
            </a:r>
            <a:r>
              <a:rPr lang="zh-CN" altLang="en-US" sz="2400" b="0" dirty="0">
                <a:solidFill>
                  <a:srgbClr val="0000CC"/>
                </a:solidFill>
                <a:latin typeface="FangSong_GB2312" panose="02010609030101010101" pitchFamily="49" charset="-122"/>
                <a:ea typeface="FangSong_GB2312" panose="02010609030101010101" pitchFamily="49" charset="-122"/>
              </a:rPr>
              <a:t>的值越大，说明它携带的启发性信息越多，</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算法搜索时扩展的节点就越少，搜索效率就越高。</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算法的这一特性被称为最优性。</a:t>
            </a:r>
          </a:p>
          <a:p>
            <a:pPr marR="63400"/>
            <a:r>
              <a:rPr lang="zh-CN" altLang="en-US" sz="2400" b="0" dirty="0">
                <a:solidFill>
                  <a:srgbClr val="0000CC"/>
                </a:solidFill>
                <a:latin typeface="FangSong_GB2312" panose="02010609030101010101" pitchFamily="49" charset="-122"/>
                <a:ea typeface="FangSong_GB2312" panose="02010609030101010101" pitchFamily="49" charset="-122"/>
              </a:rPr>
              <a:t>  下面通过一个定理来描述这一特性。</a:t>
            </a:r>
          </a:p>
          <a:p>
            <a:pPr marR="50950"/>
            <a:endParaRPr lang="en-US" altLang="zh-CN" sz="2400" b="0" dirty="0">
              <a:latin typeface="FangSong_GB2312" panose="02010609030101010101" pitchFamily="49" charset="-122"/>
              <a:ea typeface="FangSong_GB2312" panose="02010609030101010101" pitchFamily="49" charset="-122"/>
            </a:endParaRPr>
          </a:p>
          <a:p>
            <a:pPr marR="50950"/>
            <a:r>
              <a:rPr lang="zh-CN" altLang="en-US" sz="2400" b="0" dirty="0">
                <a:latin typeface="FangSong_GB2312" panose="02010609030101010101" pitchFamily="49" charset="-122"/>
                <a:ea typeface="FangSong_GB2312" panose="02010609030101010101" pitchFamily="49" charset="-122"/>
              </a:rPr>
              <a:t>定理</a:t>
            </a:r>
            <a:r>
              <a:rPr lang="en-US" altLang="zh-CN" sz="2400" dirty="0">
                <a:latin typeface="Times New Roman" panose="02020603050405020304" pitchFamily="18" charset="0"/>
                <a:ea typeface="FangSong_GB2312" panose="02010609030101010101" pitchFamily="49" charset="-122"/>
              </a:rPr>
              <a:t>4.4 </a:t>
            </a:r>
            <a:r>
              <a:rPr lang="zh-CN" altLang="en-US" sz="2400" b="0" dirty="0">
                <a:solidFill>
                  <a:srgbClr val="0000CC"/>
                </a:solidFill>
                <a:latin typeface="FangSong_GB2312" panose="02010609030101010101" pitchFamily="49" charset="-122"/>
                <a:ea typeface="FangSong_GB2312" panose="02010609030101010101" pitchFamily="49" charset="-122"/>
              </a:rPr>
              <a:t>设有两个</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和</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，它们有</a:t>
            </a:r>
          </a:p>
          <a:p>
            <a:pPr marR="84120"/>
            <a:r>
              <a:rPr lang="pt-BR" altLang="zh-CN" sz="2400" dirty="0">
                <a:solidFill>
                  <a:srgbClr val="0000CC"/>
                </a:solidFill>
                <a:latin typeface="Times New Roman" panose="02020603050405020304" pitchFamily="18" charset="0"/>
                <a:ea typeface="FangSong_GB2312" panose="02010609030101010101" pitchFamily="49" charset="-122"/>
              </a:rPr>
              <a:t>	A</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 f</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(n)=g</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(n)+h</a:t>
            </a:r>
            <a:r>
              <a:rPr lang="pt-BR" altLang="zh-CN" sz="1600" dirty="0">
                <a:solidFill>
                  <a:srgbClr val="0000CC"/>
                </a:solidFill>
                <a:latin typeface="Times New Roman" panose="02020603050405020304" pitchFamily="18" charset="0"/>
                <a:ea typeface="FangSong_GB2312" panose="02010609030101010101" pitchFamily="49" charset="-122"/>
              </a:rPr>
              <a:t>1 </a:t>
            </a:r>
            <a:r>
              <a:rPr lang="pt-BR" altLang="zh-CN" sz="2400" dirty="0">
                <a:solidFill>
                  <a:srgbClr val="0000CC"/>
                </a:solidFill>
                <a:latin typeface="Times New Roman" panose="02020603050405020304" pitchFamily="18" charset="0"/>
                <a:ea typeface="FangSong_GB2312" panose="02010609030101010101" pitchFamily="49" charset="-122"/>
              </a:rPr>
              <a:t>(n)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84120"/>
            <a:r>
              <a:rPr lang="pt-BR" altLang="zh-CN" sz="2400" dirty="0">
                <a:solidFill>
                  <a:srgbClr val="0000CC"/>
                </a:solidFill>
                <a:latin typeface="Times New Roman" panose="02020603050405020304" pitchFamily="18" charset="0"/>
                <a:ea typeface="FangSong_GB2312" panose="02010609030101010101" pitchFamily="49" charset="-122"/>
              </a:rPr>
              <a:t>	A</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 f</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(n)=g</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(n)+h</a:t>
            </a:r>
            <a:r>
              <a:rPr lang="pt-BR" altLang="zh-CN" sz="1600" dirty="0">
                <a:solidFill>
                  <a:srgbClr val="0000CC"/>
                </a:solidFill>
                <a:latin typeface="Times New Roman" panose="02020603050405020304" pitchFamily="18" charset="0"/>
                <a:ea typeface="FangSong_GB2312" panose="02010609030101010101" pitchFamily="49" charset="-122"/>
              </a:rPr>
              <a:t>2 </a:t>
            </a:r>
            <a:r>
              <a:rPr lang="pt-BR" altLang="zh-CN" sz="2400" dirty="0">
                <a:solidFill>
                  <a:srgbClr val="0000CC"/>
                </a:solidFill>
                <a:latin typeface="Times New Roman" panose="02020603050405020304" pitchFamily="18" charset="0"/>
                <a:ea typeface="FangSong_GB2312" panose="02010609030101010101" pitchFamily="49" charset="-122"/>
              </a:rPr>
              <a:t>(n)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18650"/>
            <a:r>
              <a:rPr lang="zh-CN" altLang="en-US" sz="2400" b="0" dirty="0">
                <a:solidFill>
                  <a:srgbClr val="0000CC"/>
                </a:solidFill>
                <a:latin typeface="FangSong_GB2312" panose="02010609030101010101" pitchFamily="49" charset="-122"/>
                <a:ea typeface="FangSong_GB2312" panose="02010609030101010101" pitchFamily="49" charset="-122"/>
              </a:rPr>
              <a:t>  如果</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比</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有更多的启发性信息，即对所有非目标节点均有</a:t>
            </a:r>
          </a:p>
          <a:p>
            <a:r>
              <a:rPr lang="en-US" altLang="zh-CN" sz="2400" dirty="0">
                <a:solidFill>
                  <a:srgbClr val="0000CC"/>
                </a:solidFill>
                <a:latin typeface="Times New Roman" panose="02020603050405020304" pitchFamily="18" charset="0"/>
                <a:ea typeface="FangSong_GB2312" panose="02010609030101010101" pitchFamily="49" charset="-122"/>
              </a:rPr>
              <a:t>	h</a:t>
            </a:r>
            <a:r>
              <a:rPr lang="en-US" altLang="zh-CN" sz="1600" dirty="0">
                <a:solidFill>
                  <a:srgbClr val="0000CC"/>
                </a:solidFill>
                <a:latin typeface="Times New Roman" panose="02020603050405020304" pitchFamily="18" charset="0"/>
                <a:ea typeface="FangSong_GB2312" panose="02010609030101010101" pitchFamily="49" charset="-122"/>
              </a:rPr>
              <a:t>2 </a:t>
            </a:r>
            <a:r>
              <a:rPr lang="en-US" altLang="zh-CN" sz="2400" dirty="0">
                <a:solidFill>
                  <a:srgbClr val="0000CC"/>
                </a:solidFill>
                <a:latin typeface="Times New Roman" panose="02020603050405020304" pitchFamily="18" charset="0"/>
                <a:ea typeface="FangSong_GB2312" panose="02010609030101010101" pitchFamily="49" charset="-122"/>
              </a:rPr>
              <a:t>(n)&gt;h</a:t>
            </a:r>
            <a:r>
              <a:rPr lang="en-US" altLang="zh-CN" sz="1600" dirty="0">
                <a:solidFill>
                  <a:srgbClr val="0000CC"/>
                </a:solidFill>
                <a:latin typeface="Times New Roman" panose="02020603050405020304" pitchFamily="18" charset="0"/>
                <a:ea typeface="FangSong_GB2312" panose="02010609030101010101" pitchFamily="49" charset="-122"/>
              </a:rPr>
              <a:t>1 </a:t>
            </a:r>
            <a:r>
              <a:rPr lang="en-US" altLang="zh-CN" sz="2400" dirty="0">
                <a:solidFill>
                  <a:srgbClr val="0000CC"/>
                </a:solidFill>
                <a:latin typeface="Times New Roman" panose="02020603050405020304" pitchFamily="18" charset="0"/>
                <a:ea typeface="FangSong_GB2312" panose="02010609030101010101" pitchFamily="49" charset="-122"/>
              </a:rPr>
              <a:t>(n)</a:t>
            </a:r>
            <a:endParaRPr lang="en-US" altLang="zh-CN" sz="2400" b="0" dirty="0">
              <a:solidFill>
                <a:srgbClr val="0000CC"/>
              </a:solidFill>
              <a:latin typeface="Times New Roman" panose="02020603050405020304" pitchFamily="18" charset="0"/>
              <a:ea typeface="FangSong_GB2312" panose="02010609030101010101" pitchFamily="49" charset="-122"/>
            </a:endParaRPr>
          </a:p>
          <a:p>
            <a:pPr marR="7350"/>
            <a:r>
              <a:rPr lang="zh-CN" altLang="en-US" sz="2400" b="0" dirty="0">
                <a:solidFill>
                  <a:srgbClr val="0000CC"/>
                </a:solidFill>
                <a:latin typeface="FangSong_GB2312" panose="02010609030101010101" pitchFamily="49" charset="-122"/>
                <a:ea typeface="FangSong_GB2312" panose="02010609030101010101" pitchFamily="49" charset="-122"/>
              </a:rPr>
              <a:t>  则在搜索过程中，被</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扩展的节点也必然被</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扩展，即</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扩展的节点不会比</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扩展的节点少，亦即</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2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扩展的节点集是</a:t>
            </a:r>
            <a:r>
              <a:rPr lang="en-US" altLang="zh-CN" sz="2400" dirty="0">
                <a:solidFill>
                  <a:srgbClr val="0000CC"/>
                </a:solidFill>
                <a:latin typeface="Times New Roman" panose="02020603050405020304" pitchFamily="18" charset="0"/>
                <a:ea typeface="FangSong_GB2312" panose="02010609030101010101" pitchFamily="49" charset="-122"/>
              </a:rPr>
              <a:t>A</a:t>
            </a:r>
            <a:r>
              <a:rPr lang="en-US" altLang="zh-CN" sz="1600" dirty="0">
                <a:solidFill>
                  <a:srgbClr val="0000CC"/>
                </a:solidFill>
                <a:latin typeface="Times New Roman" panose="02020603050405020304" pitchFamily="18" charset="0"/>
                <a:ea typeface="FangSong_GB2312" panose="02010609030101010101" pitchFamily="49" charset="-122"/>
              </a:rPr>
              <a:t>1 </a:t>
            </a:r>
            <a:r>
              <a:rPr lang="zh-CN" altLang="en-US" sz="2400" dirty="0">
                <a:solidFill>
                  <a:srgbClr val="0000CC"/>
                </a:solidFill>
                <a:latin typeface="Times New Roman" panose="02020603050405020304" pitchFamily="18" charset="0"/>
                <a:ea typeface="FangSong_GB2312" panose="02010609030101010101" pitchFamily="49" charset="-122"/>
              </a:rPr>
              <a:t>*</a:t>
            </a:r>
            <a:r>
              <a:rPr lang="zh-CN" altLang="en-US" sz="2400" b="0" dirty="0">
                <a:solidFill>
                  <a:srgbClr val="0000CC"/>
                </a:solidFill>
                <a:latin typeface="FangSong_GB2312" panose="02010609030101010101" pitchFamily="49" charset="-122"/>
                <a:ea typeface="FangSong_GB2312" panose="02010609030101010101" pitchFamily="49" charset="-122"/>
              </a:rPr>
              <a:t>扩展的节点集的子集。</a:t>
            </a:r>
            <a:endParaRPr lang="zh-CN" altLang="en-US" sz="2400" b="0" dirty="0">
              <a:latin typeface="FangSong_GB2312" panose="02010609030101010101" pitchFamily="49" charset="-122"/>
              <a:ea typeface="FangSong_GB2312" panose="02010609030101010101" pitchFamily="49" charset="-122"/>
            </a:endParaRPr>
          </a:p>
        </p:txBody>
      </p:sp>
    </p:spTree>
    <p:extLst>
      <p:ext uri="{BB962C8B-B14F-4D97-AF65-F5344CB8AC3E}">
        <p14:creationId xmlns:p14="http://schemas.microsoft.com/office/powerpoint/2010/main" val="13502217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4.3.4.2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A*</a:t>
            </a:r>
            <a:r>
              <a:rPr lang="zh-CN" altLang="pt-BR" sz="2800" kern="0" dirty="0">
                <a:solidFill>
                  <a:srgbClr val="000099"/>
                </a:solidFill>
                <a:effectLst>
                  <a:outerShdw blurRad="38100" dist="38100" dir="2700000" algn="tl">
                    <a:srgbClr val="C0C0C0"/>
                  </a:outerShdw>
                </a:effectLst>
                <a:latin typeface="黑体" pitchFamily="2" charset="-122"/>
                <a:ea typeface="黑体" pitchFamily="2" charset="-122"/>
              </a:rPr>
              <a:t>算法的最优性</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6" name="Rectangle 4"/>
          <p:cNvSpPr>
            <a:spLocks noChangeArrowheads="1"/>
          </p:cNvSpPr>
          <p:nvPr/>
        </p:nvSpPr>
        <p:spPr bwMode="auto">
          <a:xfrm>
            <a:off x="668721" y="1055055"/>
            <a:ext cx="10962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R="5250"/>
            <a:r>
              <a:rPr lang="zh-CN" altLang="en-US" sz="2400" b="0" dirty="0">
                <a:solidFill>
                  <a:srgbClr val="A4001F"/>
                </a:solidFill>
                <a:latin typeface="FangSong_GB2312" panose="02010609030101010101" pitchFamily="49" charset="-122"/>
                <a:ea typeface="FangSong_GB2312" panose="02010609030101010101" pitchFamily="49" charset="-122"/>
              </a:rPr>
              <a:t>例 </a:t>
            </a:r>
            <a:r>
              <a:rPr lang="zh-CN" altLang="en-US" sz="2400" b="0" dirty="0">
                <a:solidFill>
                  <a:srgbClr val="0000CC"/>
                </a:solidFill>
                <a:latin typeface="FangSong_GB2312" panose="02010609030101010101" pitchFamily="49" charset="-122"/>
                <a:ea typeface="FangSong_GB2312" panose="02010609030101010101" pitchFamily="49" charset="-122"/>
              </a:rPr>
              <a:t>八数码难题。设问题的初始状态</a:t>
            </a:r>
            <a:r>
              <a:rPr lang="en-US" altLang="zh-CN" sz="2400" dirty="0">
                <a:solidFill>
                  <a:srgbClr val="0000CC"/>
                </a:solidFill>
                <a:latin typeface="Times New Roman" panose="02020603050405020304" pitchFamily="18" charset="0"/>
                <a:ea typeface="FangSong_GB2312" panose="02010609030101010101" pitchFamily="49" charset="-122"/>
              </a:rPr>
              <a:t>S</a:t>
            </a:r>
            <a:r>
              <a:rPr lang="en-US" altLang="zh-CN" sz="1400" dirty="0">
                <a:solidFill>
                  <a:srgbClr val="0000CC"/>
                </a:solidFill>
                <a:latin typeface="Times New Roman" panose="02020603050405020304" pitchFamily="18" charset="0"/>
                <a:ea typeface="FangSong_GB2312" panose="02010609030101010101" pitchFamily="49" charset="-122"/>
              </a:rPr>
              <a:t>0 </a:t>
            </a:r>
            <a:r>
              <a:rPr lang="zh-CN" altLang="en-US" sz="2400" b="0" dirty="0">
                <a:solidFill>
                  <a:srgbClr val="0000CC"/>
                </a:solidFill>
                <a:latin typeface="FangSong_GB2312" panose="02010609030101010101" pitchFamily="49" charset="-122"/>
                <a:ea typeface="FangSong_GB2312" panose="02010609030101010101" pitchFamily="49" charset="-122"/>
              </a:rPr>
              <a:t>和目标状态</a:t>
            </a:r>
            <a:r>
              <a:rPr lang="en-US" altLang="zh-CN" sz="2400" dirty="0">
                <a:solidFill>
                  <a:srgbClr val="0000CC"/>
                </a:solidFill>
                <a:latin typeface="Times New Roman" panose="02020603050405020304" pitchFamily="18" charset="0"/>
                <a:ea typeface="FangSong_GB2312" panose="02010609030101010101" pitchFamily="49" charset="-122"/>
              </a:rPr>
              <a:t>Sg</a:t>
            </a:r>
            <a:r>
              <a:rPr lang="zh-CN" altLang="en-US" sz="2400" b="0" dirty="0">
                <a:solidFill>
                  <a:srgbClr val="0000CC"/>
                </a:solidFill>
                <a:latin typeface="FangSong_GB2312" panose="02010609030101010101" pitchFamily="49" charset="-122"/>
                <a:ea typeface="FangSong_GB2312" panose="02010609030101010101" pitchFamily="49" charset="-122"/>
              </a:rPr>
              <a:t>如下图所示，且估价函数为</a:t>
            </a:r>
          </a:p>
          <a:p>
            <a:r>
              <a:rPr lang="pt-BR" altLang="zh-CN" sz="2400" dirty="0">
                <a:solidFill>
                  <a:srgbClr val="0000CC"/>
                </a:solidFill>
                <a:latin typeface="Times New Roman" panose="02020603050405020304" pitchFamily="18" charset="0"/>
                <a:ea typeface="FangSong_GB2312" panose="02010609030101010101" pitchFamily="49" charset="-122"/>
              </a:rPr>
              <a:t>	f(n)=d(n)+K(n)</a:t>
            </a:r>
            <a:endParaRPr lang="pt-BR" altLang="zh-CN" sz="2400" b="0" dirty="0">
              <a:solidFill>
                <a:srgbClr val="0000CC"/>
              </a:solidFill>
              <a:latin typeface="Times New Roman" panose="02020603050405020304" pitchFamily="18" charset="0"/>
              <a:ea typeface="FangSong_GB2312" panose="02010609030101010101" pitchFamily="49" charset="-122"/>
            </a:endParaRPr>
          </a:p>
          <a:p>
            <a:pPr marR="70020"/>
            <a:r>
              <a:rPr lang="zh-CN" altLang="en-US" sz="2400" b="0" dirty="0">
                <a:solidFill>
                  <a:srgbClr val="0000CC"/>
                </a:solidFill>
                <a:latin typeface="FangSong_GB2312" panose="02010609030101010101" pitchFamily="49" charset="-122"/>
                <a:ea typeface="FangSong_GB2312" panose="02010609030101010101" pitchFamily="49" charset="-122"/>
              </a:rPr>
              <a:t>  其中：</a:t>
            </a:r>
            <a:r>
              <a:rPr lang="en-US" altLang="zh-CN" sz="2400" dirty="0">
                <a:solidFill>
                  <a:srgbClr val="0000CC"/>
                </a:solidFill>
                <a:latin typeface="Times New Roman" panose="02020603050405020304" pitchFamily="18" charset="0"/>
                <a:ea typeface="FangSong_GB2312" panose="02010609030101010101" pitchFamily="49" charset="-122"/>
              </a:rPr>
              <a:t>d(n)</a:t>
            </a:r>
            <a:r>
              <a:rPr lang="zh-CN" altLang="en-US" sz="2400" b="0" dirty="0">
                <a:solidFill>
                  <a:srgbClr val="0000CC"/>
                </a:solidFill>
                <a:latin typeface="FangSong_GB2312" panose="02010609030101010101" pitchFamily="49" charset="-122"/>
                <a:ea typeface="FangSong_GB2312" panose="02010609030101010101" pitchFamily="49" charset="-122"/>
              </a:rPr>
              <a:t>表示节点</a:t>
            </a:r>
            <a:r>
              <a:rPr lang="en-US" altLang="zh-CN" sz="2400" dirty="0">
                <a:solidFill>
                  <a:srgbClr val="0000CC"/>
                </a:solidFill>
                <a:latin typeface="Times New Roman" panose="02020603050405020304" pitchFamily="18" charset="0"/>
                <a:ea typeface="FangSong_GB2312" panose="02010609030101010101" pitchFamily="49" charset="-122"/>
              </a:rPr>
              <a:t>n</a:t>
            </a:r>
            <a:r>
              <a:rPr lang="zh-CN" altLang="en-US" sz="2400" b="0" dirty="0">
                <a:solidFill>
                  <a:srgbClr val="0000CC"/>
                </a:solidFill>
                <a:latin typeface="FangSong_GB2312" panose="02010609030101010101" pitchFamily="49" charset="-122"/>
                <a:ea typeface="FangSong_GB2312" panose="02010609030101010101" pitchFamily="49" charset="-122"/>
              </a:rPr>
              <a:t>在搜索树中的深度；</a:t>
            </a:r>
            <a:r>
              <a:rPr lang="en-US" altLang="zh-CN" sz="2400" dirty="0">
                <a:solidFill>
                  <a:srgbClr val="0000CC"/>
                </a:solidFill>
                <a:latin typeface="Times New Roman" panose="02020603050405020304" pitchFamily="18" charset="0"/>
                <a:ea typeface="FangSong_GB2312" panose="02010609030101010101" pitchFamily="49" charset="-122"/>
              </a:rPr>
              <a:t>K(n)</a:t>
            </a:r>
            <a:r>
              <a:rPr lang="zh-CN" altLang="en-US" sz="2400" b="0" dirty="0">
                <a:solidFill>
                  <a:srgbClr val="0000CC"/>
                </a:solidFill>
                <a:latin typeface="FangSong_GB2312" panose="02010609030101010101" pitchFamily="49" charset="-122"/>
                <a:ea typeface="FangSong_GB2312" panose="02010609030101010101" pitchFamily="49" charset="-122"/>
              </a:rPr>
              <a:t>表示不在位数码回原位需要的步数。</a:t>
            </a:r>
          </a:p>
        </p:txBody>
      </p:sp>
      <p:pic>
        <p:nvPicPr>
          <p:cNvPr id="2" name="图片 1"/>
          <p:cNvPicPr>
            <a:picLocks noChangeAspect="1"/>
          </p:cNvPicPr>
          <p:nvPr/>
        </p:nvPicPr>
        <p:blipFill>
          <a:blip r:embed="rId3"/>
          <a:stretch>
            <a:fillRect/>
          </a:stretch>
        </p:blipFill>
        <p:spPr>
          <a:xfrm>
            <a:off x="2822012" y="2848606"/>
            <a:ext cx="5732053" cy="2342221"/>
          </a:xfrm>
          <a:prstGeom prst="rect">
            <a:avLst/>
          </a:prstGeom>
        </p:spPr>
      </p:pic>
      <p:sp>
        <p:nvSpPr>
          <p:cNvPr id="3" name="矩形 2"/>
          <p:cNvSpPr/>
          <p:nvPr/>
        </p:nvSpPr>
        <p:spPr>
          <a:xfrm>
            <a:off x="668721" y="5414719"/>
            <a:ext cx="10195924" cy="830997"/>
          </a:xfrm>
          <a:prstGeom prst="rect">
            <a:avLst/>
          </a:prstGeom>
        </p:spPr>
        <p:txBody>
          <a:bodyPr wrap="square">
            <a:spAutoFit/>
          </a:bodyPr>
          <a:lstStyle/>
          <a:p>
            <a:pPr marR="5250" algn="just"/>
            <a:r>
              <a:rPr lang="zh-CN" altLang="en-US" sz="2400" dirty="0">
                <a:solidFill>
                  <a:srgbClr val="A4001F"/>
                </a:solidFill>
                <a:latin typeface="FangSong_GB2312" panose="02010609030101010101" pitchFamily="49" charset="-122"/>
                <a:ea typeface="FangSong_GB2312" panose="02010609030101010101" pitchFamily="49" charset="-122"/>
              </a:rPr>
              <a:t>解：</a:t>
            </a:r>
            <a:r>
              <a:rPr lang="zh-CN" altLang="en-US" sz="2400" dirty="0">
                <a:solidFill>
                  <a:srgbClr val="0000CC"/>
                </a:solidFill>
                <a:latin typeface="FangSong_GB2312" panose="02010609030101010101" pitchFamily="49" charset="-122"/>
                <a:ea typeface="FangSong_GB2312" panose="02010609030101010101" pitchFamily="49" charset="-122"/>
              </a:rPr>
              <a:t>该问题的全局择优搜索树如下图所示。在该图中，每个节点旁边的数字是该节点的估价函数值。</a:t>
            </a:r>
          </a:p>
        </p:txBody>
      </p:sp>
    </p:spTree>
    <p:extLst>
      <p:ext uri="{BB962C8B-B14F-4D97-AF65-F5344CB8AC3E}">
        <p14:creationId xmlns:p14="http://schemas.microsoft.com/office/powerpoint/2010/main" val="52755543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eaLnBrk="1" hangingPunct="1">
              <a:defRPr/>
            </a:pPr>
            <a:r>
              <a:rPr lang="en-US" altLang="zh-CN" sz="2800" kern="0" dirty="0">
                <a:solidFill>
                  <a:srgbClr val="000099"/>
                </a:solidFill>
                <a:effectLst>
                  <a:outerShdw blurRad="38100" dist="38100" dir="2700000" algn="tl">
                    <a:srgbClr val="C0C0C0"/>
                  </a:outerShdw>
                </a:effectLst>
                <a:latin typeface="黑体" pitchFamily="2" charset="-122"/>
                <a:ea typeface="黑体" pitchFamily="2" charset="-122"/>
              </a:rPr>
              <a:t>4.3.4.2 </a:t>
            </a:r>
            <a:r>
              <a:rPr lang="pt-BR" altLang="zh-CN" sz="2800" kern="0" dirty="0">
                <a:solidFill>
                  <a:srgbClr val="000099"/>
                </a:solidFill>
                <a:effectLst>
                  <a:outerShdw blurRad="38100" dist="38100" dir="2700000" algn="tl">
                    <a:srgbClr val="C0C0C0"/>
                  </a:outerShdw>
                </a:effectLst>
                <a:latin typeface="黑体" pitchFamily="2" charset="-122"/>
                <a:ea typeface="黑体" pitchFamily="2" charset="-122"/>
              </a:rPr>
              <a:t>A*</a:t>
            </a:r>
            <a:r>
              <a:rPr lang="zh-CN" altLang="pt-BR" sz="2800" kern="0" dirty="0">
                <a:solidFill>
                  <a:srgbClr val="000099"/>
                </a:solidFill>
                <a:effectLst>
                  <a:outerShdw blurRad="38100" dist="38100" dir="2700000" algn="tl">
                    <a:srgbClr val="C0C0C0"/>
                  </a:outerShdw>
                </a:effectLst>
                <a:latin typeface="黑体" pitchFamily="2" charset="-122"/>
                <a:ea typeface="黑体" pitchFamily="2" charset="-122"/>
              </a:rPr>
              <a:t>算法的最优性</a:t>
            </a:r>
            <a:endParaRPr lang="zh-CN" altLang="en-US" sz="2800" kern="0" dirty="0">
              <a:solidFill>
                <a:srgbClr val="000099"/>
              </a:solidFill>
              <a:effectLst>
                <a:outerShdw blurRad="38100" dist="38100" dir="2700000" algn="tl">
                  <a:srgbClr val="C0C0C0"/>
                </a:outerShdw>
              </a:effectLst>
              <a:latin typeface="黑体" pitchFamily="2" charset="-122"/>
              <a:ea typeface="黑体" pitchFamily="2" charset="-122"/>
            </a:endParaRPr>
          </a:p>
        </p:txBody>
      </p:sp>
      <p:pic>
        <p:nvPicPr>
          <p:cNvPr id="3" name="图片 2"/>
          <p:cNvPicPr>
            <a:picLocks noChangeAspect="1"/>
          </p:cNvPicPr>
          <p:nvPr/>
        </p:nvPicPr>
        <p:blipFill>
          <a:blip r:embed="rId3"/>
          <a:stretch>
            <a:fillRect/>
          </a:stretch>
        </p:blipFill>
        <p:spPr>
          <a:xfrm>
            <a:off x="1791730" y="628573"/>
            <a:ext cx="9308765" cy="6056431"/>
          </a:xfrm>
          <a:prstGeom prst="rect">
            <a:avLst/>
          </a:prstGeom>
        </p:spPr>
      </p:pic>
    </p:spTree>
    <p:extLst>
      <p:ext uri="{BB962C8B-B14F-4D97-AF65-F5344CB8AC3E}">
        <p14:creationId xmlns:p14="http://schemas.microsoft.com/office/powerpoint/2010/main" val="355563148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5.9|3.9|4.6|5|1.4|5.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9"/>
  <p:tag name="PICTUREFILESIZE" val="297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c}&#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72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max(h_a, 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11"/>
  <p:tag name="PICTUREFILESIZE" val="11046"/>
</p:tagLst>
</file>

<file path=ppt/tags/tag2.xml><?xml version="1.0" encoding="utf-8"?>
<p:tagLst xmlns:a="http://schemas.openxmlformats.org/drawingml/2006/main" xmlns:r="http://schemas.openxmlformats.org/officeDocument/2006/relationships" xmlns:p="http://schemas.openxmlformats.org/presentationml/2006/main">
  <p:tag name="TIMING" val="|0.1|0|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2|0|0|0|0|0|0|0|0|0|0"/>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h(n) = max(h_a(n), h_b(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49"/>
  <p:tag name="PICTUREFILESIZE" val="2011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forall n : h_a(n) \ge h_c(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76"/>
  <p:tag name="PICTUREFILESIZE" val="1407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exac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9"/>
  <p:tag name="PICTUREFILESIZE" val="4981"/>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zero}&#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1"/>
  <p:tag name="PICTUREFILESIZE" val="389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89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44518</TotalTime>
  <Words>11990</Words>
  <Application>Microsoft Office PowerPoint</Application>
  <PresentationFormat>自定义</PresentationFormat>
  <Paragraphs>1809</Paragraphs>
  <Slides>151</Slides>
  <Notes>54</Notes>
  <HiddenSlides>8</HiddenSlides>
  <MMClips>2</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151</vt:i4>
      </vt:variant>
    </vt:vector>
  </HeadingPairs>
  <TitlesOfParts>
    <vt:vector size="154" baseType="lpstr">
      <vt:lpstr>Office 主题​​</vt:lpstr>
      <vt:lpstr>公式</vt:lpstr>
      <vt:lpstr>Visio</vt:lpstr>
      <vt:lpstr>PowerPoint 演示文稿</vt:lpstr>
      <vt:lpstr>PowerPoint 演示文稿</vt:lpstr>
      <vt:lpstr>本章知识结构</vt:lpstr>
      <vt:lpstr>主 要 内 容</vt:lpstr>
      <vt:lpstr>4.1.1搜索的含义</vt:lpstr>
      <vt:lpstr>4.1.2 问题的概述</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4.1.3 状态空间法</vt:lpstr>
      <vt:lpstr>4.1.4 问题归约法</vt:lpstr>
      <vt:lpstr>4.1.4.1 问题的与/或树表示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 要 内 容</vt:lpstr>
      <vt:lpstr>Search Problems Are Models</vt:lpstr>
      <vt:lpstr>What’s in a State Space?</vt:lpstr>
      <vt:lpstr>State Space Sizes?</vt:lpstr>
      <vt:lpstr>PowerPoint 演示文稿</vt:lpstr>
      <vt:lpstr>PowerPoint 演示文稿</vt:lpstr>
      <vt:lpstr>PowerPoint 演示文稿</vt:lpstr>
      <vt:lpstr>PowerPoint 演示文稿</vt:lpstr>
      <vt:lpstr>4.2.1 一般图搜索过程</vt:lpstr>
      <vt:lpstr>4.2.1 一般图搜索过程</vt:lpstr>
      <vt:lpstr>4.2.1 一般图搜索过程</vt:lpstr>
      <vt:lpstr> 修改返回指针</vt:lpstr>
      <vt:lpstr> 修改返回指针</vt:lpstr>
      <vt:lpstr> 修改返回指针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迭代加深的深度优先搜索(Iterative Deepening)</vt:lpstr>
      <vt:lpstr>PowerPoint 演示文稿</vt:lpstr>
      <vt:lpstr>PowerPoint 演示文稿</vt:lpstr>
      <vt:lpstr>广度优先搜索示例</vt:lpstr>
      <vt:lpstr>深度优先搜索示例</vt:lpstr>
      <vt:lpstr>广度优先搜索 VS 深度优先搜索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 要 内 容</vt:lpstr>
      <vt:lpstr>PowerPoint 演示文稿</vt:lpstr>
      <vt:lpstr>PowerPoint 演示文稿</vt:lpstr>
      <vt:lpstr>PowerPoint 演示文稿</vt:lpstr>
      <vt:lpstr>PowerPoint 演示文稿</vt:lpstr>
      <vt:lpstr>PowerPoint 演示文稿</vt:lpstr>
      <vt:lpstr>PowerPoint 演示文稿</vt:lpstr>
      <vt:lpstr>A Search</vt:lpstr>
      <vt:lpstr>PowerPoint 演示文稿</vt:lpstr>
      <vt:lpstr>PowerPoint 演示文稿</vt:lpstr>
      <vt:lpstr>PowerPoint 演示文稿</vt:lpstr>
      <vt:lpstr>PowerPoint 演示文稿</vt:lpstr>
      <vt:lpstr>PowerPoint 演示文稿</vt:lpstr>
      <vt:lpstr>Is A Optimal?</vt:lpstr>
      <vt:lpstr>PowerPoint 演示文稿</vt:lpstr>
      <vt:lpstr>PowerPoint 演示文稿</vt:lpstr>
      <vt:lpstr>PowerPoint 演示文稿</vt:lpstr>
      <vt:lpstr>Comparison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Trivial Heuristics, Dominance</vt:lpstr>
      <vt:lpstr>PowerPoint 演示文稿</vt:lpstr>
      <vt:lpstr>PowerPoint 演示文稿</vt:lpstr>
      <vt:lpstr>PowerPoint 演示文稿</vt:lpstr>
      <vt:lpstr>PowerPoint 演示文稿</vt:lpstr>
      <vt:lpstr>PowerPoint 演示文稿</vt:lpstr>
      <vt:lpstr>PowerPoint 演示文稿</vt:lpstr>
      <vt:lpstr>主 要 内 容</vt:lpstr>
      <vt:lpstr>PowerPoint 演示文稿</vt:lpstr>
      <vt:lpstr>PowerPoint 演示文稿</vt:lpstr>
      <vt:lpstr>PowerPoint 演示文稿</vt:lpstr>
      <vt:lpstr>PowerPoint 演示文稿</vt:lpstr>
      <vt:lpstr>PowerPoint 演示文稿</vt:lpstr>
      <vt:lpstr>【例】与或树广度优先搜索： 设有下图所示的与或树，节点按标注顺序进行扩展，其中标有t1、t2、t3的节点是终止节点，A、B、C为不可解的端节点。</vt:lpstr>
      <vt:lpstr>4.4.2  与或树的深度优先搜索</vt:lpstr>
      <vt:lpstr>PowerPoint 演示文稿</vt:lpstr>
      <vt:lpstr>PowerPoint 演示文稿</vt:lpstr>
      <vt:lpstr>【例】与或树深度优先搜索： 设有下图所示的与或树，节点按标注顺序进行扩展，其中标有t1、t2、t3的节点是终止节点，A、B、C为不可解的端节点。</vt:lpstr>
      <vt:lpstr>PowerPoint 演示文稿</vt:lpstr>
      <vt:lpstr>4.4.3  与或树的启发式搜索</vt:lpstr>
      <vt:lpstr>4.4.3  与或树的启发式搜索</vt:lpstr>
      <vt:lpstr>【解树的代价实例1】</vt:lpstr>
      <vt:lpstr>PowerPoint 演示文稿</vt:lpstr>
      <vt:lpstr> 和代价法计算解树代价：</vt:lpstr>
      <vt:lpstr>【解树的代价实例2】</vt:lpstr>
      <vt:lpstr>【课堂练习】求解树的代价</vt:lpstr>
      <vt:lpstr>  希望树</vt:lpstr>
      <vt:lpstr>PowerPoint 演示文稿</vt:lpstr>
      <vt:lpstr>PowerPoint 演示文稿</vt:lpstr>
      <vt:lpstr>PowerPoint 演示文稿</vt:lpstr>
      <vt:lpstr>PowerPoint 演示文稿</vt:lpstr>
      <vt:lpstr>PowerPoint 演示文稿</vt:lpstr>
      <vt:lpstr>【与或树的启发式搜索举例】</vt:lpstr>
      <vt:lpstr>【与或树的启发式搜索举例】</vt:lpstr>
      <vt:lpstr>【与或树的启发式搜索举例】</vt:lpstr>
      <vt:lpstr>【与或树的启发式搜索举例】</vt:lpstr>
      <vt:lpstr>【与或树的启发式搜索举例】</vt:lpstr>
      <vt:lpstr>PowerPoint 演示文稿</vt:lpstr>
      <vt:lpstr>PowerPoint 演示文稿</vt:lpstr>
      <vt:lpstr>PowerPoint 演示文稿</vt:lpstr>
      <vt:lpstr>PowerPoint 演示文稿</vt:lpstr>
      <vt:lpstr>主 要 内 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课下作业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tomas</cp:lastModifiedBy>
  <cp:revision>1330</cp:revision>
  <dcterms:created xsi:type="dcterms:W3CDTF">2016-03-31T00:54:15Z</dcterms:created>
  <dcterms:modified xsi:type="dcterms:W3CDTF">2019-10-14T03:41:00Z</dcterms:modified>
</cp:coreProperties>
</file>